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Georgia" panose="02040502050405020303" pitchFamily="18" charset="0"/>
      <p:regular r:id="rId14"/>
      <p:bold r:id="rId15"/>
      <p:italic r:id="rId16"/>
      <p:boldItalic r:id="rId17"/>
    </p:embeddedFont>
    <p:embeddedFont>
      <p:font typeface="Pluto Light" panose="020B0303020203060204" pitchFamily="34" charset="0"/>
      <p:regular r:id="rId1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0" autoAdjust="0"/>
    <p:restoredTop sz="94660"/>
  </p:normalViewPr>
  <p:slideViewPr>
    <p:cSldViewPr snapToGrid="0">
      <p:cViewPr varScale="1">
        <p:scale>
          <a:sx n="112" d="100"/>
          <a:sy n="112" d="100"/>
        </p:scale>
        <p:origin x="318" y="96"/>
      </p:cViewPr>
      <p:guideLst/>
    </p:cSldViewPr>
  </p:slideViewPr>
  <p:notesTextViewPr>
    <p:cViewPr>
      <p:scale>
        <a:sx n="3" d="2"/>
        <a:sy n="3" d="2"/>
      </p:scale>
      <p:origin x="-6" y="-1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17/02/2026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8819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17/02/2026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54186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17/02/2026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1509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17/02/2026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39817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17/02/2026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3397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0771E8B-6CA5-40B2-8038-0E112F3DAC1C}" type="datetimeFigureOut">
              <a:rPr lang="es-ES" smtClean="0"/>
              <a:t>17/02/2026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97902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0771E8B-6CA5-40B2-8038-0E112F3DAC1C}" type="datetimeFigureOut">
              <a:rPr lang="es-ES" smtClean="0"/>
              <a:t>17/02/2026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75239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0771E8B-6CA5-40B2-8038-0E112F3DAC1C}" type="datetimeFigureOut">
              <a:rPr lang="es-ES" smtClean="0"/>
              <a:t>17/02/2026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306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t>17/02/2026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823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17/02/2026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3604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17/02/2026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836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771E8B-6CA5-40B2-8038-0E112F3DAC1C}" type="datetimeFigureOut">
              <a:rPr lang="es-ES" smtClean="0"/>
              <a:t>17/02/2026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7348F9-F6A1-2536-383A-E7408F2BF5FB}"/>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1672A64C-2837-EEC8-E3E4-35842E8E2FA1}"/>
              </a:ext>
            </a:extLst>
          </p:cNvPr>
          <p:cNvPicPr>
            <a:picLocks noChangeAspect="1"/>
          </p:cNvPicPr>
          <p:nvPr/>
        </p:nvPicPr>
        <p:blipFill>
          <a:blip r:embed="rId3"/>
          <a:stretch>
            <a:fillRect/>
          </a:stretch>
        </p:blipFill>
        <p:spPr>
          <a:xfrm>
            <a:off x="4428431" y="1176463"/>
            <a:ext cx="3133433" cy="2812218"/>
          </a:xfrm>
          <a:prstGeom prst="rect">
            <a:avLst/>
          </a:prstGeom>
        </p:spPr>
      </p:pic>
      <p:sp>
        <p:nvSpPr>
          <p:cNvPr id="6" name="TextBox 2">
            <a:extLst>
              <a:ext uri="{FF2B5EF4-FFF2-40B4-BE49-F238E27FC236}">
                <a16:creationId xmlns:a16="http://schemas.microsoft.com/office/drawing/2014/main" id="{EEA40477-49AC-E53C-B05E-BCE066F4494F}"/>
              </a:ext>
            </a:extLst>
          </p:cNvPr>
          <p:cNvSpPr txBox="1"/>
          <p:nvPr/>
        </p:nvSpPr>
        <p:spPr>
          <a:xfrm>
            <a:off x="378663" y="3919474"/>
            <a:ext cx="11687116" cy="14465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solidFill>
                  <a:schemeClr val="bg1"/>
                </a:solidFill>
                <a:latin typeface="Georgia"/>
              </a:rPr>
              <a:t>SISTEMA DE REGISTRO Y CONTROL DE SERVIDORES</a:t>
            </a:r>
            <a:endParaRPr lang="en-US" dirty="0"/>
          </a:p>
        </p:txBody>
      </p:sp>
      <p:sp>
        <p:nvSpPr>
          <p:cNvPr id="7" name="TextBox 2">
            <a:extLst>
              <a:ext uri="{FF2B5EF4-FFF2-40B4-BE49-F238E27FC236}">
                <a16:creationId xmlns:a16="http://schemas.microsoft.com/office/drawing/2014/main" id="{CEE080A2-0AA9-7C99-716B-519DC808C119}"/>
              </a:ext>
            </a:extLst>
          </p:cNvPr>
          <p:cNvSpPr txBox="1"/>
          <p:nvPr/>
        </p:nvSpPr>
        <p:spPr>
          <a:xfrm>
            <a:off x="252442" y="5296816"/>
            <a:ext cx="11687116" cy="7694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dirty="0">
                <a:solidFill>
                  <a:schemeClr val="bg1"/>
                </a:solidFill>
                <a:latin typeface="Georgia"/>
              </a:rPr>
              <a:t>SIREP</a:t>
            </a:r>
            <a:endParaRPr lang="en-US" dirty="0">
              <a:solidFill>
                <a:schemeClr val="bg1"/>
              </a:solidFill>
            </a:endParaRPr>
          </a:p>
        </p:txBody>
      </p:sp>
    </p:spTree>
    <p:extLst>
      <p:ext uri="{BB962C8B-B14F-4D97-AF65-F5344CB8AC3E}">
        <p14:creationId xmlns:p14="http://schemas.microsoft.com/office/powerpoint/2010/main" val="2406273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DADDE-340F-7099-D478-CD937DCF941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AEA68DA-922E-8F06-3725-DC244397FB07}"/>
              </a:ext>
            </a:extLst>
          </p:cNvPr>
          <p:cNvPicPr>
            <a:picLocks noChangeAspect="1"/>
          </p:cNvPicPr>
          <p:nvPr/>
        </p:nvPicPr>
        <p:blipFill>
          <a:blip r:embed="rId2"/>
          <a:srcRect l="-782" t="-3828" r="748" b="3767"/>
          <a:stretch>
            <a:fillRect/>
          </a:stretch>
        </p:blipFill>
        <p:spPr>
          <a:xfrm>
            <a:off x="-14053" y="-1561"/>
            <a:ext cx="12205698" cy="6862170"/>
          </a:xfrm>
          <a:prstGeom prst="rect">
            <a:avLst/>
          </a:prstGeom>
        </p:spPr>
      </p:pic>
      <p:pic>
        <p:nvPicPr>
          <p:cNvPr id="4" name="Picture 3">
            <a:extLst>
              <a:ext uri="{FF2B5EF4-FFF2-40B4-BE49-F238E27FC236}">
                <a16:creationId xmlns:a16="http://schemas.microsoft.com/office/drawing/2014/main" id="{41DA6E22-CF6B-D6F0-E79F-DD70A47BEA55}"/>
              </a:ext>
            </a:extLst>
          </p:cNvPr>
          <p:cNvPicPr>
            <a:picLocks noChangeAspect="1"/>
          </p:cNvPicPr>
          <p:nvPr/>
        </p:nvPicPr>
        <p:blipFill>
          <a:blip r:embed="rId3"/>
          <a:stretch>
            <a:fillRect/>
          </a:stretch>
        </p:blipFill>
        <p:spPr>
          <a:xfrm>
            <a:off x="5039662" y="113727"/>
            <a:ext cx="2095500" cy="504825"/>
          </a:xfrm>
          <a:prstGeom prst="rect">
            <a:avLst/>
          </a:prstGeom>
        </p:spPr>
      </p:pic>
      <p:pic>
        <p:nvPicPr>
          <p:cNvPr id="6" name="Picture 5">
            <a:extLst>
              <a:ext uri="{FF2B5EF4-FFF2-40B4-BE49-F238E27FC236}">
                <a16:creationId xmlns:a16="http://schemas.microsoft.com/office/drawing/2014/main" id="{6123CC1A-E965-07C5-1D8F-E633D598CF51}"/>
              </a:ext>
            </a:extLst>
          </p:cNvPr>
          <p:cNvPicPr>
            <a:picLocks noChangeAspect="1"/>
          </p:cNvPicPr>
          <p:nvPr/>
        </p:nvPicPr>
        <p:blipFill>
          <a:blip r:embed="rId4"/>
          <a:stretch>
            <a:fillRect/>
          </a:stretch>
        </p:blipFill>
        <p:spPr>
          <a:xfrm>
            <a:off x="10680232" y="5516953"/>
            <a:ext cx="1295400" cy="1200150"/>
          </a:xfrm>
          <a:prstGeom prst="rect">
            <a:avLst/>
          </a:prstGeom>
        </p:spPr>
      </p:pic>
      <p:sp>
        <p:nvSpPr>
          <p:cNvPr id="7" name="TextBox 6">
            <a:extLst>
              <a:ext uri="{FF2B5EF4-FFF2-40B4-BE49-F238E27FC236}">
                <a16:creationId xmlns:a16="http://schemas.microsoft.com/office/drawing/2014/main" id="{AF5C7796-3653-13E5-7A31-E8B91F9AAEE9}"/>
              </a:ext>
            </a:extLst>
          </p:cNvPr>
          <p:cNvSpPr txBox="1"/>
          <p:nvPr/>
        </p:nvSpPr>
        <p:spPr>
          <a:xfrm>
            <a:off x="247828" y="1095931"/>
            <a:ext cx="6486257"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000000"/>
                </a:solidFill>
                <a:latin typeface="Georgia"/>
              </a:rPr>
              <a:t>Registro de excepciones en SIREP</a:t>
            </a:r>
          </a:p>
        </p:txBody>
      </p:sp>
      <p:pic>
        <p:nvPicPr>
          <p:cNvPr id="2" name="Imagen 1">
            <a:extLst>
              <a:ext uri="{FF2B5EF4-FFF2-40B4-BE49-F238E27FC236}">
                <a16:creationId xmlns:a16="http://schemas.microsoft.com/office/drawing/2014/main" id="{3AD89566-C5F3-4F63-3A7C-79A978A79BAE}"/>
              </a:ext>
            </a:extLst>
          </p:cNvPr>
          <p:cNvPicPr>
            <a:picLocks noChangeAspect="1"/>
          </p:cNvPicPr>
          <p:nvPr/>
        </p:nvPicPr>
        <p:blipFill>
          <a:blip r:embed="rId5"/>
          <a:stretch>
            <a:fillRect/>
          </a:stretch>
        </p:blipFill>
        <p:spPr>
          <a:xfrm>
            <a:off x="9775767" y="370724"/>
            <a:ext cx="2022271" cy="1611900"/>
          </a:xfrm>
          <a:prstGeom prst="rect">
            <a:avLst/>
          </a:prstGeom>
        </p:spPr>
      </p:pic>
      <p:sp>
        <p:nvSpPr>
          <p:cNvPr id="3" name="Marcador de contenido 1">
            <a:extLst>
              <a:ext uri="{FF2B5EF4-FFF2-40B4-BE49-F238E27FC236}">
                <a16:creationId xmlns:a16="http://schemas.microsoft.com/office/drawing/2014/main" id="{24F7E701-D690-6882-B0B9-7F6D0E7381E8}"/>
              </a:ext>
            </a:extLst>
          </p:cNvPr>
          <p:cNvSpPr>
            <a:spLocks noGrp="1"/>
          </p:cNvSpPr>
          <p:nvPr>
            <p:ph sz="half" idx="1"/>
          </p:nvPr>
        </p:nvSpPr>
        <p:spPr>
          <a:xfrm>
            <a:off x="568514" y="2311042"/>
            <a:ext cx="5181600" cy="2370354"/>
          </a:xfrm>
          <a:noFill/>
          <a:ln>
            <a:solidFill>
              <a:schemeClr val="bg2">
                <a:lumMod val="90000"/>
              </a:schemeClr>
            </a:solidFill>
          </a:ln>
        </p:spPr>
        <p:txBody>
          <a:bodyPr>
            <a:normAutofit/>
          </a:bodyPr>
          <a:lstStyle/>
          <a:p>
            <a:pPr marL="0" indent="0">
              <a:buNone/>
            </a:pPr>
            <a:r>
              <a:rPr lang="es-HN" sz="2400" b="1" dirty="0">
                <a:solidFill>
                  <a:schemeClr val="tx1">
                    <a:lumMod val="65000"/>
                    <a:lumOff val="35000"/>
                  </a:schemeClr>
                </a:solidFill>
                <a:effectLst>
                  <a:outerShdw blurRad="38100" dist="38100" dir="2700000" algn="tl">
                    <a:srgbClr val="000000">
                      <a:alpha val="43137"/>
                    </a:srgbClr>
                  </a:outerShdw>
                </a:effectLst>
                <a:latin typeface="Pluto Light" panose="020B0303020203060204" pitchFamily="34" charset="0"/>
                <a:ea typeface="Cambria" panose="02040503050406030204" pitchFamily="18" charset="0"/>
              </a:rPr>
              <a:t>¿ Qué es una Excepción?</a:t>
            </a:r>
          </a:p>
          <a:p>
            <a:pPr algn="just"/>
            <a:r>
              <a:rPr lang="es-HN" sz="1600" dirty="0">
                <a:solidFill>
                  <a:schemeClr val="bg2">
                    <a:lumMod val="50000"/>
                  </a:schemeClr>
                </a:solidFill>
                <a:latin typeface="Pluto Light" panose="020B0303020203060204" pitchFamily="34" charset="0"/>
                <a:ea typeface="Cambria" panose="02040503050406030204" pitchFamily="18" charset="0"/>
              </a:rPr>
              <a:t>Es la exclusión a una validación en SIREP de la regla común. </a:t>
            </a:r>
          </a:p>
          <a:p>
            <a:pPr algn="just"/>
            <a:r>
              <a:rPr lang="es-HN" sz="1600" dirty="0">
                <a:solidFill>
                  <a:schemeClr val="bg2">
                    <a:lumMod val="50000"/>
                  </a:schemeClr>
                </a:solidFill>
                <a:latin typeface="Pluto Light" panose="020B0303020203060204" pitchFamily="34" charset="0"/>
                <a:ea typeface="Cambria" panose="02040503050406030204" pitchFamily="18" charset="0"/>
              </a:rPr>
              <a:t>Existen casos que por la naturaleza de la Institución, Leyes Especiales o Contratos Colectivos las validaciones definidas en el sistema no aplican.</a:t>
            </a:r>
          </a:p>
          <a:p>
            <a:endParaRPr lang="es-HN" dirty="0"/>
          </a:p>
        </p:txBody>
      </p:sp>
      <p:sp>
        <p:nvSpPr>
          <p:cNvPr id="9" name="Marcador de contenido 2">
            <a:extLst>
              <a:ext uri="{FF2B5EF4-FFF2-40B4-BE49-F238E27FC236}">
                <a16:creationId xmlns:a16="http://schemas.microsoft.com/office/drawing/2014/main" id="{B06A1C8A-604B-E654-68E3-AE29B6162885}"/>
              </a:ext>
            </a:extLst>
          </p:cNvPr>
          <p:cNvSpPr txBox="1">
            <a:spLocks/>
          </p:cNvSpPr>
          <p:nvPr/>
        </p:nvSpPr>
        <p:spPr>
          <a:xfrm>
            <a:off x="6096000" y="2619750"/>
            <a:ext cx="4621369" cy="1801866"/>
          </a:xfrm>
          <a:prstGeom prst="rect">
            <a:avLst/>
          </a:prstGeom>
          <a:ln w="3175">
            <a:solidFill>
              <a:schemeClr val="bg2">
                <a:lumMod val="90000"/>
              </a:schemeClr>
            </a:solidFill>
          </a:ln>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
              <a:lnSpc>
                <a:spcPct val="110000"/>
              </a:lnSpc>
              <a:buFont typeface="Arial" panose="020B0604020202020204" pitchFamily="34" charset="0"/>
              <a:buNone/>
            </a:pPr>
            <a:r>
              <a:rPr lang="es-HN" sz="2200" b="1" dirty="0">
                <a:solidFill>
                  <a:srgbClr val="50BFCF"/>
                </a:solidFill>
                <a:effectLst>
                  <a:outerShdw blurRad="38100" dist="38100" dir="2700000" algn="tl">
                    <a:srgbClr val="000000">
                      <a:alpha val="43137"/>
                    </a:srgbClr>
                  </a:outerShdw>
                </a:effectLst>
                <a:latin typeface="Pluto Light" panose="020B0303020203060204" pitchFamily="34" charset="0"/>
                <a:ea typeface="Cambria" panose="02040503050406030204" pitchFamily="18" charset="0"/>
              </a:rPr>
              <a:t>Ejemplos:</a:t>
            </a:r>
            <a:endParaRPr lang="es-HN" b="1" dirty="0">
              <a:solidFill>
                <a:schemeClr val="tx1">
                  <a:lumMod val="65000"/>
                  <a:lumOff val="35000"/>
                </a:schemeClr>
              </a:solidFill>
              <a:effectLst>
                <a:outerShdw blurRad="38100" dist="38100" dir="2700000" algn="tl">
                  <a:srgbClr val="000000">
                    <a:alpha val="43137"/>
                  </a:srgbClr>
                </a:outerShdw>
              </a:effectLst>
              <a:latin typeface="Pluto Light" panose="020B0303020203060204" pitchFamily="34" charset="0"/>
              <a:ea typeface="Cambria" panose="02040503050406030204" pitchFamily="18" charset="0"/>
            </a:endParaRPr>
          </a:p>
          <a:p>
            <a:pPr algn="just" fontAlgn="b">
              <a:spcBef>
                <a:spcPts val="0"/>
              </a:spcBef>
              <a:buFont typeface="Wingdings" panose="05000000000000000000" pitchFamily="2" charset="2"/>
              <a:buChar char="q"/>
            </a:pPr>
            <a:r>
              <a:rPr lang="es-HN" sz="1600" dirty="0">
                <a:solidFill>
                  <a:schemeClr val="tx1">
                    <a:lumMod val="65000"/>
                    <a:lumOff val="35000"/>
                  </a:schemeClr>
                </a:solidFill>
                <a:latin typeface="Pluto Light" panose="020B0303020203060204" pitchFamily="34" charset="0"/>
              </a:rPr>
              <a:t>Validación de techo de montos en planillas de salarios o colaterales versus el monto en el registro de la ficha.</a:t>
            </a:r>
          </a:p>
          <a:p>
            <a:pPr algn="just" fontAlgn="b">
              <a:spcBef>
                <a:spcPts val="0"/>
              </a:spcBef>
            </a:pPr>
            <a:endParaRPr lang="es-HN" sz="1600" dirty="0">
              <a:solidFill>
                <a:schemeClr val="tx1">
                  <a:lumMod val="65000"/>
                  <a:lumOff val="35000"/>
                </a:schemeClr>
              </a:solidFill>
              <a:latin typeface="Pluto Light" panose="020B0303020203060204" pitchFamily="34" charset="0"/>
            </a:endParaRPr>
          </a:p>
          <a:p>
            <a:pPr fontAlgn="b">
              <a:spcBef>
                <a:spcPts val="0"/>
              </a:spcBef>
              <a:buFont typeface="Wingdings" panose="05000000000000000000" pitchFamily="2" charset="2"/>
              <a:buChar char="q"/>
            </a:pPr>
            <a:r>
              <a:rPr lang="es-HN" sz="1600" dirty="0">
                <a:solidFill>
                  <a:schemeClr val="tx1">
                    <a:lumMod val="65000"/>
                    <a:lumOff val="35000"/>
                  </a:schemeClr>
                </a:solidFill>
                <a:latin typeface="Pluto Light" panose="020B0303020203060204" pitchFamily="34" charset="0"/>
              </a:rPr>
              <a:t>Validación de clasificadores y matrices de SIREP.</a:t>
            </a:r>
          </a:p>
          <a:p>
            <a:pPr fontAlgn="b">
              <a:spcBef>
                <a:spcPts val="0"/>
              </a:spcBef>
            </a:pPr>
            <a:endParaRPr lang="es-HN" sz="1300" dirty="0">
              <a:solidFill>
                <a:schemeClr val="tx1">
                  <a:lumMod val="65000"/>
                  <a:lumOff val="35000"/>
                </a:schemeClr>
              </a:solidFill>
              <a:latin typeface="Pluto Light" panose="020B0303020203060204" pitchFamily="34" charset="0"/>
            </a:endParaRPr>
          </a:p>
          <a:p>
            <a:pPr marL="0" indent="0">
              <a:buFont typeface="Arial" panose="020B0604020202020204" pitchFamily="34" charset="0"/>
              <a:buNone/>
            </a:pPr>
            <a:endParaRPr lang="es-HN" dirty="0"/>
          </a:p>
        </p:txBody>
      </p:sp>
    </p:spTree>
    <p:extLst>
      <p:ext uri="{BB962C8B-B14F-4D97-AF65-F5344CB8AC3E}">
        <p14:creationId xmlns:p14="http://schemas.microsoft.com/office/powerpoint/2010/main" val="168955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71BB7-D135-75D7-5ECC-AD8EEF05C74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FB3E6D2-C11A-E9DD-FD32-916694848C78}"/>
              </a:ext>
            </a:extLst>
          </p:cNvPr>
          <p:cNvPicPr>
            <a:picLocks noChangeAspect="1"/>
          </p:cNvPicPr>
          <p:nvPr/>
        </p:nvPicPr>
        <p:blipFill>
          <a:blip r:embed="rId2"/>
          <a:srcRect l="-782" t="-3828" r="748" b="3767"/>
          <a:stretch>
            <a:fillRect/>
          </a:stretch>
        </p:blipFill>
        <p:spPr>
          <a:xfrm>
            <a:off x="-14053" y="-1561"/>
            <a:ext cx="12205698" cy="6862170"/>
          </a:xfrm>
          <a:prstGeom prst="rect">
            <a:avLst/>
          </a:prstGeom>
        </p:spPr>
      </p:pic>
      <p:pic>
        <p:nvPicPr>
          <p:cNvPr id="4" name="Picture 3">
            <a:extLst>
              <a:ext uri="{FF2B5EF4-FFF2-40B4-BE49-F238E27FC236}">
                <a16:creationId xmlns:a16="http://schemas.microsoft.com/office/drawing/2014/main" id="{F3DF690D-2848-4E95-AED7-0C7FAFB03CEC}"/>
              </a:ext>
            </a:extLst>
          </p:cNvPr>
          <p:cNvPicPr>
            <a:picLocks noChangeAspect="1"/>
          </p:cNvPicPr>
          <p:nvPr/>
        </p:nvPicPr>
        <p:blipFill>
          <a:blip r:embed="rId3"/>
          <a:stretch>
            <a:fillRect/>
          </a:stretch>
        </p:blipFill>
        <p:spPr>
          <a:xfrm>
            <a:off x="5039662" y="113727"/>
            <a:ext cx="2095500" cy="504825"/>
          </a:xfrm>
          <a:prstGeom prst="rect">
            <a:avLst/>
          </a:prstGeom>
        </p:spPr>
      </p:pic>
      <p:pic>
        <p:nvPicPr>
          <p:cNvPr id="6" name="Picture 5">
            <a:extLst>
              <a:ext uri="{FF2B5EF4-FFF2-40B4-BE49-F238E27FC236}">
                <a16:creationId xmlns:a16="http://schemas.microsoft.com/office/drawing/2014/main" id="{B278C6E4-38F7-4FD9-5D4F-59722F8ABBC8}"/>
              </a:ext>
            </a:extLst>
          </p:cNvPr>
          <p:cNvPicPr>
            <a:picLocks noChangeAspect="1"/>
          </p:cNvPicPr>
          <p:nvPr/>
        </p:nvPicPr>
        <p:blipFill>
          <a:blip r:embed="rId4"/>
          <a:stretch>
            <a:fillRect/>
          </a:stretch>
        </p:blipFill>
        <p:spPr>
          <a:xfrm>
            <a:off x="10680232" y="5516953"/>
            <a:ext cx="1295400" cy="1200150"/>
          </a:xfrm>
          <a:prstGeom prst="rect">
            <a:avLst/>
          </a:prstGeom>
        </p:spPr>
      </p:pic>
      <p:sp>
        <p:nvSpPr>
          <p:cNvPr id="7" name="TextBox 6">
            <a:extLst>
              <a:ext uri="{FF2B5EF4-FFF2-40B4-BE49-F238E27FC236}">
                <a16:creationId xmlns:a16="http://schemas.microsoft.com/office/drawing/2014/main" id="{60A89CFE-3BED-88B8-D964-A88E37BF4235}"/>
              </a:ext>
            </a:extLst>
          </p:cNvPr>
          <p:cNvSpPr txBox="1"/>
          <p:nvPr/>
        </p:nvSpPr>
        <p:spPr>
          <a:xfrm>
            <a:off x="393962" y="859420"/>
            <a:ext cx="6571716"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000000"/>
                </a:solidFill>
                <a:latin typeface="Georgia"/>
              </a:rPr>
              <a:t>Registro de excepciones en SIREP</a:t>
            </a:r>
          </a:p>
        </p:txBody>
      </p:sp>
      <p:pic>
        <p:nvPicPr>
          <p:cNvPr id="2" name="Imagen 1">
            <a:extLst>
              <a:ext uri="{FF2B5EF4-FFF2-40B4-BE49-F238E27FC236}">
                <a16:creationId xmlns:a16="http://schemas.microsoft.com/office/drawing/2014/main" id="{1A237BE7-E104-C50D-3C64-E0BBA954E4C6}"/>
              </a:ext>
            </a:extLst>
          </p:cNvPr>
          <p:cNvPicPr>
            <a:picLocks noChangeAspect="1"/>
          </p:cNvPicPr>
          <p:nvPr/>
        </p:nvPicPr>
        <p:blipFill>
          <a:blip r:embed="rId5"/>
          <a:stretch>
            <a:fillRect/>
          </a:stretch>
        </p:blipFill>
        <p:spPr>
          <a:xfrm>
            <a:off x="9775767" y="370724"/>
            <a:ext cx="2022271" cy="1611900"/>
          </a:xfrm>
          <a:prstGeom prst="rect">
            <a:avLst/>
          </a:prstGeom>
        </p:spPr>
      </p:pic>
      <p:sp>
        <p:nvSpPr>
          <p:cNvPr id="13" name="Marcador de contenido 1">
            <a:extLst>
              <a:ext uri="{FF2B5EF4-FFF2-40B4-BE49-F238E27FC236}">
                <a16:creationId xmlns:a16="http://schemas.microsoft.com/office/drawing/2014/main" id="{AC98F7F0-BAFB-E238-4923-A05CB5575D8C}"/>
              </a:ext>
            </a:extLst>
          </p:cNvPr>
          <p:cNvSpPr>
            <a:spLocks noGrp="1"/>
          </p:cNvSpPr>
          <p:nvPr>
            <p:ph sz="half" idx="1"/>
          </p:nvPr>
        </p:nvSpPr>
        <p:spPr>
          <a:xfrm>
            <a:off x="692209" y="1623509"/>
            <a:ext cx="5275155" cy="2572476"/>
          </a:xfrm>
          <a:noFill/>
          <a:ln>
            <a:solidFill>
              <a:schemeClr val="bg2">
                <a:lumMod val="90000"/>
              </a:schemeClr>
            </a:solidFill>
          </a:ln>
        </p:spPr>
        <p:txBody>
          <a:bodyPr>
            <a:normAutofit fontScale="92500"/>
          </a:bodyPr>
          <a:lstStyle/>
          <a:p>
            <a:pPr marL="0" indent="0" algn="ctr">
              <a:buNone/>
            </a:pPr>
            <a:r>
              <a:rPr lang="es-HN" sz="2000" b="1" dirty="0">
                <a:solidFill>
                  <a:schemeClr val="tx1">
                    <a:lumMod val="65000"/>
                    <a:lumOff val="35000"/>
                  </a:schemeClr>
                </a:solidFill>
                <a:effectLst>
                  <a:outerShdw blurRad="38100" dist="38100" dir="2700000" algn="tl">
                    <a:srgbClr val="000000">
                      <a:alpha val="43137"/>
                    </a:srgbClr>
                  </a:outerShdw>
                </a:effectLst>
                <a:latin typeface="Pluto Light" panose="020B0303020203060204" pitchFamily="34" charset="0"/>
                <a:ea typeface="Cambria" panose="02040503050406030204" pitchFamily="18" charset="0"/>
              </a:rPr>
              <a:t>¿Cuándo aplica una Excepción a la validación de F01? </a:t>
            </a:r>
          </a:p>
          <a:p>
            <a:pPr algn="just">
              <a:buFont typeface="Wingdings" panose="05000000000000000000" pitchFamily="2" charset="2"/>
              <a:buChar char="ü"/>
            </a:pPr>
            <a:r>
              <a:rPr lang="es-HN" sz="1400" dirty="0">
                <a:solidFill>
                  <a:schemeClr val="bg2">
                    <a:lumMod val="50000"/>
                  </a:schemeClr>
                </a:solidFill>
                <a:latin typeface="Pluto Light" panose="020B0303020203060204" pitchFamily="34" charset="0"/>
                <a:ea typeface="Cambria" panose="02040503050406030204" pitchFamily="18" charset="0"/>
              </a:rPr>
              <a:t>Cuando un gasto que afecta objetos relacionados a SIREP no aplica para validarse en planilla.</a:t>
            </a:r>
          </a:p>
          <a:p>
            <a:pPr algn="just">
              <a:buFont typeface="Wingdings" panose="05000000000000000000" pitchFamily="2" charset="2"/>
              <a:buChar char="ü"/>
            </a:pPr>
            <a:r>
              <a:rPr lang="es-HN" sz="1400" dirty="0">
                <a:solidFill>
                  <a:schemeClr val="bg2">
                    <a:lumMod val="50000"/>
                  </a:schemeClr>
                </a:solidFill>
                <a:latin typeface="Pluto Light" panose="020B0303020203060204" pitchFamily="34" charset="0"/>
                <a:ea typeface="Cambria" panose="02040503050406030204" pitchFamily="18" charset="0"/>
              </a:rPr>
              <a:t>Las consultorías del subgrupo del gasto 24000 cuyo beneficiario final sea una entidad con personería jurídica no se registran ni validan en el SIREP.</a:t>
            </a:r>
          </a:p>
          <a:p>
            <a:pPr marL="0" indent="0" algn="just">
              <a:buNone/>
            </a:pPr>
            <a:r>
              <a:rPr lang="es-HN" sz="1400" dirty="0">
                <a:solidFill>
                  <a:schemeClr val="bg2">
                    <a:lumMod val="50000"/>
                  </a:schemeClr>
                </a:solidFill>
                <a:latin typeface="Pluto Light" panose="020B0303020203060204" pitchFamily="34" charset="0"/>
                <a:ea typeface="Cambria" panose="02040503050406030204" pitchFamily="18" charset="0"/>
              </a:rPr>
              <a:t>Para estos casos la Institución debe </a:t>
            </a:r>
            <a:r>
              <a:rPr lang="es-HN" sz="1400" b="1" i="1" dirty="0">
                <a:solidFill>
                  <a:schemeClr val="bg2">
                    <a:lumMod val="50000"/>
                  </a:schemeClr>
                </a:solidFill>
                <a:latin typeface="Pluto Light" panose="020B0303020203060204" pitchFamily="34" charset="0"/>
                <a:ea typeface="Cambria" panose="02040503050406030204" pitchFamily="18" charset="0"/>
              </a:rPr>
              <a:t>solicitar excepción a la validación</a:t>
            </a:r>
            <a:r>
              <a:rPr lang="es-HN" sz="1400" dirty="0">
                <a:solidFill>
                  <a:schemeClr val="bg2">
                    <a:lumMod val="50000"/>
                  </a:schemeClr>
                </a:solidFill>
                <a:latin typeface="Pluto Light" panose="020B0303020203060204" pitchFamily="34" charset="0"/>
                <a:ea typeface="Cambria" panose="02040503050406030204" pitchFamily="18" charset="0"/>
              </a:rPr>
              <a:t> para continuar con la firma del F01 enviando oficio y el reporte de F01 en estado Aprobado.</a:t>
            </a:r>
          </a:p>
          <a:p>
            <a:pPr marL="0" indent="0" algn="just">
              <a:buNone/>
            </a:pPr>
            <a:endParaRPr lang="es-HN" sz="1600" dirty="0">
              <a:solidFill>
                <a:schemeClr val="bg2">
                  <a:lumMod val="50000"/>
                </a:schemeClr>
              </a:solidFill>
              <a:latin typeface="Pluto Light" panose="020B0303020203060204" pitchFamily="34" charset="0"/>
              <a:ea typeface="Cambria" panose="02040503050406030204" pitchFamily="18" charset="0"/>
            </a:endParaRPr>
          </a:p>
          <a:p>
            <a:pPr marL="0" indent="0" algn="just">
              <a:buNone/>
            </a:pPr>
            <a:endParaRPr lang="es-HN" sz="1600" dirty="0">
              <a:solidFill>
                <a:schemeClr val="bg2">
                  <a:lumMod val="50000"/>
                </a:schemeClr>
              </a:solidFill>
              <a:latin typeface="Pluto Light" panose="020B0303020203060204" pitchFamily="34" charset="0"/>
              <a:ea typeface="Cambria" panose="02040503050406030204" pitchFamily="18" charset="0"/>
            </a:endParaRPr>
          </a:p>
          <a:p>
            <a:pPr marL="0" indent="0" algn="just">
              <a:buNone/>
            </a:pPr>
            <a:endParaRPr lang="es-HN" sz="1600" dirty="0">
              <a:solidFill>
                <a:schemeClr val="bg2">
                  <a:lumMod val="50000"/>
                </a:schemeClr>
              </a:solidFill>
              <a:latin typeface="Pluto Light" panose="020B0303020203060204" pitchFamily="34" charset="0"/>
              <a:ea typeface="Cambria" panose="02040503050406030204" pitchFamily="18" charset="0"/>
            </a:endParaRPr>
          </a:p>
          <a:p>
            <a:pPr marL="0" indent="0">
              <a:buNone/>
            </a:pPr>
            <a:endParaRPr lang="es-HN" dirty="0"/>
          </a:p>
        </p:txBody>
      </p:sp>
      <p:sp>
        <p:nvSpPr>
          <p:cNvPr id="14" name="Marcador de contenido 1">
            <a:extLst>
              <a:ext uri="{FF2B5EF4-FFF2-40B4-BE49-F238E27FC236}">
                <a16:creationId xmlns:a16="http://schemas.microsoft.com/office/drawing/2014/main" id="{5E86FCA3-CE3E-B0E8-9732-93F706C969C2}"/>
              </a:ext>
            </a:extLst>
          </p:cNvPr>
          <p:cNvSpPr txBox="1">
            <a:spLocks/>
          </p:cNvSpPr>
          <p:nvPr/>
        </p:nvSpPr>
        <p:spPr>
          <a:xfrm>
            <a:off x="692209" y="4567570"/>
            <a:ext cx="5275154" cy="1613531"/>
          </a:xfrm>
          <a:prstGeom prst="rect">
            <a:avLst/>
          </a:prstGeom>
          <a:noFill/>
          <a:ln>
            <a:solidFill>
              <a:schemeClr val="accent1">
                <a:lumMod val="20000"/>
                <a:lumOff val="80000"/>
              </a:schemeClr>
            </a:solidFill>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HN" sz="1400" dirty="0">
              <a:solidFill>
                <a:schemeClr val="bg2">
                  <a:lumMod val="50000"/>
                </a:schemeClr>
              </a:solidFill>
              <a:latin typeface="Pluto Light" panose="020B0303020203060204" pitchFamily="34" charset="0"/>
              <a:ea typeface="Cambria" panose="02040503050406030204" pitchFamily="18" charset="0"/>
            </a:endParaRPr>
          </a:p>
          <a:p>
            <a:pPr algn="just">
              <a:buFont typeface="Wingdings" panose="05000000000000000000" pitchFamily="2" charset="2"/>
              <a:buChar char="q"/>
            </a:pPr>
            <a:r>
              <a:rPr lang="es-HN" sz="1400" i="1" dirty="0">
                <a:solidFill>
                  <a:schemeClr val="bg2">
                    <a:lumMod val="50000"/>
                  </a:schemeClr>
                </a:solidFill>
                <a:latin typeface="Pluto Light" panose="020B0303020203060204" pitchFamily="34" charset="0"/>
                <a:ea typeface="Cambria" panose="02040503050406030204" pitchFamily="18" charset="0"/>
              </a:rPr>
              <a:t>Aplica excepción automática a la validación de planillas para F01s que afecten objetos del subgrupo 24000 cuando el beneficiario del F01 tiene como tipo de identificación un Registro Tributario Nacional (RTN).</a:t>
            </a:r>
          </a:p>
          <a:p>
            <a:pPr marL="0" indent="0" algn="just">
              <a:buFont typeface="Arial" panose="020B0604020202020204" pitchFamily="34" charset="0"/>
              <a:buNone/>
            </a:pPr>
            <a:endParaRPr lang="es-HN" sz="1600" dirty="0">
              <a:solidFill>
                <a:schemeClr val="bg2">
                  <a:lumMod val="50000"/>
                </a:schemeClr>
              </a:solidFill>
              <a:latin typeface="Pluto Light" panose="020B0303020203060204" pitchFamily="34" charset="0"/>
              <a:ea typeface="Cambria" panose="02040503050406030204" pitchFamily="18" charset="0"/>
            </a:endParaRPr>
          </a:p>
          <a:p>
            <a:pPr marL="0" indent="0" algn="just">
              <a:buFont typeface="Arial" panose="020B0604020202020204" pitchFamily="34" charset="0"/>
              <a:buNone/>
            </a:pPr>
            <a:endParaRPr lang="es-HN" sz="1600" dirty="0">
              <a:solidFill>
                <a:schemeClr val="bg2">
                  <a:lumMod val="50000"/>
                </a:schemeClr>
              </a:solidFill>
              <a:latin typeface="Pluto Light" panose="020B0303020203060204" pitchFamily="34" charset="0"/>
              <a:ea typeface="Cambria" panose="02040503050406030204" pitchFamily="18" charset="0"/>
            </a:endParaRPr>
          </a:p>
          <a:p>
            <a:pPr marL="0" indent="0" algn="just">
              <a:buFont typeface="Arial" panose="020B0604020202020204" pitchFamily="34" charset="0"/>
              <a:buNone/>
            </a:pPr>
            <a:endParaRPr lang="es-HN" sz="1600" dirty="0">
              <a:solidFill>
                <a:schemeClr val="bg2">
                  <a:lumMod val="50000"/>
                </a:schemeClr>
              </a:solidFill>
              <a:latin typeface="Pluto Light" panose="020B0303020203060204" pitchFamily="34" charset="0"/>
              <a:ea typeface="Cambria" panose="02040503050406030204" pitchFamily="18" charset="0"/>
            </a:endParaRPr>
          </a:p>
          <a:p>
            <a:pPr marL="0" indent="0">
              <a:buFont typeface="Arial" panose="020B0604020202020204" pitchFamily="34" charset="0"/>
              <a:buNone/>
            </a:pPr>
            <a:endParaRPr lang="es-HN" dirty="0"/>
          </a:p>
        </p:txBody>
      </p:sp>
      <p:sp>
        <p:nvSpPr>
          <p:cNvPr id="15" name="Marcador de contenido 2">
            <a:extLst>
              <a:ext uri="{FF2B5EF4-FFF2-40B4-BE49-F238E27FC236}">
                <a16:creationId xmlns:a16="http://schemas.microsoft.com/office/drawing/2014/main" id="{90C26814-E4F8-069F-47AA-F5024DDA6802}"/>
              </a:ext>
            </a:extLst>
          </p:cNvPr>
          <p:cNvSpPr txBox="1">
            <a:spLocks/>
          </p:cNvSpPr>
          <p:nvPr/>
        </p:nvSpPr>
        <p:spPr>
          <a:xfrm>
            <a:off x="6318191" y="3069906"/>
            <a:ext cx="5181600" cy="1879303"/>
          </a:xfrm>
          <a:prstGeom prst="rect">
            <a:avLst/>
          </a:prstGeom>
          <a:ln>
            <a:solidFill>
              <a:schemeClr val="bg2">
                <a:lumMod val="90000"/>
              </a:schemeClr>
            </a:solidFill>
          </a:ln>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HN" sz="2000" b="1">
                <a:solidFill>
                  <a:srgbClr val="50BFCF"/>
                </a:solidFill>
                <a:effectLst>
                  <a:outerShdw blurRad="38100" dist="38100" dir="2700000" algn="tl">
                    <a:srgbClr val="000000">
                      <a:alpha val="43137"/>
                    </a:srgbClr>
                  </a:outerShdw>
                </a:effectLst>
                <a:latin typeface="Pluto Light" panose="020B0303020203060204" pitchFamily="34" charset="0"/>
                <a:ea typeface="Cambria" panose="02040503050406030204" pitchFamily="18" charset="0"/>
              </a:rPr>
              <a:t>Ejemplos:</a:t>
            </a:r>
          </a:p>
          <a:p>
            <a:pPr marL="285750" indent="-285750">
              <a:buFont typeface="Wingdings" panose="05000000000000000000" pitchFamily="2" charset="2"/>
              <a:buChar char="v"/>
            </a:pPr>
            <a:r>
              <a:rPr lang="es-HN" sz="1400">
                <a:solidFill>
                  <a:schemeClr val="bg2">
                    <a:lumMod val="50000"/>
                  </a:schemeClr>
                </a:solidFill>
                <a:latin typeface="Pluto Light" panose="020B0303020203060204" pitchFamily="34" charset="0"/>
                <a:ea typeface="Cambria" panose="02040503050406030204" pitchFamily="18" charset="0"/>
                <a:cs typeface="+mj-cs"/>
              </a:rPr>
              <a:t>Pagos de servicios de capacitación a empresas, o instituciones como Universidades Públicas o Privadas.</a:t>
            </a:r>
          </a:p>
          <a:p>
            <a:pPr marL="285750" indent="-285750">
              <a:buFont typeface="Wingdings" panose="05000000000000000000" pitchFamily="2" charset="2"/>
              <a:buChar char="v"/>
            </a:pPr>
            <a:r>
              <a:rPr lang="es-HN" sz="1400">
                <a:solidFill>
                  <a:schemeClr val="bg2">
                    <a:lumMod val="50000"/>
                  </a:schemeClr>
                </a:solidFill>
                <a:latin typeface="Pluto Light" panose="020B0303020203060204" pitchFamily="34" charset="0"/>
                <a:ea typeface="Cambria" panose="02040503050406030204" pitchFamily="18" charset="0"/>
                <a:cs typeface="+mj-cs"/>
              </a:rPr>
              <a:t>Pagos de salarios caídos de gestiones anteriores por reintegros por sentencia judicial.</a:t>
            </a:r>
          </a:p>
          <a:p>
            <a:pPr marL="285750" indent="-285750">
              <a:buFont typeface="Wingdings" panose="05000000000000000000" pitchFamily="2" charset="2"/>
              <a:buChar char="v"/>
            </a:pPr>
            <a:r>
              <a:rPr lang="es-HN" sz="1400">
                <a:solidFill>
                  <a:schemeClr val="bg2">
                    <a:lumMod val="50000"/>
                  </a:schemeClr>
                </a:solidFill>
                <a:latin typeface="Pluto Light" panose="020B0303020203060204" pitchFamily="34" charset="0"/>
                <a:ea typeface="Cambria" panose="02040503050406030204" pitchFamily="18" charset="0"/>
                <a:cs typeface="+mj-cs"/>
              </a:rPr>
              <a:t>Pagos al extranjero a nombre del BCH.</a:t>
            </a:r>
          </a:p>
          <a:p>
            <a:pPr marL="285750" indent="-285750">
              <a:buFont typeface="Wingdings" panose="05000000000000000000" pitchFamily="2" charset="2"/>
              <a:buChar char="v"/>
            </a:pPr>
            <a:endParaRPr lang="es-HN" sz="1400">
              <a:solidFill>
                <a:schemeClr val="bg2">
                  <a:lumMod val="50000"/>
                </a:schemeClr>
              </a:solidFill>
              <a:latin typeface="Pluto Light" panose="020B0303020203060204" pitchFamily="34" charset="0"/>
              <a:ea typeface="Cambria" panose="02040503050406030204" pitchFamily="18" charset="0"/>
              <a:cs typeface="+mj-cs"/>
            </a:endParaRPr>
          </a:p>
          <a:p>
            <a:endParaRPr lang="es-HN" sz="2600" dirty="0"/>
          </a:p>
        </p:txBody>
      </p:sp>
    </p:spTree>
    <p:extLst>
      <p:ext uri="{BB962C8B-B14F-4D97-AF65-F5344CB8AC3E}">
        <p14:creationId xmlns:p14="http://schemas.microsoft.com/office/powerpoint/2010/main" val="112742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E60CD-3DF3-BEA2-69D0-CDE9C60787D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956B0F0-E228-F8F2-BBA4-16844A7E3A83}"/>
              </a:ext>
            </a:extLst>
          </p:cNvPr>
          <p:cNvPicPr>
            <a:picLocks noChangeAspect="1"/>
          </p:cNvPicPr>
          <p:nvPr/>
        </p:nvPicPr>
        <p:blipFill>
          <a:blip r:embed="rId2"/>
          <a:srcRect l="-782" t="-3828" r="748" b="3767"/>
          <a:stretch>
            <a:fillRect/>
          </a:stretch>
        </p:blipFill>
        <p:spPr>
          <a:xfrm>
            <a:off x="-14053" y="-1561"/>
            <a:ext cx="12205698" cy="6862170"/>
          </a:xfrm>
          <a:prstGeom prst="rect">
            <a:avLst/>
          </a:prstGeom>
        </p:spPr>
      </p:pic>
      <p:pic>
        <p:nvPicPr>
          <p:cNvPr id="4" name="Picture 3">
            <a:extLst>
              <a:ext uri="{FF2B5EF4-FFF2-40B4-BE49-F238E27FC236}">
                <a16:creationId xmlns:a16="http://schemas.microsoft.com/office/drawing/2014/main" id="{DEFE480E-7B78-0B12-A393-BDFFF5ED53C0}"/>
              </a:ext>
            </a:extLst>
          </p:cNvPr>
          <p:cNvPicPr>
            <a:picLocks noChangeAspect="1"/>
          </p:cNvPicPr>
          <p:nvPr/>
        </p:nvPicPr>
        <p:blipFill>
          <a:blip r:embed="rId3"/>
          <a:stretch>
            <a:fillRect/>
          </a:stretch>
        </p:blipFill>
        <p:spPr>
          <a:xfrm>
            <a:off x="5039662" y="113727"/>
            <a:ext cx="2095500" cy="504825"/>
          </a:xfrm>
          <a:prstGeom prst="rect">
            <a:avLst/>
          </a:prstGeom>
        </p:spPr>
      </p:pic>
      <p:pic>
        <p:nvPicPr>
          <p:cNvPr id="6" name="Picture 5">
            <a:extLst>
              <a:ext uri="{FF2B5EF4-FFF2-40B4-BE49-F238E27FC236}">
                <a16:creationId xmlns:a16="http://schemas.microsoft.com/office/drawing/2014/main" id="{CBC7CBA1-D1D9-7418-834F-D371B771F272}"/>
              </a:ext>
            </a:extLst>
          </p:cNvPr>
          <p:cNvPicPr>
            <a:picLocks noChangeAspect="1"/>
          </p:cNvPicPr>
          <p:nvPr/>
        </p:nvPicPr>
        <p:blipFill>
          <a:blip r:embed="rId4"/>
          <a:stretch>
            <a:fillRect/>
          </a:stretch>
        </p:blipFill>
        <p:spPr>
          <a:xfrm>
            <a:off x="10680232" y="5516953"/>
            <a:ext cx="1295400" cy="1200150"/>
          </a:xfrm>
          <a:prstGeom prst="rect">
            <a:avLst/>
          </a:prstGeom>
        </p:spPr>
      </p:pic>
      <p:pic>
        <p:nvPicPr>
          <p:cNvPr id="2" name="Imagen 1">
            <a:extLst>
              <a:ext uri="{FF2B5EF4-FFF2-40B4-BE49-F238E27FC236}">
                <a16:creationId xmlns:a16="http://schemas.microsoft.com/office/drawing/2014/main" id="{8E7718A3-EEDB-4BBC-6BA8-B2A574D24C2A}"/>
              </a:ext>
            </a:extLst>
          </p:cNvPr>
          <p:cNvPicPr>
            <a:picLocks noChangeAspect="1"/>
          </p:cNvPicPr>
          <p:nvPr/>
        </p:nvPicPr>
        <p:blipFill>
          <a:blip r:embed="rId5"/>
          <a:stretch>
            <a:fillRect/>
          </a:stretch>
        </p:blipFill>
        <p:spPr>
          <a:xfrm>
            <a:off x="4477491" y="1310762"/>
            <a:ext cx="3448224" cy="2748490"/>
          </a:xfrm>
          <a:prstGeom prst="rect">
            <a:avLst/>
          </a:prstGeom>
        </p:spPr>
      </p:pic>
      <p:sp>
        <p:nvSpPr>
          <p:cNvPr id="9" name="CuadroTexto 8">
            <a:extLst>
              <a:ext uri="{FF2B5EF4-FFF2-40B4-BE49-F238E27FC236}">
                <a16:creationId xmlns:a16="http://schemas.microsoft.com/office/drawing/2014/main" id="{17FC369B-E1C8-7E31-1E81-AEA6C91365B2}"/>
              </a:ext>
            </a:extLst>
          </p:cNvPr>
          <p:cNvSpPr txBox="1"/>
          <p:nvPr/>
        </p:nvSpPr>
        <p:spPr>
          <a:xfrm>
            <a:off x="3743575" y="4471161"/>
            <a:ext cx="4916055" cy="1200329"/>
          </a:xfrm>
          <a:prstGeom prst="rect">
            <a:avLst/>
          </a:prstGeom>
          <a:noFill/>
        </p:spPr>
        <p:txBody>
          <a:bodyPr wrap="square">
            <a:spAutoFit/>
          </a:bodyPr>
          <a:lstStyle/>
          <a:p>
            <a:pPr algn="ctr"/>
            <a:r>
              <a:rPr lang="es-HN" sz="3600" b="1" dirty="0">
                <a:solidFill>
                  <a:schemeClr val="tx1">
                    <a:lumMod val="65000"/>
                    <a:lumOff val="35000"/>
                  </a:schemeClr>
                </a:solidFill>
                <a:effectLst>
                  <a:outerShdw blurRad="38100" dist="38100" dir="2700000" algn="tl">
                    <a:srgbClr val="000000">
                      <a:alpha val="43137"/>
                    </a:srgbClr>
                  </a:outerShdw>
                </a:effectLst>
                <a:latin typeface="Pluto Light" panose="020B0303020203060204" pitchFamily="34" charset="0"/>
                <a:ea typeface="Cambria" panose="02040503050406030204" pitchFamily="18" charset="0"/>
              </a:rPr>
              <a:t>Gracias por su atención</a:t>
            </a:r>
            <a:endParaRPr lang="es-HN" sz="3600" dirty="0">
              <a:solidFill>
                <a:schemeClr val="tx1">
                  <a:lumMod val="65000"/>
                  <a:lumOff val="35000"/>
                </a:schemeClr>
              </a:solidFill>
            </a:endParaRPr>
          </a:p>
        </p:txBody>
      </p:sp>
    </p:spTree>
    <p:extLst>
      <p:ext uri="{BB962C8B-B14F-4D97-AF65-F5344CB8AC3E}">
        <p14:creationId xmlns:p14="http://schemas.microsoft.com/office/powerpoint/2010/main" val="25913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678B17-E79E-1E9E-0FBE-362C869772AE}"/>
              </a:ext>
            </a:extLst>
          </p:cNvPr>
          <p:cNvPicPr>
            <a:picLocks noChangeAspect="1"/>
          </p:cNvPicPr>
          <p:nvPr/>
        </p:nvPicPr>
        <p:blipFill>
          <a:blip r:embed="rId2"/>
          <a:srcRect l="-782" t="-3828" r="748" b="3767"/>
          <a:stretch>
            <a:fillRect/>
          </a:stretch>
        </p:blipFill>
        <p:spPr>
          <a:xfrm>
            <a:off x="-14053" y="-1561"/>
            <a:ext cx="12205698" cy="6862170"/>
          </a:xfrm>
          <a:prstGeom prst="rect">
            <a:avLst/>
          </a:prstGeom>
        </p:spPr>
      </p:pic>
      <p:pic>
        <p:nvPicPr>
          <p:cNvPr id="4" name="Picture 3">
            <a:extLst>
              <a:ext uri="{FF2B5EF4-FFF2-40B4-BE49-F238E27FC236}">
                <a16:creationId xmlns:a16="http://schemas.microsoft.com/office/drawing/2014/main" id="{145C5EA4-42BF-B0D9-DC00-09C0946DA70A}"/>
              </a:ext>
            </a:extLst>
          </p:cNvPr>
          <p:cNvPicPr>
            <a:picLocks noChangeAspect="1"/>
          </p:cNvPicPr>
          <p:nvPr/>
        </p:nvPicPr>
        <p:blipFill>
          <a:blip r:embed="rId3"/>
          <a:stretch>
            <a:fillRect/>
          </a:stretch>
        </p:blipFill>
        <p:spPr>
          <a:xfrm>
            <a:off x="5039662" y="113727"/>
            <a:ext cx="2095500" cy="504825"/>
          </a:xfrm>
          <a:prstGeom prst="rect">
            <a:avLst/>
          </a:prstGeom>
        </p:spPr>
      </p:pic>
      <p:pic>
        <p:nvPicPr>
          <p:cNvPr id="6" name="Picture 5">
            <a:extLst>
              <a:ext uri="{FF2B5EF4-FFF2-40B4-BE49-F238E27FC236}">
                <a16:creationId xmlns:a16="http://schemas.microsoft.com/office/drawing/2014/main" id="{4865B94B-4884-85F8-3FD0-5CD5F1702091}"/>
              </a:ext>
            </a:extLst>
          </p:cNvPr>
          <p:cNvPicPr>
            <a:picLocks noChangeAspect="1"/>
          </p:cNvPicPr>
          <p:nvPr/>
        </p:nvPicPr>
        <p:blipFill>
          <a:blip r:embed="rId4"/>
          <a:stretch>
            <a:fillRect/>
          </a:stretch>
        </p:blipFill>
        <p:spPr>
          <a:xfrm>
            <a:off x="10680232" y="5516953"/>
            <a:ext cx="1295400" cy="1200150"/>
          </a:xfrm>
          <a:prstGeom prst="rect">
            <a:avLst/>
          </a:prstGeom>
        </p:spPr>
      </p:pic>
      <p:sp>
        <p:nvSpPr>
          <p:cNvPr id="7" name="TextBox 6">
            <a:extLst>
              <a:ext uri="{FF2B5EF4-FFF2-40B4-BE49-F238E27FC236}">
                <a16:creationId xmlns:a16="http://schemas.microsoft.com/office/drawing/2014/main" id="{A6A6A2BC-BA5D-9A30-6CDD-66D90F29012C}"/>
              </a:ext>
            </a:extLst>
          </p:cNvPr>
          <p:cNvSpPr txBox="1"/>
          <p:nvPr/>
        </p:nvSpPr>
        <p:spPr>
          <a:xfrm>
            <a:off x="4003426" y="4063714"/>
            <a:ext cx="626347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rgbClr val="000000"/>
                </a:solidFill>
                <a:latin typeface="Georgia"/>
              </a:rPr>
              <a:t>BASE CONCEPTUAL</a:t>
            </a:r>
          </a:p>
        </p:txBody>
      </p:sp>
      <p:pic>
        <p:nvPicPr>
          <p:cNvPr id="2" name="Imagen 1">
            <a:extLst>
              <a:ext uri="{FF2B5EF4-FFF2-40B4-BE49-F238E27FC236}">
                <a16:creationId xmlns:a16="http://schemas.microsoft.com/office/drawing/2014/main" id="{80A1CB80-90CF-0111-569E-12A4029BEDF4}"/>
              </a:ext>
            </a:extLst>
          </p:cNvPr>
          <p:cNvPicPr>
            <a:picLocks noChangeAspect="1"/>
          </p:cNvPicPr>
          <p:nvPr/>
        </p:nvPicPr>
        <p:blipFill>
          <a:blip r:embed="rId5"/>
          <a:stretch>
            <a:fillRect/>
          </a:stretch>
        </p:blipFill>
        <p:spPr>
          <a:xfrm>
            <a:off x="4786396" y="1407529"/>
            <a:ext cx="2619207" cy="2087702"/>
          </a:xfrm>
          <a:prstGeom prst="rect">
            <a:avLst/>
          </a:prstGeom>
        </p:spPr>
      </p:pic>
    </p:spTree>
    <p:extLst>
      <p:ext uri="{BB962C8B-B14F-4D97-AF65-F5344CB8AC3E}">
        <p14:creationId xmlns:p14="http://schemas.microsoft.com/office/powerpoint/2010/main" val="104212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3A582-A3CB-1809-B118-C67C0B0D5A5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634ADBB-F746-A4D5-7E26-7ABA625D7FD3}"/>
              </a:ext>
            </a:extLst>
          </p:cNvPr>
          <p:cNvPicPr>
            <a:picLocks noChangeAspect="1"/>
          </p:cNvPicPr>
          <p:nvPr/>
        </p:nvPicPr>
        <p:blipFill>
          <a:blip r:embed="rId2"/>
          <a:srcRect l="-782" t="-3828" r="748" b="3767"/>
          <a:stretch>
            <a:fillRect/>
          </a:stretch>
        </p:blipFill>
        <p:spPr>
          <a:xfrm>
            <a:off x="-14053" y="-1561"/>
            <a:ext cx="12205698" cy="6862170"/>
          </a:xfrm>
          <a:prstGeom prst="rect">
            <a:avLst/>
          </a:prstGeom>
        </p:spPr>
      </p:pic>
      <p:pic>
        <p:nvPicPr>
          <p:cNvPr id="4" name="Picture 3">
            <a:extLst>
              <a:ext uri="{FF2B5EF4-FFF2-40B4-BE49-F238E27FC236}">
                <a16:creationId xmlns:a16="http://schemas.microsoft.com/office/drawing/2014/main" id="{53D941A0-463E-13F3-2215-2534F90BC0DC}"/>
              </a:ext>
            </a:extLst>
          </p:cNvPr>
          <p:cNvPicPr>
            <a:picLocks noChangeAspect="1"/>
          </p:cNvPicPr>
          <p:nvPr/>
        </p:nvPicPr>
        <p:blipFill>
          <a:blip r:embed="rId3"/>
          <a:stretch>
            <a:fillRect/>
          </a:stretch>
        </p:blipFill>
        <p:spPr>
          <a:xfrm>
            <a:off x="5039662" y="113727"/>
            <a:ext cx="2095500" cy="504825"/>
          </a:xfrm>
          <a:prstGeom prst="rect">
            <a:avLst/>
          </a:prstGeom>
        </p:spPr>
      </p:pic>
      <p:pic>
        <p:nvPicPr>
          <p:cNvPr id="6" name="Picture 5">
            <a:extLst>
              <a:ext uri="{FF2B5EF4-FFF2-40B4-BE49-F238E27FC236}">
                <a16:creationId xmlns:a16="http://schemas.microsoft.com/office/drawing/2014/main" id="{F0392AB3-CBF8-B0BE-A4BA-40712E06BCB5}"/>
              </a:ext>
            </a:extLst>
          </p:cNvPr>
          <p:cNvPicPr>
            <a:picLocks noChangeAspect="1"/>
          </p:cNvPicPr>
          <p:nvPr/>
        </p:nvPicPr>
        <p:blipFill>
          <a:blip r:embed="rId4"/>
          <a:stretch>
            <a:fillRect/>
          </a:stretch>
        </p:blipFill>
        <p:spPr>
          <a:xfrm>
            <a:off x="10680232" y="5516953"/>
            <a:ext cx="1295400" cy="1200150"/>
          </a:xfrm>
          <a:prstGeom prst="rect">
            <a:avLst/>
          </a:prstGeom>
        </p:spPr>
      </p:pic>
      <p:sp>
        <p:nvSpPr>
          <p:cNvPr id="7" name="TextBox 6">
            <a:extLst>
              <a:ext uri="{FF2B5EF4-FFF2-40B4-BE49-F238E27FC236}">
                <a16:creationId xmlns:a16="http://schemas.microsoft.com/office/drawing/2014/main" id="{3DE7555F-91BA-C142-6953-C5050E481A45}"/>
              </a:ext>
            </a:extLst>
          </p:cNvPr>
          <p:cNvSpPr txBox="1"/>
          <p:nvPr/>
        </p:nvSpPr>
        <p:spPr>
          <a:xfrm>
            <a:off x="1012898" y="984125"/>
            <a:ext cx="327709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rgbClr val="000000"/>
                </a:solidFill>
                <a:latin typeface="Georgia"/>
              </a:rPr>
              <a:t>DEFINICIONES</a:t>
            </a:r>
          </a:p>
        </p:txBody>
      </p:sp>
      <p:sp>
        <p:nvSpPr>
          <p:cNvPr id="8" name="TextBox 9">
            <a:extLst>
              <a:ext uri="{FF2B5EF4-FFF2-40B4-BE49-F238E27FC236}">
                <a16:creationId xmlns:a16="http://schemas.microsoft.com/office/drawing/2014/main" id="{0A655C0B-BF1A-6961-8614-6A2A96FD78EF}"/>
              </a:ext>
            </a:extLst>
          </p:cNvPr>
          <p:cNvSpPr txBox="1"/>
          <p:nvPr/>
        </p:nvSpPr>
        <p:spPr>
          <a:xfrm>
            <a:off x="1012898" y="1641524"/>
            <a:ext cx="6263471" cy="14724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07000"/>
              </a:lnSpc>
              <a:spcAft>
                <a:spcPts val="800"/>
              </a:spcAft>
            </a:pPr>
            <a:r>
              <a:rPr lang="es-HN" sz="1200" b="1" dirty="0">
                <a:solidFill>
                  <a:schemeClr val="tx1">
                    <a:lumMod val="75000"/>
                    <a:lumOff val="25000"/>
                  </a:schemeClr>
                </a:solidFill>
                <a:effectLst>
                  <a:outerShdw blurRad="38100" dist="38100" dir="2700000" algn="tl">
                    <a:srgbClr val="000000">
                      <a:alpha val="43137"/>
                    </a:srgbClr>
                  </a:outerShdw>
                </a:effectLst>
                <a:latin typeface="Pluto Light" panose="020B0303020203060204" pitchFamily="34" charset="0"/>
                <a:ea typeface="Calibri" panose="020F0502020204030204" pitchFamily="34" charset="0"/>
                <a:cs typeface="Times New Roman" panose="02020603050405020304" pitchFamily="18" charset="0"/>
              </a:rPr>
              <a:t>SISTEMA DE REGISTRO Y CONTROL DE SERVIDORES (SIREP): </a:t>
            </a:r>
            <a:r>
              <a:rPr lang="es-ES" sz="1200" dirty="0">
                <a:latin typeface="Pluto Light" panose="020B0303020203060204" pitchFamily="34" charset="0"/>
                <a:ea typeface="Calibri" panose="020F0502020204030204" pitchFamily="34" charset="0"/>
                <a:cs typeface="Times New Roman" panose="02020603050405020304" pitchFamily="18" charset="0"/>
              </a:rPr>
              <a:t>Es un conjunto de normas, procedimientos e instrumentos técnicos comunes para todas las entidades del Sector Público, cuyo objetivo es ordenar el proceso de registro del talento humano, el que debe ser confiable, uniforme, ordenado y pertinente. La información contenida en el mismo no puede ser utilizada para fines que no estén relacionados con dicho objetivo o con el fortalecimiento de este.</a:t>
            </a:r>
            <a:endParaRPr lang="es-HN" sz="1200" dirty="0">
              <a:latin typeface="Pluto Light" panose="020B0303020203060204" pitchFamily="34"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F6820CB0-8422-090B-B1AC-23D4F6106DA9}"/>
              </a:ext>
            </a:extLst>
          </p:cNvPr>
          <p:cNvPicPr>
            <a:picLocks noChangeAspect="1"/>
          </p:cNvPicPr>
          <p:nvPr/>
        </p:nvPicPr>
        <p:blipFill>
          <a:blip r:embed="rId5"/>
          <a:stretch>
            <a:fillRect/>
          </a:stretch>
        </p:blipFill>
        <p:spPr>
          <a:xfrm>
            <a:off x="9506181" y="336541"/>
            <a:ext cx="2129488" cy="1697360"/>
          </a:xfrm>
          <a:prstGeom prst="rect">
            <a:avLst/>
          </a:prstGeom>
        </p:spPr>
      </p:pic>
      <p:sp>
        <p:nvSpPr>
          <p:cNvPr id="3" name="CuadroTexto 2">
            <a:extLst>
              <a:ext uri="{FF2B5EF4-FFF2-40B4-BE49-F238E27FC236}">
                <a16:creationId xmlns:a16="http://schemas.microsoft.com/office/drawing/2014/main" id="{68C27075-40A4-C06C-53AA-D99D3407C087}"/>
              </a:ext>
            </a:extLst>
          </p:cNvPr>
          <p:cNvSpPr txBox="1"/>
          <p:nvPr/>
        </p:nvSpPr>
        <p:spPr>
          <a:xfrm>
            <a:off x="3220598" y="3486380"/>
            <a:ext cx="6789465" cy="1004186"/>
          </a:xfrm>
          <a:prstGeom prst="rect">
            <a:avLst/>
          </a:prstGeom>
          <a:noFill/>
        </p:spPr>
        <p:txBody>
          <a:bodyPr wrap="square">
            <a:spAutoFit/>
          </a:bodyPr>
          <a:lstStyle/>
          <a:p>
            <a:pPr algn="just">
              <a:lnSpc>
                <a:spcPct val="107000"/>
              </a:lnSpc>
              <a:spcAft>
                <a:spcPts val="800"/>
              </a:spcAft>
            </a:pPr>
            <a:r>
              <a:rPr lang="es-HN" sz="1400" b="1" dirty="0">
                <a:solidFill>
                  <a:schemeClr val="tx1">
                    <a:lumMod val="75000"/>
                    <a:lumOff val="25000"/>
                  </a:schemeClr>
                </a:solidFill>
                <a:effectLst>
                  <a:outerShdw blurRad="38100" dist="38100" dir="2700000" algn="tl">
                    <a:srgbClr val="000000">
                      <a:alpha val="43137"/>
                    </a:srgbClr>
                  </a:outerShdw>
                </a:effectLst>
                <a:latin typeface="Pluto Light" panose="020B0303020203060204" pitchFamily="34" charset="0"/>
                <a:cs typeface="Times New Roman" panose="02020603050405020304" pitchFamily="18" charset="0"/>
              </a:rPr>
              <a:t>SERVIDOR PÚBLICO:</a:t>
            </a:r>
            <a:r>
              <a:rPr lang="es-HN" sz="1400" dirty="0">
                <a:effectLst/>
                <a:latin typeface="Pluto Light" panose="020B0303020203060204" pitchFamily="34" charset="0"/>
                <a:ea typeface="Calibri" panose="020F0502020204030204" pitchFamily="34" charset="0"/>
                <a:cs typeface="Times New Roman" panose="02020603050405020304" pitchFamily="18" charset="0"/>
              </a:rPr>
              <a:t> Cualquier funcionario o empleado de las entidades del Estado, incluidos los que han sido electos, nombrados, seleccionados, o contratados para desempeñar actividades o funciones en nombre del Estado o al servicio de éste, en todos los niveles jerárquicos.</a:t>
            </a:r>
          </a:p>
        </p:txBody>
      </p:sp>
      <p:sp>
        <p:nvSpPr>
          <p:cNvPr id="9" name="CuadroTexto 8">
            <a:extLst>
              <a:ext uri="{FF2B5EF4-FFF2-40B4-BE49-F238E27FC236}">
                <a16:creationId xmlns:a16="http://schemas.microsoft.com/office/drawing/2014/main" id="{64C6F510-3888-DA95-8697-DA9AD6D54125}"/>
              </a:ext>
            </a:extLst>
          </p:cNvPr>
          <p:cNvSpPr txBox="1"/>
          <p:nvPr/>
        </p:nvSpPr>
        <p:spPr>
          <a:xfrm>
            <a:off x="1012898" y="5151267"/>
            <a:ext cx="6789459" cy="543162"/>
          </a:xfrm>
          <a:prstGeom prst="rect">
            <a:avLst/>
          </a:prstGeom>
          <a:noFill/>
        </p:spPr>
        <p:txBody>
          <a:bodyPr wrap="square">
            <a:spAutoFit/>
          </a:bodyPr>
          <a:lstStyle/>
          <a:p>
            <a:pPr algn="just">
              <a:lnSpc>
                <a:spcPct val="107000"/>
              </a:lnSpc>
              <a:spcAft>
                <a:spcPts val="800"/>
              </a:spcAft>
            </a:pPr>
            <a:r>
              <a:rPr lang="es-ES" sz="1400" b="1" dirty="0">
                <a:solidFill>
                  <a:schemeClr val="tx1">
                    <a:lumMod val="75000"/>
                    <a:lumOff val="25000"/>
                  </a:schemeClr>
                </a:solidFill>
                <a:effectLst>
                  <a:outerShdw blurRad="38100" dist="38100" dir="2700000" algn="tl">
                    <a:srgbClr val="000000">
                      <a:alpha val="43137"/>
                    </a:srgbClr>
                  </a:outerShdw>
                </a:effectLst>
                <a:latin typeface="Pluto Light" panose="020B0303020203060204" pitchFamily="34" charset="0"/>
                <a:cs typeface="Times New Roman" panose="02020603050405020304" pitchFamily="18" charset="0"/>
              </a:rPr>
              <a:t>FICHA DE EMPLEADO EN SIREP: </a:t>
            </a:r>
            <a:r>
              <a:rPr lang="es-ES" sz="1400" dirty="0">
                <a:effectLst/>
                <a:latin typeface="Pluto Light" panose="020B0303020203060204" pitchFamily="34" charset="0"/>
                <a:ea typeface="Calibri" panose="020F0502020204030204" pitchFamily="34" charset="0"/>
                <a:cs typeface="Times New Roman" panose="02020603050405020304" pitchFamily="18" charset="0"/>
              </a:rPr>
              <a:t>Es el detalle que contiene la información personal y laboral del servidor público.</a:t>
            </a:r>
            <a:endParaRPr lang="es-HN" sz="1400" dirty="0">
              <a:effectLst/>
              <a:latin typeface="Pluto Light" panose="020B0303020203060204" pitchFamily="34" charset="0"/>
              <a:ea typeface="Calibri" panose="020F0502020204030204" pitchFamily="34" charset="0"/>
              <a:cs typeface="Times New Roman" panose="02020603050405020304" pitchFamily="18" charset="0"/>
            </a:endParaRPr>
          </a:p>
        </p:txBody>
      </p:sp>
      <p:cxnSp>
        <p:nvCxnSpPr>
          <p:cNvPr id="10" name="Conector recto 9">
            <a:extLst>
              <a:ext uri="{FF2B5EF4-FFF2-40B4-BE49-F238E27FC236}">
                <a16:creationId xmlns:a16="http://schemas.microsoft.com/office/drawing/2014/main" id="{1BF88FCF-8105-4C22-82FF-67C6066F3233}"/>
              </a:ext>
            </a:extLst>
          </p:cNvPr>
          <p:cNvCxnSpPr>
            <a:cxnSpLocks/>
          </p:cNvCxnSpPr>
          <p:nvPr/>
        </p:nvCxnSpPr>
        <p:spPr>
          <a:xfrm flipH="1" flipV="1">
            <a:off x="3229186" y="3391595"/>
            <a:ext cx="6780877" cy="37405"/>
          </a:xfrm>
          <a:prstGeom prst="line">
            <a:avLst/>
          </a:prstGeom>
        </p:spPr>
        <p:style>
          <a:lnRef idx="1">
            <a:schemeClr val="dk1"/>
          </a:lnRef>
          <a:fillRef idx="0">
            <a:schemeClr val="dk1"/>
          </a:fillRef>
          <a:effectRef idx="0">
            <a:schemeClr val="dk1"/>
          </a:effectRef>
          <a:fontRef idx="minor">
            <a:schemeClr val="tx1"/>
          </a:fontRef>
        </p:style>
      </p:cxnSp>
      <p:cxnSp>
        <p:nvCxnSpPr>
          <p:cNvPr id="11" name="Conector recto 10">
            <a:extLst>
              <a:ext uri="{FF2B5EF4-FFF2-40B4-BE49-F238E27FC236}">
                <a16:creationId xmlns:a16="http://schemas.microsoft.com/office/drawing/2014/main" id="{050A75AD-F1CB-A2C4-5DED-F3753D4BF475}"/>
              </a:ext>
            </a:extLst>
          </p:cNvPr>
          <p:cNvCxnSpPr>
            <a:cxnSpLocks/>
          </p:cNvCxnSpPr>
          <p:nvPr/>
        </p:nvCxnSpPr>
        <p:spPr>
          <a:xfrm flipH="1">
            <a:off x="3220598" y="4757063"/>
            <a:ext cx="6789465" cy="4776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367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44BC3-4D69-E0CD-5BE1-361A7ED28EB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CAE04B4-80C2-DDBD-65F6-0D3C31C5E586}"/>
              </a:ext>
            </a:extLst>
          </p:cNvPr>
          <p:cNvPicPr>
            <a:picLocks noChangeAspect="1"/>
          </p:cNvPicPr>
          <p:nvPr/>
        </p:nvPicPr>
        <p:blipFill>
          <a:blip r:embed="rId2"/>
          <a:srcRect l="-782" t="-3828" r="748" b="3767"/>
          <a:stretch>
            <a:fillRect/>
          </a:stretch>
        </p:blipFill>
        <p:spPr>
          <a:xfrm>
            <a:off x="-14053" y="-1561"/>
            <a:ext cx="12205698" cy="6862170"/>
          </a:xfrm>
          <a:prstGeom prst="rect">
            <a:avLst/>
          </a:prstGeom>
        </p:spPr>
      </p:pic>
      <p:pic>
        <p:nvPicPr>
          <p:cNvPr id="4" name="Picture 3">
            <a:extLst>
              <a:ext uri="{FF2B5EF4-FFF2-40B4-BE49-F238E27FC236}">
                <a16:creationId xmlns:a16="http://schemas.microsoft.com/office/drawing/2014/main" id="{78F4F19B-7EFA-91DD-70CE-82BAFB14DB3E}"/>
              </a:ext>
            </a:extLst>
          </p:cNvPr>
          <p:cNvPicPr>
            <a:picLocks noChangeAspect="1"/>
          </p:cNvPicPr>
          <p:nvPr/>
        </p:nvPicPr>
        <p:blipFill>
          <a:blip r:embed="rId3"/>
          <a:stretch>
            <a:fillRect/>
          </a:stretch>
        </p:blipFill>
        <p:spPr>
          <a:xfrm>
            <a:off x="5039662" y="113727"/>
            <a:ext cx="2095500" cy="504825"/>
          </a:xfrm>
          <a:prstGeom prst="rect">
            <a:avLst/>
          </a:prstGeom>
        </p:spPr>
      </p:pic>
      <p:pic>
        <p:nvPicPr>
          <p:cNvPr id="6" name="Picture 5">
            <a:extLst>
              <a:ext uri="{FF2B5EF4-FFF2-40B4-BE49-F238E27FC236}">
                <a16:creationId xmlns:a16="http://schemas.microsoft.com/office/drawing/2014/main" id="{BC24CBB6-56B8-B03C-1CC3-0D9C32F35235}"/>
              </a:ext>
            </a:extLst>
          </p:cNvPr>
          <p:cNvPicPr>
            <a:picLocks noChangeAspect="1"/>
          </p:cNvPicPr>
          <p:nvPr/>
        </p:nvPicPr>
        <p:blipFill>
          <a:blip r:embed="rId4"/>
          <a:stretch>
            <a:fillRect/>
          </a:stretch>
        </p:blipFill>
        <p:spPr>
          <a:xfrm>
            <a:off x="10680232" y="5516953"/>
            <a:ext cx="1295400" cy="1200150"/>
          </a:xfrm>
          <a:prstGeom prst="rect">
            <a:avLst/>
          </a:prstGeom>
        </p:spPr>
      </p:pic>
      <p:sp>
        <p:nvSpPr>
          <p:cNvPr id="7" name="TextBox 6">
            <a:extLst>
              <a:ext uri="{FF2B5EF4-FFF2-40B4-BE49-F238E27FC236}">
                <a16:creationId xmlns:a16="http://schemas.microsoft.com/office/drawing/2014/main" id="{B53A4F60-439D-D28F-258A-CA9CAFD3DEA2}"/>
              </a:ext>
            </a:extLst>
          </p:cNvPr>
          <p:cNvSpPr txBox="1"/>
          <p:nvPr/>
        </p:nvSpPr>
        <p:spPr>
          <a:xfrm>
            <a:off x="1012898" y="979496"/>
            <a:ext cx="3191633"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rgbClr val="000000"/>
                </a:solidFill>
                <a:latin typeface="Georgia"/>
              </a:rPr>
              <a:t>DEFINICIONES</a:t>
            </a:r>
          </a:p>
        </p:txBody>
      </p:sp>
      <p:pic>
        <p:nvPicPr>
          <p:cNvPr id="2" name="Imagen 1">
            <a:extLst>
              <a:ext uri="{FF2B5EF4-FFF2-40B4-BE49-F238E27FC236}">
                <a16:creationId xmlns:a16="http://schemas.microsoft.com/office/drawing/2014/main" id="{638E309F-FB60-B99F-9BE6-84D58733E159}"/>
              </a:ext>
            </a:extLst>
          </p:cNvPr>
          <p:cNvPicPr>
            <a:picLocks noChangeAspect="1"/>
          </p:cNvPicPr>
          <p:nvPr/>
        </p:nvPicPr>
        <p:blipFill>
          <a:blip r:embed="rId5"/>
          <a:stretch>
            <a:fillRect/>
          </a:stretch>
        </p:blipFill>
        <p:spPr>
          <a:xfrm>
            <a:off x="9506181" y="336541"/>
            <a:ext cx="2129488" cy="1697360"/>
          </a:xfrm>
          <a:prstGeom prst="rect">
            <a:avLst/>
          </a:prstGeom>
        </p:spPr>
      </p:pic>
      <p:sp>
        <p:nvSpPr>
          <p:cNvPr id="12" name="CuadroTexto 11">
            <a:extLst>
              <a:ext uri="{FF2B5EF4-FFF2-40B4-BE49-F238E27FC236}">
                <a16:creationId xmlns:a16="http://schemas.microsoft.com/office/drawing/2014/main" id="{3533E6C2-3F41-F472-20E0-AA376DD7FFFB}"/>
              </a:ext>
            </a:extLst>
          </p:cNvPr>
          <p:cNvSpPr txBox="1"/>
          <p:nvPr/>
        </p:nvSpPr>
        <p:spPr>
          <a:xfrm>
            <a:off x="2289107" y="2047793"/>
            <a:ext cx="5549277" cy="1004186"/>
          </a:xfrm>
          <a:prstGeom prst="rect">
            <a:avLst/>
          </a:prstGeom>
          <a:noFill/>
        </p:spPr>
        <p:txBody>
          <a:bodyPr wrap="square">
            <a:spAutoFit/>
          </a:bodyPr>
          <a:lstStyle/>
          <a:p>
            <a:pPr algn="just">
              <a:lnSpc>
                <a:spcPct val="107000"/>
              </a:lnSpc>
              <a:spcAft>
                <a:spcPts val="800"/>
              </a:spcAft>
            </a:pPr>
            <a:r>
              <a:rPr lang="es-ES" sz="1400" b="1" dirty="0">
                <a:solidFill>
                  <a:schemeClr val="tx1">
                    <a:lumMod val="75000"/>
                    <a:lumOff val="25000"/>
                  </a:schemeClr>
                </a:solidFill>
                <a:effectLst>
                  <a:outerShdw blurRad="38100" dist="38100" dir="2700000" algn="tl">
                    <a:srgbClr val="000000">
                      <a:alpha val="43137"/>
                    </a:srgbClr>
                  </a:outerShdw>
                </a:effectLst>
                <a:latin typeface="Pluto Light" panose="020B0303020203060204" pitchFamily="34" charset="0"/>
                <a:cs typeface="Times New Roman" panose="02020603050405020304" pitchFamily="18" charset="0"/>
              </a:rPr>
              <a:t>ESTATUS LABORAL: </a:t>
            </a:r>
            <a:r>
              <a:rPr lang="es-ES" sz="1400" dirty="0">
                <a:effectLst/>
                <a:latin typeface="Pluto Light" panose="020B0303020203060204" pitchFamily="34" charset="0"/>
                <a:ea typeface="Calibri" panose="020F0502020204030204" pitchFamily="34" charset="0"/>
                <a:cs typeface="Times New Roman" panose="02020603050405020304" pitchFamily="18" charset="0"/>
              </a:rPr>
              <a:t>Es la condición en que un servidor público se encuentra en una institución del Estado, el cual puede ser </a:t>
            </a:r>
            <a:r>
              <a:rPr lang="es-ES" sz="1400" b="1" dirty="0">
                <a:effectLst/>
                <a:latin typeface="Pluto Light" panose="020B0303020203060204" pitchFamily="34" charset="0"/>
                <a:ea typeface="Calibri" panose="020F0502020204030204" pitchFamily="34" charset="0"/>
                <a:cs typeface="Times New Roman" panose="02020603050405020304" pitchFamily="18" charset="0"/>
              </a:rPr>
              <a:t>Vigente</a:t>
            </a:r>
            <a:r>
              <a:rPr lang="es-ES" sz="1400" dirty="0">
                <a:effectLst/>
                <a:latin typeface="Pluto Light" panose="020B0303020203060204" pitchFamily="34" charset="0"/>
                <a:ea typeface="Calibri" panose="020F0502020204030204" pitchFamily="34" charset="0"/>
                <a:cs typeface="Times New Roman" panose="02020603050405020304" pitchFamily="18" charset="0"/>
              </a:rPr>
              <a:t> cuando está activo laborando en una institución, y </a:t>
            </a:r>
            <a:r>
              <a:rPr lang="es-ES" sz="1400" b="1" dirty="0">
                <a:effectLst/>
                <a:latin typeface="Pluto Light" panose="020B0303020203060204" pitchFamily="34" charset="0"/>
                <a:ea typeface="Calibri" panose="020F0502020204030204" pitchFamily="34" charset="0"/>
                <a:cs typeface="Times New Roman" panose="02020603050405020304" pitchFamily="18" charset="0"/>
              </a:rPr>
              <a:t>No Vigente</a:t>
            </a:r>
            <a:r>
              <a:rPr lang="es-ES" sz="1400" dirty="0">
                <a:effectLst/>
                <a:latin typeface="Pluto Light" panose="020B0303020203060204" pitchFamily="34" charset="0"/>
                <a:ea typeface="Calibri" panose="020F0502020204030204" pitchFamily="34" charset="0"/>
                <a:cs typeface="Times New Roman" panose="02020603050405020304" pitchFamily="18" charset="0"/>
              </a:rPr>
              <a:t> cuando haya cesado de laborar en la institución. </a:t>
            </a:r>
            <a:endParaRPr lang="es-HN" sz="1400" dirty="0">
              <a:effectLst/>
              <a:latin typeface="Pluto Light" panose="020B030302020306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0067F6F7-B9A0-0E3E-940B-852E74760964}"/>
              </a:ext>
            </a:extLst>
          </p:cNvPr>
          <p:cNvSpPr txBox="1"/>
          <p:nvPr/>
        </p:nvSpPr>
        <p:spPr>
          <a:xfrm>
            <a:off x="2289108" y="3671930"/>
            <a:ext cx="5549276" cy="1926233"/>
          </a:xfrm>
          <a:prstGeom prst="rect">
            <a:avLst/>
          </a:prstGeom>
          <a:noFill/>
        </p:spPr>
        <p:txBody>
          <a:bodyPr wrap="square">
            <a:spAutoFit/>
          </a:bodyPr>
          <a:lstStyle/>
          <a:p>
            <a:pPr algn="just">
              <a:lnSpc>
                <a:spcPct val="107000"/>
              </a:lnSpc>
              <a:spcAft>
                <a:spcPts val="800"/>
              </a:spcAft>
            </a:pPr>
            <a:r>
              <a:rPr lang="es-ES" sz="1400" b="1" dirty="0">
                <a:solidFill>
                  <a:schemeClr val="tx1">
                    <a:lumMod val="75000"/>
                    <a:lumOff val="25000"/>
                  </a:schemeClr>
                </a:solidFill>
                <a:effectLst>
                  <a:outerShdw blurRad="38100" dist="38100" dir="2700000" algn="tl">
                    <a:srgbClr val="000000">
                      <a:alpha val="43137"/>
                    </a:srgbClr>
                  </a:outerShdw>
                </a:effectLst>
                <a:latin typeface="Pluto Light" panose="020B0303020203060204" pitchFamily="34" charset="0"/>
                <a:cs typeface="Times New Roman" panose="02020603050405020304" pitchFamily="18" charset="0"/>
              </a:rPr>
              <a:t>ANEXO DESGLOSADO: </a:t>
            </a:r>
            <a:r>
              <a:rPr lang="es-ES" sz="1400" dirty="0">
                <a:effectLst/>
                <a:latin typeface="Pluto Light" panose="020B0303020203060204" pitchFamily="34" charset="0"/>
                <a:ea typeface="Calibri" panose="020F0502020204030204" pitchFamily="34" charset="0"/>
                <a:cs typeface="Times New Roman" panose="02020603050405020304" pitchFamily="18" charset="0"/>
              </a:rPr>
              <a:t>Documento anexo al presupuesto que contiene la estructura de puestos de la institución ocupadas y vacantes en todas sus modalidades, así como los montos mensuales y anuales de salarios y colaterales. Todas las instituciones deben presentarlo a la Dirección General de Presupuesto de la Secretaría de Finanzas, el cual debe contener las plazas del personal permanente, de confianza, temporal y por jornal, colaterales y otros beneficios otorgados independiente de la fuente de financiamiento. </a:t>
            </a:r>
            <a:endParaRPr lang="es-HN" sz="1400" dirty="0">
              <a:effectLst/>
              <a:latin typeface="Pluto Light" panose="020B0303020203060204" pitchFamily="34" charset="0"/>
              <a:ea typeface="Calibri" panose="020F0502020204030204" pitchFamily="34" charset="0"/>
              <a:cs typeface="Times New Roman" panose="02020603050405020304" pitchFamily="18" charset="0"/>
            </a:endParaRPr>
          </a:p>
        </p:txBody>
      </p:sp>
      <p:cxnSp>
        <p:nvCxnSpPr>
          <p:cNvPr id="14" name="Conector recto 13">
            <a:extLst>
              <a:ext uri="{FF2B5EF4-FFF2-40B4-BE49-F238E27FC236}">
                <a16:creationId xmlns:a16="http://schemas.microsoft.com/office/drawing/2014/main" id="{B27578AD-41CB-33D8-3191-04EE338EBDA4}"/>
              </a:ext>
            </a:extLst>
          </p:cNvPr>
          <p:cNvCxnSpPr>
            <a:cxnSpLocks/>
          </p:cNvCxnSpPr>
          <p:nvPr/>
        </p:nvCxnSpPr>
        <p:spPr>
          <a:xfrm flipH="1">
            <a:off x="2289107" y="3489087"/>
            <a:ext cx="5358214" cy="0"/>
          </a:xfrm>
          <a:prstGeom prst="line">
            <a:avLst/>
          </a:prstGeom>
        </p:spPr>
        <p:style>
          <a:lnRef idx="1">
            <a:schemeClr val="dk1"/>
          </a:lnRef>
          <a:fillRef idx="0">
            <a:schemeClr val="dk1"/>
          </a:fillRef>
          <a:effectRef idx="0">
            <a:schemeClr val="dk1"/>
          </a:effectRef>
          <a:fontRef idx="minor">
            <a:schemeClr val="tx1"/>
          </a:fontRef>
        </p:style>
      </p:cxnSp>
      <p:cxnSp>
        <p:nvCxnSpPr>
          <p:cNvPr id="17" name="Conector recto 16">
            <a:extLst>
              <a:ext uri="{FF2B5EF4-FFF2-40B4-BE49-F238E27FC236}">
                <a16:creationId xmlns:a16="http://schemas.microsoft.com/office/drawing/2014/main" id="{6FC22EE6-8C80-8E15-D1CC-9C2CB4842BDA}"/>
              </a:ext>
            </a:extLst>
          </p:cNvPr>
          <p:cNvCxnSpPr>
            <a:cxnSpLocks/>
          </p:cNvCxnSpPr>
          <p:nvPr/>
        </p:nvCxnSpPr>
        <p:spPr>
          <a:xfrm>
            <a:off x="2225726" y="1635282"/>
            <a:ext cx="0" cy="461927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315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F543F-6D27-260D-3D9C-B411F39EC02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B5FD930-6E2A-7F58-E73D-202138FD51F0}"/>
              </a:ext>
            </a:extLst>
          </p:cNvPr>
          <p:cNvPicPr>
            <a:picLocks noChangeAspect="1"/>
          </p:cNvPicPr>
          <p:nvPr/>
        </p:nvPicPr>
        <p:blipFill>
          <a:blip r:embed="rId2"/>
          <a:srcRect l="-782" t="-3828" r="748" b="3767"/>
          <a:stretch>
            <a:fillRect/>
          </a:stretch>
        </p:blipFill>
        <p:spPr>
          <a:xfrm>
            <a:off x="-14053" y="-1561"/>
            <a:ext cx="12205698" cy="6862170"/>
          </a:xfrm>
          <a:prstGeom prst="rect">
            <a:avLst/>
          </a:prstGeom>
        </p:spPr>
      </p:pic>
      <p:pic>
        <p:nvPicPr>
          <p:cNvPr id="4" name="Picture 3">
            <a:extLst>
              <a:ext uri="{FF2B5EF4-FFF2-40B4-BE49-F238E27FC236}">
                <a16:creationId xmlns:a16="http://schemas.microsoft.com/office/drawing/2014/main" id="{BEC3DAA6-4F20-A941-67C7-2AB80D53977D}"/>
              </a:ext>
            </a:extLst>
          </p:cNvPr>
          <p:cNvPicPr>
            <a:picLocks noChangeAspect="1"/>
          </p:cNvPicPr>
          <p:nvPr/>
        </p:nvPicPr>
        <p:blipFill>
          <a:blip r:embed="rId3"/>
          <a:stretch>
            <a:fillRect/>
          </a:stretch>
        </p:blipFill>
        <p:spPr>
          <a:xfrm>
            <a:off x="5039662" y="113727"/>
            <a:ext cx="2095500" cy="504825"/>
          </a:xfrm>
          <a:prstGeom prst="rect">
            <a:avLst/>
          </a:prstGeom>
        </p:spPr>
      </p:pic>
      <p:pic>
        <p:nvPicPr>
          <p:cNvPr id="6" name="Picture 5">
            <a:extLst>
              <a:ext uri="{FF2B5EF4-FFF2-40B4-BE49-F238E27FC236}">
                <a16:creationId xmlns:a16="http://schemas.microsoft.com/office/drawing/2014/main" id="{F63AD79E-B440-55B3-E446-46D71581294A}"/>
              </a:ext>
            </a:extLst>
          </p:cNvPr>
          <p:cNvPicPr>
            <a:picLocks noChangeAspect="1"/>
          </p:cNvPicPr>
          <p:nvPr/>
        </p:nvPicPr>
        <p:blipFill>
          <a:blip r:embed="rId4"/>
          <a:stretch>
            <a:fillRect/>
          </a:stretch>
        </p:blipFill>
        <p:spPr>
          <a:xfrm>
            <a:off x="10680232" y="5516953"/>
            <a:ext cx="1295400" cy="1200150"/>
          </a:xfrm>
          <a:prstGeom prst="rect">
            <a:avLst/>
          </a:prstGeom>
        </p:spPr>
      </p:pic>
      <p:sp>
        <p:nvSpPr>
          <p:cNvPr id="7" name="TextBox 6">
            <a:extLst>
              <a:ext uri="{FF2B5EF4-FFF2-40B4-BE49-F238E27FC236}">
                <a16:creationId xmlns:a16="http://schemas.microsoft.com/office/drawing/2014/main" id="{B4F2E867-D6FC-BA19-364F-324D2DAE5A2D}"/>
              </a:ext>
            </a:extLst>
          </p:cNvPr>
          <p:cNvSpPr txBox="1"/>
          <p:nvPr/>
        </p:nvSpPr>
        <p:spPr>
          <a:xfrm>
            <a:off x="1213851" y="942103"/>
            <a:ext cx="5704095"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rgbClr val="000000"/>
                </a:solidFill>
                <a:latin typeface="Georgia"/>
              </a:rPr>
              <a:t>Modalidades de Contratación</a:t>
            </a:r>
          </a:p>
        </p:txBody>
      </p:sp>
      <p:pic>
        <p:nvPicPr>
          <p:cNvPr id="2" name="Imagen 1">
            <a:extLst>
              <a:ext uri="{FF2B5EF4-FFF2-40B4-BE49-F238E27FC236}">
                <a16:creationId xmlns:a16="http://schemas.microsoft.com/office/drawing/2014/main" id="{C03A6402-911F-F30C-6051-2CB368E40ADD}"/>
              </a:ext>
            </a:extLst>
          </p:cNvPr>
          <p:cNvPicPr>
            <a:picLocks noChangeAspect="1"/>
          </p:cNvPicPr>
          <p:nvPr/>
        </p:nvPicPr>
        <p:blipFill>
          <a:blip r:embed="rId5"/>
          <a:stretch>
            <a:fillRect/>
          </a:stretch>
        </p:blipFill>
        <p:spPr>
          <a:xfrm>
            <a:off x="9775767" y="370724"/>
            <a:ext cx="2022271" cy="1611900"/>
          </a:xfrm>
          <a:prstGeom prst="rect">
            <a:avLst/>
          </a:prstGeom>
        </p:spPr>
      </p:pic>
      <p:graphicFrame>
        <p:nvGraphicFramePr>
          <p:cNvPr id="8" name="Tabla 7">
            <a:extLst>
              <a:ext uri="{FF2B5EF4-FFF2-40B4-BE49-F238E27FC236}">
                <a16:creationId xmlns:a16="http://schemas.microsoft.com/office/drawing/2014/main" id="{DAFA5807-C601-2235-8BA5-5E785CE65EC1}"/>
              </a:ext>
            </a:extLst>
          </p:cNvPr>
          <p:cNvGraphicFramePr>
            <a:graphicFrameLocks noGrp="1"/>
          </p:cNvGraphicFramePr>
          <p:nvPr>
            <p:extLst>
              <p:ext uri="{D42A27DB-BD31-4B8C-83A1-F6EECF244321}">
                <p14:modId xmlns:p14="http://schemas.microsoft.com/office/powerpoint/2010/main" val="3779112323"/>
              </p:ext>
            </p:extLst>
          </p:nvPr>
        </p:nvGraphicFramePr>
        <p:xfrm>
          <a:off x="1213851" y="1711962"/>
          <a:ext cx="8238478" cy="4474343"/>
        </p:xfrm>
        <a:graphic>
          <a:graphicData uri="http://schemas.openxmlformats.org/drawingml/2006/table">
            <a:tbl>
              <a:tblPr/>
              <a:tblGrid>
                <a:gridCol w="2317071">
                  <a:extLst>
                    <a:ext uri="{9D8B030D-6E8A-4147-A177-3AD203B41FA5}">
                      <a16:colId xmlns:a16="http://schemas.microsoft.com/office/drawing/2014/main" val="872556135"/>
                    </a:ext>
                  </a:extLst>
                </a:gridCol>
                <a:gridCol w="5921407">
                  <a:extLst>
                    <a:ext uri="{9D8B030D-6E8A-4147-A177-3AD203B41FA5}">
                      <a16:colId xmlns:a16="http://schemas.microsoft.com/office/drawing/2014/main" val="2088023044"/>
                    </a:ext>
                  </a:extLst>
                </a:gridCol>
              </a:tblGrid>
              <a:tr h="288831">
                <a:tc>
                  <a:txBody>
                    <a:bodyPr/>
                    <a:lstStyle/>
                    <a:p>
                      <a:pPr algn="ctr" fontAlgn="ctr"/>
                      <a:r>
                        <a:rPr lang="es-HN" sz="1000" b="1" i="0" u="none" strike="noStrike" dirty="0">
                          <a:solidFill>
                            <a:srgbClr val="FFFFFF"/>
                          </a:solidFill>
                          <a:effectLst/>
                          <a:highlight>
                            <a:srgbClr val="747474"/>
                          </a:highlight>
                          <a:latin typeface="Pluto Light" panose="020B0303020203060204" pitchFamily="34" charset="0"/>
                        </a:rPr>
                        <a:t>MODALIDAD</a:t>
                      </a:r>
                    </a:p>
                  </a:txBody>
                  <a:tcPr marL="5977" marR="5977" marT="59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47474"/>
                    </a:solidFill>
                  </a:tcPr>
                </a:tc>
                <a:tc>
                  <a:txBody>
                    <a:bodyPr/>
                    <a:lstStyle/>
                    <a:p>
                      <a:pPr algn="ctr" fontAlgn="ctr"/>
                      <a:r>
                        <a:rPr lang="es-HN" sz="1000" b="1" i="0" u="none" strike="noStrike" dirty="0">
                          <a:solidFill>
                            <a:srgbClr val="FFFFFF"/>
                          </a:solidFill>
                          <a:effectLst/>
                          <a:highlight>
                            <a:srgbClr val="747474"/>
                          </a:highlight>
                          <a:latin typeface="Pluto Light" panose="020B0303020203060204" pitchFamily="34" charset="0"/>
                        </a:rPr>
                        <a:t>LINEAMIENTO</a:t>
                      </a:r>
                    </a:p>
                  </a:txBody>
                  <a:tcPr marL="5977" marR="5977" marT="59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47474"/>
                    </a:solidFill>
                  </a:tcPr>
                </a:tc>
                <a:extLst>
                  <a:ext uri="{0D108BD9-81ED-4DB2-BD59-A6C34878D82A}">
                    <a16:rowId xmlns:a16="http://schemas.microsoft.com/office/drawing/2014/main" val="3533634841"/>
                  </a:ext>
                </a:extLst>
              </a:tr>
              <a:tr h="195618">
                <a:tc gridSpan="2">
                  <a:txBody>
                    <a:bodyPr/>
                    <a:lstStyle/>
                    <a:p>
                      <a:pPr algn="l" fontAlgn="ctr"/>
                      <a:r>
                        <a:rPr lang="es-HN" sz="900" b="1" i="0" u="none" strike="noStrike" dirty="0">
                          <a:solidFill>
                            <a:srgbClr val="000000"/>
                          </a:solidFill>
                          <a:effectLst/>
                          <a:highlight>
                            <a:srgbClr val="F2F2F2"/>
                          </a:highlight>
                          <a:latin typeface="Pluto Light" panose="020B0303020203060204" pitchFamily="34" charset="0"/>
                        </a:rPr>
                        <a:t>SERVICIOS PERSONALES (Grupo del Gasto 10000)</a:t>
                      </a:r>
                    </a:p>
                  </a:txBody>
                  <a:tcPr marL="5977" marR="5977" marT="59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HN"/>
                    </a:p>
                  </a:txBody>
                  <a:tcPr/>
                </a:tc>
                <a:extLst>
                  <a:ext uri="{0D108BD9-81ED-4DB2-BD59-A6C34878D82A}">
                    <a16:rowId xmlns:a16="http://schemas.microsoft.com/office/drawing/2014/main" val="1910287888"/>
                  </a:ext>
                </a:extLst>
              </a:tr>
              <a:tr h="168675">
                <a:tc gridSpan="2">
                  <a:txBody>
                    <a:bodyPr/>
                    <a:lstStyle/>
                    <a:p>
                      <a:pPr algn="l" fontAlgn="ctr"/>
                      <a:r>
                        <a:rPr lang="es-HN" sz="900" b="1" i="0" u="none" strike="noStrike" dirty="0">
                          <a:solidFill>
                            <a:srgbClr val="000000"/>
                          </a:solidFill>
                          <a:effectLst/>
                          <a:highlight>
                            <a:srgbClr val="CAEDFB"/>
                          </a:highlight>
                          <a:latin typeface="Pluto Light" panose="020B0303020203060204" pitchFamily="34" charset="0"/>
                        </a:rPr>
                        <a:t>Personal Permanente (Sub-Grupo del Gasto 11000)</a:t>
                      </a:r>
                    </a:p>
                  </a:txBody>
                  <a:tcPr marL="5977" marR="5977" marT="59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hMerge="1">
                  <a:txBody>
                    <a:bodyPr/>
                    <a:lstStyle/>
                    <a:p>
                      <a:endParaRPr lang="es-HN"/>
                    </a:p>
                  </a:txBody>
                  <a:tcPr/>
                </a:tc>
                <a:extLst>
                  <a:ext uri="{0D108BD9-81ED-4DB2-BD59-A6C34878D82A}">
                    <a16:rowId xmlns:a16="http://schemas.microsoft.com/office/drawing/2014/main" val="1384315909"/>
                  </a:ext>
                </a:extLst>
              </a:tr>
              <a:tr h="354799">
                <a:tc>
                  <a:txBody>
                    <a:bodyPr/>
                    <a:lstStyle/>
                    <a:p>
                      <a:pPr algn="l" fontAlgn="ctr"/>
                      <a:r>
                        <a:rPr lang="es-HN" sz="900" b="1" i="0" u="none" strike="noStrike" dirty="0">
                          <a:solidFill>
                            <a:srgbClr val="000000"/>
                          </a:solidFill>
                          <a:effectLst/>
                          <a:latin typeface="Pluto Light" panose="020B0303020203060204" pitchFamily="34" charset="0"/>
                        </a:rPr>
                        <a:t>PERSONAL PERMANENTE</a:t>
                      </a:r>
                    </a:p>
                  </a:txBody>
                  <a:tcPr marL="5977" marR="5977" marT="59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ctr"/>
                      <a:r>
                        <a:rPr lang="es-HN" sz="900" b="0" i="0" u="none" strike="noStrike" dirty="0">
                          <a:solidFill>
                            <a:srgbClr val="000000"/>
                          </a:solidFill>
                          <a:effectLst/>
                          <a:latin typeface="Pluto Light" panose="020B0303020203060204" pitchFamily="34" charset="0"/>
                        </a:rPr>
                        <a:t>Personal que desempeña cargos de carácter permanente en las distintas instituciones del gobierno, que ha sido nombrado de acuerdo con las leyes y normativas vigentes.</a:t>
                      </a:r>
                      <a:endParaRPr lang="es-HN" sz="900" b="1" i="0" u="none" strike="noStrike" dirty="0">
                        <a:solidFill>
                          <a:srgbClr val="000000"/>
                        </a:solidFill>
                        <a:effectLst/>
                        <a:latin typeface="Pluto Light" panose="020B0303020203060204" pitchFamily="34" charset="0"/>
                      </a:endParaRPr>
                    </a:p>
                  </a:txBody>
                  <a:tcPr marL="5977" marR="5977" marT="59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708965"/>
                  </a:ext>
                </a:extLst>
              </a:tr>
              <a:tr h="446496">
                <a:tc>
                  <a:txBody>
                    <a:bodyPr/>
                    <a:lstStyle/>
                    <a:p>
                      <a:pPr algn="l" fontAlgn="ctr"/>
                      <a:r>
                        <a:rPr lang="es-HN" sz="900" b="1" i="0" u="none" strike="noStrike" dirty="0">
                          <a:solidFill>
                            <a:srgbClr val="000000"/>
                          </a:solidFill>
                          <a:effectLst/>
                          <a:latin typeface="Pluto Light" panose="020B0303020203060204" pitchFamily="34" charset="0"/>
                        </a:rPr>
                        <a:t>EXCLUIDOS</a:t>
                      </a:r>
                    </a:p>
                  </a:txBody>
                  <a:tcPr marL="5977" marR="5977" marT="59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ctr"/>
                      <a:r>
                        <a:rPr lang="es-HN" sz="900" b="0" i="0" u="none" strike="noStrike" dirty="0">
                          <a:solidFill>
                            <a:srgbClr val="000000"/>
                          </a:solidFill>
                          <a:effectLst/>
                          <a:latin typeface="Pluto Light" panose="020B0303020203060204" pitchFamily="34" charset="0"/>
                        </a:rPr>
                        <a:t>Personal nombrado en puestos que no están bajo el régimen de servicio civil (según Artículo 3 de la Ley del Servicio Civil) y/o que son de libre nombramiento y remoción por el Presidente de la República.</a:t>
                      </a:r>
                      <a:endParaRPr lang="es-HN" sz="900" b="1" i="0" u="none" strike="noStrike" dirty="0">
                        <a:solidFill>
                          <a:srgbClr val="000000"/>
                        </a:solidFill>
                        <a:effectLst/>
                        <a:latin typeface="Pluto Light" panose="020B0303020203060204" pitchFamily="34" charset="0"/>
                      </a:endParaRPr>
                    </a:p>
                  </a:txBody>
                  <a:tcPr marL="5977" marR="5977" marT="59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7465244"/>
                  </a:ext>
                </a:extLst>
              </a:tr>
              <a:tr h="974516">
                <a:tc>
                  <a:txBody>
                    <a:bodyPr/>
                    <a:lstStyle/>
                    <a:p>
                      <a:pPr algn="l" fontAlgn="ctr"/>
                      <a:r>
                        <a:rPr lang="es-HN" sz="900" b="1" i="0" u="none" strike="noStrike" dirty="0">
                          <a:solidFill>
                            <a:srgbClr val="000000"/>
                          </a:solidFill>
                          <a:effectLst/>
                          <a:latin typeface="Pluto Light" panose="020B0303020203060204" pitchFamily="34" charset="0"/>
                        </a:rPr>
                        <a:t>INTERINOS</a:t>
                      </a:r>
                    </a:p>
                  </a:txBody>
                  <a:tcPr marL="5977" marR="5977" marT="59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ctr"/>
                      <a:r>
                        <a:rPr lang="es-HN" sz="900" b="0" i="0" u="none" strike="noStrike" dirty="0">
                          <a:solidFill>
                            <a:srgbClr val="000000"/>
                          </a:solidFill>
                          <a:effectLst/>
                          <a:latin typeface="Pluto Light" panose="020B0303020203060204" pitchFamily="34" charset="0"/>
                        </a:rPr>
                        <a:t>Personal que es nombrado por un tiempo definido para cubrir la plaza de una persona nombrada permanente pero que tiene una licencia sin goce de sueldo; por lo que el sueldo se cubre con el presupuesto de la plaza permanente. En algunas instituciones contratan de forma temporal con esta modalidad en una plaza vacante mientras dura el proceso de concurso o mientras se cumplen todos los requisitos para un nombramiento permanente (pero esto se da más en docentes o puestos asistenciales de la salud).</a:t>
                      </a:r>
                      <a:endParaRPr lang="es-HN" sz="900" b="1" i="0" u="none" strike="noStrike" dirty="0">
                        <a:solidFill>
                          <a:srgbClr val="000000"/>
                        </a:solidFill>
                        <a:effectLst/>
                        <a:latin typeface="Pluto Light" panose="020B0303020203060204" pitchFamily="34" charset="0"/>
                      </a:endParaRPr>
                    </a:p>
                  </a:txBody>
                  <a:tcPr marL="5977" marR="5977" marT="59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6253176"/>
                  </a:ext>
                </a:extLst>
              </a:tr>
              <a:tr h="248044">
                <a:tc gridSpan="2">
                  <a:txBody>
                    <a:bodyPr/>
                    <a:lstStyle/>
                    <a:p>
                      <a:pPr algn="just" fontAlgn="ctr"/>
                      <a:r>
                        <a:rPr lang="es-HN" sz="900" b="1" i="0" u="none" strike="noStrike" dirty="0">
                          <a:solidFill>
                            <a:srgbClr val="000000"/>
                          </a:solidFill>
                          <a:effectLst/>
                          <a:highlight>
                            <a:srgbClr val="CAEDFB"/>
                          </a:highlight>
                          <a:latin typeface="Pluto Light" panose="020B0303020203060204" pitchFamily="34" charset="0"/>
                        </a:rPr>
                        <a:t>Personal Permanente (Sub-Grupo del Gasto 12000)</a:t>
                      </a:r>
                    </a:p>
                  </a:txBody>
                  <a:tcPr marL="5977" marR="5977" marT="59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hMerge="1">
                  <a:txBody>
                    <a:bodyPr/>
                    <a:lstStyle/>
                    <a:p>
                      <a:endParaRPr lang="es-HN"/>
                    </a:p>
                  </a:txBody>
                  <a:tcPr/>
                </a:tc>
                <a:extLst>
                  <a:ext uri="{0D108BD9-81ED-4DB2-BD59-A6C34878D82A}">
                    <a16:rowId xmlns:a16="http://schemas.microsoft.com/office/drawing/2014/main" val="765262741"/>
                  </a:ext>
                </a:extLst>
              </a:tr>
              <a:tr h="974516">
                <a:tc rowSpan="5">
                  <a:txBody>
                    <a:bodyPr/>
                    <a:lstStyle/>
                    <a:p>
                      <a:pPr algn="l" fontAlgn="ctr"/>
                      <a:r>
                        <a:rPr lang="es-HN" sz="900" b="1" i="0" u="none" strike="noStrike" dirty="0">
                          <a:solidFill>
                            <a:srgbClr val="000000"/>
                          </a:solidFill>
                          <a:effectLst/>
                          <a:latin typeface="Pluto Light" panose="020B0303020203060204" pitchFamily="34" charset="0"/>
                        </a:rPr>
                        <a:t>PERSONAL NO PERMANENTE</a:t>
                      </a:r>
                    </a:p>
                  </a:txBody>
                  <a:tcPr marL="5977" marR="5977" marT="59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ctr"/>
                      <a:r>
                        <a:rPr lang="es-HN" sz="900" b="0" i="0" u="none" strike="noStrike" dirty="0">
                          <a:solidFill>
                            <a:srgbClr val="000000"/>
                          </a:solidFill>
                          <a:effectLst/>
                          <a:latin typeface="Pluto Light" panose="020B0303020203060204" pitchFamily="34" charset="0"/>
                        </a:rPr>
                        <a:t>Personal contratado para desempeñarse por tiempo definido. Este tipo de contrataciones se formalizará mediante Acuerdo Interno (Contrato) de cada institución de la Administración Central, Desconcentrada y Descentralizada, en ese Acuerdo no deberá pactarse pago de bonificación por vacaciones; estos contratos tienen vigencia únicamente dentro del presente Ejercicio Fiscal, no debiendo considerarse, para ningún efecto, al personal contratado bajo esta modalidad como permanente.</a:t>
                      </a:r>
                      <a:endParaRPr lang="es-HN" sz="900" b="1" i="0" u="none" strike="noStrike" dirty="0">
                        <a:solidFill>
                          <a:srgbClr val="000000"/>
                        </a:solidFill>
                        <a:effectLst/>
                        <a:latin typeface="Pluto Light" panose="020B0303020203060204" pitchFamily="34" charset="0"/>
                      </a:endParaRPr>
                    </a:p>
                  </a:txBody>
                  <a:tcPr marL="5977" marR="5977" marT="59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321220563"/>
                  </a:ext>
                </a:extLst>
              </a:tr>
              <a:tr h="121057">
                <a:tc vMerge="1">
                  <a:txBody>
                    <a:bodyPr/>
                    <a:lstStyle/>
                    <a:p>
                      <a:endParaRPr lang="es-HN"/>
                    </a:p>
                  </a:txBody>
                  <a:tcPr/>
                </a:tc>
                <a:tc>
                  <a:txBody>
                    <a:bodyPr/>
                    <a:lstStyle/>
                    <a:p>
                      <a:pPr algn="just"/>
                      <a:r>
                        <a:rPr lang="es-HN" sz="900" b="0" i="0" u="none" strike="noStrike" dirty="0">
                          <a:solidFill>
                            <a:srgbClr val="000000"/>
                          </a:solidFill>
                          <a:effectLst/>
                          <a:latin typeface="Pluto Light" panose="020B0303020203060204" pitchFamily="34" charset="0"/>
                        </a:rPr>
                        <a:t> </a:t>
                      </a:r>
                      <a:endParaRPr lang="es-HN" dirty="0"/>
                    </a:p>
                  </a:txBody>
                  <a:tcPr marL="5977" marR="5977" marT="59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869276191"/>
                  </a:ext>
                </a:extLst>
              </a:tr>
              <a:tr h="393437">
                <a:tc vMerge="1">
                  <a:txBody>
                    <a:bodyPr/>
                    <a:lstStyle/>
                    <a:p>
                      <a:endParaRPr lang="es-HN"/>
                    </a:p>
                  </a:txBody>
                  <a:tcPr/>
                </a:tc>
                <a:tc>
                  <a:txBody>
                    <a:bodyPr/>
                    <a:lstStyle/>
                    <a:p>
                      <a:pPr algn="just"/>
                      <a:r>
                        <a:rPr lang="es-HN" sz="900" b="0" i="0" u="none" strike="noStrike" dirty="0">
                          <a:solidFill>
                            <a:srgbClr val="000000"/>
                          </a:solidFill>
                          <a:effectLst/>
                          <a:latin typeface="Pluto Light" panose="020B0303020203060204" pitchFamily="34" charset="0"/>
                        </a:rPr>
                        <a:t>Las contrataciones podrán ser suscritas con personas naturales cuando las labores asignadas no puedan ser realizadas por el personal regular o de carrera (permanente).</a:t>
                      </a:r>
                      <a:endParaRPr lang="es-HN" dirty="0"/>
                    </a:p>
                  </a:txBody>
                  <a:tcPr marL="5977" marR="5977" marT="59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396578654"/>
                  </a:ext>
                </a:extLst>
              </a:tr>
              <a:tr h="121057">
                <a:tc vMerge="1">
                  <a:txBody>
                    <a:bodyPr/>
                    <a:lstStyle/>
                    <a:p>
                      <a:endParaRPr lang="es-HN"/>
                    </a:p>
                  </a:txBody>
                  <a:tcPr/>
                </a:tc>
                <a:tc>
                  <a:txBody>
                    <a:bodyPr/>
                    <a:lstStyle/>
                    <a:p>
                      <a:pPr algn="just"/>
                      <a:r>
                        <a:rPr lang="es-HN" sz="900" b="0" i="0" u="none" strike="noStrike" dirty="0">
                          <a:solidFill>
                            <a:srgbClr val="000000"/>
                          </a:solidFill>
                          <a:effectLst/>
                          <a:latin typeface="Pluto Light" panose="020B0303020203060204" pitchFamily="34" charset="0"/>
                        </a:rPr>
                        <a:t> </a:t>
                      </a:r>
                      <a:endParaRPr lang="es-HN" dirty="0"/>
                    </a:p>
                  </a:txBody>
                  <a:tcPr marL="5977" marR="5977" marT="59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96056317"/>
                  </a:ext>
                </a:extLst>
              </a:tr>
              <a:tr h="130130">
                <a:tc vMerge="1">
                  <a:txBody>
                    <a:bodyPr/>
                    <a:lstStyle/>
                    <a:p>
                      <a:endParaRPr lang="es-HN"/>
                    </a:p>
                  </a:txBody>
                  <a:tcPr/>
                </a:tc>
                <a:tc>
                  <a:txBody>
                    <a:bodyPr/>
                    <a:lstStyle/>
                    <a:p>
                      <a:pPr algn="just"/>
                      <a:r>
                        <a:rPr lang="es-HN" sz="900" b="0" i="0" u="none" strike="noStrike" dirty="0">
                          <a:solidFill>
                            <a:srgbClr val="000000"/>
                          </a:solidFill>
                          <a:effectLst/>
                          <a:latin typeface="Pluto Light" panose="020B0303020203060204" pitchFamily="34" charset="0"/>
                        </a:rPr>
                        <a:t>Bajo esta modalidad también están registrados los empleados bajo la Ley de Empleo por Hora.</a:t>
                      </a:r>
                      <a:endParaRPr lang="es-HN" dirty="0"/>
                    </a:p>
                  </a:txBody>
                  <a:tcPr marL="5977" marR="5977" marT="59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9213867"/>
                  </a:ext>
                </a:extLst>
              </a:tr>
            </a:tbl>
          </a:graphicData>
        </a:graphic>
      </p:graphicFrame>
    </p:spTree>
    <p:extLst>
      <p:ext uri="{BB962C8B-B14F-4D97-AF65-F5344CB8AC3E}">
        <p14:creationId xmlns:p14="http://schemas.microsoft.com/office/powerpoint/2010/main" val="411404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6D96D-C875-F7D1-1554-2C5F5FF53FF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DE8131F-732E-3F7C-7837-36BDDABBEB67}"/>
              </a:ext>
            </a:extLst>
          </p:cNvPr>
          <p:cNvPicPr>
            <a:picLocks noChangeAspect="1"/>
          </p:cNvPicPr>
          <p:nvPr/>
        </p:nvPicPr>
        <p:blipFill>
          <a:blip r:embed="rId2"/>
          <a:srcRect l="-782" t="-3828" r="748" b="3767"/>
          <a:stretch>
            <a:fillRect/>
          </a:stretch>
        </p:blipFill>
        <p:spPr>
          <a:xfrm>
            <a:off x="-14053" y="-1561"/>
            <a:ext cx="12205698" cy="6862170"/>
          </a:xfrm>
          <a:prstGeom prst="rect">
            <a:avLst/>
          </a:prstGeom>
        </p:spPr>
      </p:pic>
      <p:pic>
        <p:nvPicPr>
          <p:cNvPr id="4" name="Picture 3">
            <a:extLst>
              <a:ext uri="{FF2B5EF4-FFF2-40B4-BE49-F238E27FC236}">
                <a16:creationId xmlns:a16="http://schemas.microsoft.com/office/drawing/2014/main" id="{817BB5A2-E65B-4EFB-7F6D-291439609C6C}"/>
              </a:ext>
            </a:extLst>
          </p:cNvPr>
          <p:cNvPicPr>
            <a:picLocks noChangeAspect="1"/>
          </p:cNvPicPr>
          <p:nvPr/>
        </p:nvPicPr>
        <p:blipFill>
          <a:blip r:embed="rId3"/>
          <a:stretch>
            <a:fillRect/>
          </a:stretch>
        </p:blipFill>
        <p:spPr>
          <a:xfrm>
            <a:off x="5039662" y="113727"/>
            <a:ext cx="2095500" cy="504825"/>
          </a:xfrm>
          <a:prstGeom prst="rect">
            <a:avLst/>
          </a:prstGeom>
        </p:spPr>
      </p:pic>
      <p:pic>
        <p:nvPicPr>
          <p:cNvPr id="6" name="Picture 5">
            <a:extLst>
              <a:ext uri="{FF2B5EF4-FFF2-40B4-BE49-F238E27FC236}">
                <a16:creationId xmlns:a16="http://schemas.microsoft.com/office/drawing/2014/main" id="{5B861542-F92C-A3E1-B6FD-C6D553E3CF78}"/>
              </a:ext>
            </a:extLst>
          </p:cNvPr>
          <p:cNvPicPr>
            <a:picLocks noChangeAspect="1"/>
          </p:cNvPicPr>
          <p:nvPr/>
        </p:nvPicPr>
        <p:blipFill>
          <a:blip r:embed="rId4"/>
          <a:stretch>
            <a:fillRect/>
          </a:stretch>
        </p:blipFill>
        <p:spPr>
          <a:xfrm>
            <a:off x="10680232" y="5516953"/>
            <a:ext cx="1295400" cy="1200150"/>
          </a:xfrm>
          <a:prstGeom prst="rect">
            <a:avLst/>
          </a:prstGeom>
        </p:spPr>
      </p:pic>
      <p:sp>
        <p:nvSpPr>
          <p:cNvPr id="7" name="TextBox 6">
            <a:extLst>
              <a:ext uri="{FF2B5EF4-FFF2-40B4-BE49-F238E27FC236}">
                <a16:creationId xmlns:a16="http://schemas.microsoft.com/office/drawing/2014/main" id="{02BA425B-36C6-BF75-611B-67752A12867F}"/>
              </a:ext>
            </a:extLst>
          </p:cNvPr>
          <p:cNvSpPr txBox="1"/>
          <p:nvPr/>
        </p:nvSpPr>
        <p:spPr>
          <a:xfrm>
            <a:off x="1213851" y="942103"/>
            <a:ext cx="5704095"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rgbClr val="000000"/>
                </a:solidFill>
                <a:latin typeface="Georgia"/>
              </a:rPr>
              <a:t>Modalidades de Contratación</a:t>
            </a:r>
          </a:p>
        </p:txBody>
      </p:sp>
      <p:pic>
        <p:nvPicPr>
          <p:cNvPr id="2" name="Imagen 1">
            <a:extLst>
              <a:ext uri="{FF2B5EF4-FFF2-40B4-BE49-F238E27FC236}">
                <a16:creationId xmlns:a16="http://schemas.microsoft.com/office/drawing/2014/main" id="{206AD0DD-9732-1128-7641-150A6216EBBA}"/>
              </a:ext>
            </a:extLst>
          </p:cNvPr>
          <p:cNvPicPr>
            <a:picLocks noChangeAspect="1"/>
          </p:cNvPicPr>
          <p:nvPr/>
        </p:nvPicPr>
        <p:blipFill>
          <a:blip r:embed="rId5"/>
          <a:stretch>
            <a:fillRect/>
          </a:stretch>
        </p:blipFill>
        <p:spPr>
          <a:xfrm>
            <a:off x="9775767" y="370724"/>
            <a:ext cx="2022271" cy="1611900"/>
          </a:xfrm>
          <a:prstGeom prst="rect">
            <a:avLst/>
          </a:prstGeom>
        </p:spPr>
      </p:pic>
      <p:graphicFrame>
        <p:nvGraphicFramePr>
          <p:cNvPr id="3" name="Tabla 2">
            <a:extLst>
              <a:ext uri="{FF2B5EF4-FFF2-40B4-BE49-F238E27FC236}">
                <a16:creationId xmlns:a16="http://schemas.microsoft.com/office/drawing/2014/main" id="{CE0F2C64-F637-B58D-27C0-6F0AF28D182E}"/>
              </a:ext>
            </a:extLst>
          </p:cNvPr>
          <p:cNvGraphicFramePr>
            <a:graphicFrameLocks noGrp="1"/>
          </p:cNvGraphicFramePr>
          <p:nvPr>
            <p:extLst>
              <p:ext uri="{D42A27DB-BD31-4B8C-83A1-F6EECF244321}">
                <p14:modId xmlns:p14="http://schemas.microsoft.com/office/powerpoint/2010/main" val="638533048"/>
              </p:ext>
            </p:extLst>
          </p:nvPr>
        </p:nvGraphicFramePr>
        <p:xfrm>
          <a:off x="1321276" y="1833669"/>
          <a:ext cx="8238478" cy="4016466"/>
        </p:xfrm>
        <a:graphic>
          <a:graphicData uri="http://schemas.openxmlformats.org/drawingml/2006/table">
            <a:tbl>
              <a:tblPr/>
              <a:tblGrid>
                <a:gridCol w="2317071">
                  <a:extLst>
                    <a:ext uri="{9D8B030D-6E8A-4147-A177-3AD203B41FA5}">
                      <a16:colId xmlns:a16="http://schemas.microsoft.com/office/drawing/2014/main" val="872556135"/>
                    </a:ext>
                  </a:extLst>
                </a:gridCol>
                <a:gridCol w="5921407">
                  <a:extLst>
                    <a:ext uri="{9D8B030D-6E8A-4147-A177-3AD203B41FA5}">
                      <a16:colId xmlns:a16="http://schemas.microsoft.com/office/drawing/2014/main" val="2088023044"/>
                    </a:ext>
                  </a:extLst>
                </a:gridCol>
              </a:tblGrid>
              <a:tr h="288831">
                <a:tc>
                  <a:txBody>
                    <a:bodyPr/>
                    <a:lstStyle/>
                    <a:p>
                      <a:pPr algn="ctr" fontAlgn="ctr"/>
                      <a:r>
                        <a:rPr lang="es-HN" sz="1000" b="1" i="0" u="none" strike="noStrike" dirty="0">
                          <a:solidFill>
                            <a:srgbClr val="FFFFFF"/>
                          </a:solidFill>
                          <a:effectLst/>
                          <a:highlight>
                            <a:srgbClr val="747474"/>
                          </a:highlight>
                          <a:latin typeface="Pluto Light" panose="020B0303020203060204" pitchFamily="34" charset="0"/>
                        </a:rPr>
                        <a:t>MODALIDAD</a:t>
                      </a:r>
                    </a:p>
                  </a:txBody>
                  <a:tcPr marL="5977" marR="5977" marT="59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47474"/>
                    </a:solidFill>
                  </a:tcPr>
                </a:tc>
                <a:tc>
                  <a:txBody>
                    <a:bodyPr/>
                    <a:lstStyle/>
                    <a:p>
                      <a:pPr algn="ctr" fontAlgn="ctr"/>
                      <a:r>
                        <a:rPr lang="es-HN" sz="1000" b="1" i="0" u="none" strike="noStrike" dirty="0">
                          <a:solidFill>
                            <a:srgbClr val="FFFFFF"/>
                          </a:solidFill>
                          <a:effectLst/>
                          <a:highlight>
                            <a:srgbClr val="747474"/>
                          </a:highlight>
                          <a:latin typeface="Pluto Light" panose="020B0303020203060204" pitchFamily="34" charset="0"/>
                        </a:rPr>
                        <a:t>LINEAMIENTO</a:t>
                      </a:r>
                    </a:p>
                  </a:txBody>
                  <a:tcPr marL="5977" marR="5977" marT="59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47474"/>
                    </a:solidFill>
                  </a:tcPr>
                </a:tc>
                <a:extLst>
                  <a:ext uri="{0D108BD9-81ED-4DB2-BD59-A6C34878D82A}">
                    <a16:rowId xmlns:a16="http://schemas.microsoft.com/office/drawing/2014/main" val="3533634841"/>
                  </a:ext>
                </a:extLst>
              </a:tr>
              <a:tr h="248044">
                <a:tc gridSpan="2">
                  <a:txBody>
                    <a:bodyPr/>
                    <a:lstStyle/>
                    <a:p>
                      <a:pPr algn="just" fontAlgn="ctr"/>
                      <a:r>
                        <a:rPr lang="es-HN" sz="900" b="1" i="0" u="none" strike="noStrike" dirty="0">
                          <a:solidFill>
                            <a:srgbClr val="000000"/>
                          </a:solidFill>
                          <a:effectLst/>
                          <a:highlight>
                            <a:srgbClr val="CAEDFB"/>
                          </a:highlight>
                          <a:latin typeface="Pluto Light" panose="020B0303020203060204" pitchFamily="34" charset="0"/>
                        </a:rPr>
                        <a:t>Personal Permanente (Sub-Grupo del Gasto 12000)</a:t>
                      </a:r>
                    </a:p>
                  </a:txBody>
                  <a:tcPr marL="5977" marR="5977" marT="59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DFB"/>
                    </a:solidFill>
                  </a:tcPr>
                </a:tc>
                <a:tc hMerge="1">
                  <a:txBody>
                    <a:bodyPr/>
                    <a:lstStyle/>
                    <a:p>
                      <a:endParaRPr lang="es-HN"/>
                    </a:p>
                  </a:txBody>
                  <a:tcPr/>
                </a:tc>
                <a:extLst>
                  <a:ext uri="{0D108BD9-81ED-4DB2-BD59-A6C34878D82A}">
                    <a16:rowId xmlns:a16="http://schemas.microsoft.com/office/drawing/2014/main" val="765262741"/>
                  </a:ext>
                </a:extLst>
              </a:tr>
              <a:tr h="974516">
                <a:tc>
                  <a:txBody>
                    <a:bodyPr/>
                    <a:lstStyle/>
                    <a:p>
                      <a:pPr algn="l" fontAlgn="ctr"/>
                      <a:r>
                        <a:rPr lang="es-HN" sz="1000" b="1" i="0" u="none" strike="noStrike" dirty="0">
                          <a:solidFill>
                            <a:srgbClr val="000000"/>
                          </a:solidFill>
                          <a:effectLst/>
                          <a:latin typeface="Pluto Light" panose="020B0303020203060204" pitchFamily="34" charset="0"/>
                        </a:rPr>
                        <a:t>JORNALES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es-HN" sz="1000" b="0" i="0" u="none" strike="noStrike" dirty="0">
                          <a:solidFill>
                            <a:srgbClr val="000000"/>
                          </a:solidFill>
                          <a:effectLst/>
                          <a:latin typeface="Pluto Light" panose="020B0303020203060204" pitchFamily="34" charset="0"/>
                        </a:rPr>
                        <a:t>Trabajadores que presten sus servicios en las instituciones públicas cuyo salario se paga por día u hora, en ningún caso debe aplicarse para desempeñe funciones administrativas o técnicas.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1220563"/>
                  </a:ext>
                </a:extLst>
              </a:tr>
              <a:tr h="130130">
                <a:tc rowSpan="7">
                  <a:txBody>
                    <a:bodyPr/>
                    <a:lstStyle/>
                    <a:p>
                      <a:pPr algn="l" fontAlgn="ctr"/>
                      <a:r>
                        <a:rPr lang="es-HN" sz="1000" b="1" i="0" u="none" strike="noStrike" dirty="0">
                          <a:solidFill>
                            <a:srgbClr val="000000"/>
                          </a:solidFill>
                          <a:effectLst/>
                          <a:latin typeface="Pluto Light" panose="020B0303020203060204" pitchFamily="34" charset="0"/>
                        </a:rPr>
                        <a:t>CONTRATOS ESPECIALES</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HN" sz="1000" b="0" i="0" u="none" strike="noStrike" dirty="0">
                          <a:solidFill>
                            <a:srgbClr val="000000"/>
                          </a:solidFill>
                          <a:effectLst/>
                          <a:latin typeface="Pluto Light" panose="020B0303020203060204" pitchFamily="34" charset="0"/>
                        </a:rPr>
                        <a:t>Personal contratado por un tiempo no mayor a 90 días en el período fiscal, son contratos de personal que complementen la actividad propia de cada institución y obligan a pagos mensuales.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9213867"/>
                  </a:ext>
                </a:extLst>
              </a:tr>
              <a:tr h="130130">
                <a:tc vMerge="1">
                  <a:txBody>
                    <a:bodyPr/>
                    <a:lstStyle/>
                    <a:p>
                      <a:endParaRPr lang="es-HN"/>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HN" sz="1000" b="0" i="0" u="none" strike="noStrike" dirty="0">
                          <a:solidFill>
                            <a:srgbClr val="000000"/>
                          </a:solidFill>
                          <a:effectLst/>
                          <a:latin typeface="Pluto Light" panose="020B030302020306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585694"/>
                  </a:ext>
                </a:extLst>
              </a:tr>
              <a:tr h="130130">
                <a:tc vMerge="1">
                  <a:txBody>
                    <a:bodyPr/>
                    <a:lstStyle/>
                    <a:p>
                      <a:endParaRPr lang="es-HN"/>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HN" sz="1000" b="0" i="0" u="none" strike="noStrike" dirty="0">
                          <a:solidFill>
                            <a:srgbClr val="000000"/>
                          </a:solidFill>
                          <a:effectLst/>
                          <a:latin typeface="Pluto Light" panose="020B0303020203060204" pitchFamily="34" charset="0"/>
                        </a:rPr>
                        <a:t>Incluye las contrataciones para cubrir ausencia de personal por el goce de derechos adquiridos conforme a la normativa vigente como ser: licencia por enfermedad, maternidad, becas, licencias remuneradas, así como casos especiales para cubrir declaratorias de emergencia, personal médico mientras concluye el proceso de concurso u otros casos que de acuerdo al tipo de operatividad de la Institución.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6300177"/>
                  </a:ext>
                </a:extLst>
              </a:tr>
              <a:tr h="130130">
                <a:tc vMerge="1">
                  <a:txBody>
                    <a:bodyPr/>
                    <a:lstStyle/>
                    <a:p>
                      <a:endParaRPr lang="es-HN"/>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HN" sz="1000" b="0" i="0" u="none" strike="noStrike" dirty="0">
                          <a:solidFill>
                            <a:srgbClr val="000000"/>
                          </a:solidFill>
                          <a:effectLst/>
                          <a:latin typeface="Pluto Light" panose="020B030302020306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34192"/>
                  </a:ext>
                </a:extLst>
              </a:tr>
              <a:tr h="130130">
                <a:tc vMerge="1">
                  <a:txBody>
                    <a:bodyPr/>
                    <a:lstStyle/>
                    <a:p>
                      <a:endParaRPr lang="es-HN"/>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HN" sz="1000" b="0" i="0" u="none" strike="noStrike" dirty="0">
                          <a:solidFill>
                            <a:srgbClr val="000000"/>
                          </a:solidFill>
                          <a:effectLst/>
                          <a:latin typeface="Pluto Light" panose="020B0303020203060204" pitchFamily="34" charset="0"/>
                        </a:rPr>
                        <a:t>Dichas contrataciones deberán contar con el respaldo legal que justifique la misma.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6468688"/>
                  </a:ext>
                </a:extLst>
              </a:tr>
              <a:tr h="130130">
                <a:tc vMerge="1">
                  <a:txBody>
                    <a:bodyPr/>
                    <a:lstStyle/>
                    <a:p>
                      <a:endParaRPr lang="es-HN"/>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HN" sz="1000" b="0" i="0" u="none" strike="noStrike" dirty="0">
                          <a:solidFill>
                            <a:srgbClr val="000000"/>
                          </a:solidFill>
                          <a:effectLst/>
                          <a:latin typeface="Pluto Light" panose="020B030302020306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1429580"/>
                  </a:ext>
                </a:extLst>
              </a:tr>
              <a:tr h="130130">
                <a:tc vMerge="1">
                  <a:txBody>
                    <a:bodyPr/>
                    <a:lstStyle/>
                    <a:p>
                      <a:endParaRPr lang="es-HN"/>
                    </a:p>
                  </a:txBody>
                  <a:tcPr>
                    <a:lnT w="12700" cap="flat" cmpd="sng" algn="ctr">
                      <a:solidFill>
                        <a:schemeClr val="tx1"/>
                      </a:solidFill>
                      <a:prstDash val="solid"/>
                      <a:round/>
                      <a:headEnd type="none" w="med" len="med"/>
                      <a:tailEnd type="none" w="med" len="med"/>
                    </a:lnT>
                  </a:tcPr>
                </a:tc>
                <a:tc>
                  <a:txBody>
                    <a:bodyPr/>
                    <a:lstStyle/>
                    <a:p>
                      <a:pPr algn="just" fontAlgn="ctr"/>
                      <a:r>
                        <a:rPr lang="es-HN" sz="1000" b="0" i="0" u="none" strike="noStrike" dirty="0">
                          <a:solidFill>
                            <a:srgbClr val="000000"/>
                          </a:solidFill>
                          <a:effectLst/>
                          <a:latin typeface="Pluto Light" panose="020B0303020203060204" pitchFamily="34" charset="0"/>
                        </a:rPr>
                        <a:t>Por la naturaleza del contrato no tiene derecho a vacaciones, décimo tercer mes en concepto de aguinaldo, décimo cuarto mes en concepto de compensación social y demás derechos propios de los empleados de las modalidades anteriores (que se financian a través de los otros objetos del Subgrupo del Gasto 12000).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3578123"/>
                  </a:ext>
                </a:extLst>
              </a:tr>
            </a:tbl>
          </a:graphicData>
        </a:graphic>
      </p:graphicFrame>
    </p:spTree>
    <p:extLst>
      <p:ext uri="{BB962C8B-B14F-4D97-AF65-F5344CB8AC3E}">
        <p14:creationId xmlns:p14="http://schemas.microsoft.com/office/powerpoint/2010/main" val="225112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EFE9D-B7CA-BB74-DFF3-8319B27EFD4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4791C4E-BAED-0B2C-46DD-1E3EA9B5DF08}"/>
              </a:ext>
            </a:extLst>
          </p:cNvPr>
          <p:cNvPicPr>
            <a:picLocks noChangeAspect="1"/>
          </p:cNvPicPr>
          <p:nvPr/>
        </p:nvPicPr>
        <p:blipFill>
          <a:blip r:embed="rId2"/>
          <a:srcRect l="-782" t="-3828" r="748" b="3767"/>
          <a:stretch>
            <a:fillRect/>
          </a:stretch>
        </p:blipFill>
        <p:spPr>
          <a:xfrm>
            <a:off x="-14053" y="-1561"/>
            <a:ext cx="12205698" cy="6862170"/>
          </a:xfrm>
          <a:prstGeom prst="rect">
            <a:avLst/>
          </a:prstGeom>
        </p:spPr>
      </p:pic>
      <p:pic>
        <p:nvPicPr>
          <p:cNvPr id="4" name="Picture 3">
            <a:extLst>
              <a:ext uri="{FF2B5EF4-FFF2-40B4-BE49-F238E27FC236}">
                <a16:creationId xmlns:a16="http://schemas.microsoft.com/office/drawing/2014/main" id="{8EBAB178-EFD7-74F2-DE41-8BD69B83674B}"/>
              </a:ext>
            </a:extLst>
          </p:cNvPr>
          <p:cNvPicPr>
            <a:picLocks noChangeAspect="1"/>
          </p:cNvPicPr>
          <p:nvPr/>
        </p:nvPicPr>
        <p:blipFill>
          <a:blip r:embed="rId3"/>
          <a:stretch>
            <a:fillRect/>
          </a:stretch>
        </p:blipFill>
        <p:spPr>
          <a:xfrm>
            <a:off x="5039662" y="113727"/>
            <a:ext cx="2095500" cy="504825"/>
          </a:xfrm>
          <a:prstGeom prst="rect">
            <a:avLst/>
          </a:prstGeom>
        </p:spPr>
      </p:pic>
      <p:pic>
        <p:nvPicPr>
          <p:cNvPr id="6" name="Picture 5">
            <a:extLst>
              <a:ext uri="{FF2B5EF4-FFF2-40B4-BE49-F238E27FC236}">
                <a16:creationId xmlns:a16="http://schemas.microsoft.com/office/drawing/2014/main" id="{506DF0D7-A32C-E720-30F4-F78EABFA5AEC}"/>
              </a:ext>
            </a:extLst>
          </p:cNvPr>
          <p:cNvPicPr>
            <a:picLocks noChangeAspect="1"/>
          </p:cNvPicPr>
          <p:nvPr/>
        </p:nvPicPr>
        <p:blipFill>
          <a:blip r:embed="rId4"/>
          <a:stretch>
            <a:fillRect/>
          </a:stretch>
        </p:blipFill>
        <p:spPr>
          <a:xfrm>
            <a:off x="10680232" y="5516953"/>
            <a:ext cx="1295400" cy="1200150"/>
          </a:xfrm>
          <a:prstGeom prst="rect">
            <a:avLst/>
          </a:prstGeom>
        </p:spPr>
      </p:pic>
      <p:sp>
        <p:nvSpPr>
          <p:cNvPr id="7" name="TextBox 6">
            <a:extLst>
              <a:ext uri="{FF2B5EF4-FFF2-40B4-BE49-F238E27FC236}">
                <a16:creationId xmlns:a16="http://schemas.microsoft.com/office/drawing/2014/main" id="{8FD3791E-E1CC-B281-7250-4403409A78B3}"/>
              </a:ext>
            </a:extLst>
          </p:cNvPr>
          <p:cNvSpPr txBox="1"/>
          <p:nvPr/>
        </p:nvSpPr>
        <p:spPr>
          <a:xfrm>
            <a:off x="1213851" y="942103"/>
            <a:ext cx="5704095"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rgbClr val="000000"/>
                </a:solidFill>
                <a:latin typeface="Georgia"/>
              </a:rPr>
              <a:t>Modalidades de Contratación</a:t>
            </a:r>
          </a:p>
        </p:txBody>
      </p:sp>
      <p:pic>
        <p:nvPicPr>
          <p:cNvPr id="2" name="Imagen 1">
            <a:extLst>
              <a:ext uri="{FF2B5EF4-FFF2-40B4-BE49-F238E27FC236}">
                <a16:creationId xmlns:a16="http://schemas.microsoft.com/office/drawing/2014/main" id="{94CA9331-C9D2-C049-44C0-AAC74C31BE61}"/>
              </a:ext>
            </a:extLst>
          </p:cNvPr>
          <p:cNvPicPr>
            <a:picLocks noChangeAspect="1"/>
          </p:cNvPicPr>
          <p:nvPr/>
        </p:nvPicPr>
        <p:blipFill>
          <a:blip r:embed="rId5"/>
          <a:stretch>
            <a:fillRect/>
          </a:stretch>
        </p:blipFill>
        <p:spPr>
          <a:xfrm>
            <a:off x="9775767" y="370724"/>
            <a:ext cx="2022271" cy="1611900"/>
          </a:xfrm>
          <a:prstGeom prst="rect">
            <a:avLst/>
          </a:prstGeom>
        </p:spPr>
      </p:pic>
      <p:graphicFrame>
        <p:nvGraphicFramePr>
          <p:cNvPr id="8" name="Tabla 7">
            <a:extLst>
              <a:ext uri="{FF2B5EF4-FFF2-40B4-BE49-F238E27FC236}">
                <a16:creationId xmlns:a16="http://schemas.microsoft.com/office/drawing/2014/main" id="{AA731E07-921C-849C-9393-1F0F3DE14EF7}"/>
              </a:ext>
            </a:extLst>
          </p:cNvPr>
          <p:cNvGraphicFramePr>
            <a:graphicFrameLocks noGrp="1"/>
          </p:cNvGraphicFramePr>
          <p:nvPr>
            <p:extLst>
              <p:ext uri="{D42A27DB-BD31-4B8C-83A1-F6EECF244321}">
                <p14:modId xmlns:p14="http://schemas.microsoft.com/office/powerpoint/2010/main" val="256927560"/>
              </p:ext>
            </p:extLst>
          </p:nvPr>
        </p:nvGraphicFramePr>
        <p:xfrm>
          <a:off x="1321276" y="1788874"/>
          <a:ext cx="8238478" cy="4532556"/>
        </p:xfrm>
        <a:graphic>
          <a:graphicData uri="http://schemas.openxmlformats.org/drawingml/2006/table">
            <a:tbl>
              <a:tblPr/>
              <a:tblGrid>
                <a:gridCol w="2317071">
                  <a:extLst>
                    <a:ext uri="{9D8B030D-6E8A-4147-A177-3AD203B41FA5}">
                      <a16:colId xmlns:a16="http://schemas.microsoft.com/office/drawing/2014/main" val="872556135"/>
                    </a:ext>
                  </a:extLst>
                </a:gridCol>
                <a:gridCol w="5921407">
                  <a:extLst>
                    <a:ext uri="{9D8B030D-6E8A-4147-A177-3AD203B41FA5}">
                      <a16:colId xmlns:a16="http://schemas.microsoft.com/office/drawing/2014/main" val="2088023044"/>
                    </a:ext>
                  </a:extLst>
                </a:gridCol>
              </a:tblGrid>
              <a:tr h="288831">
                <a:tc>
                  <a:txBody>
                    <a:bodyPr/>
                    <a:lstStyle/>
                    <a:p>
                      <a:pPr algn="ctr" fontAlgn="ctr"/>
                      <a:r>
                        <a:rPr lang="es-HN" sz="1000" b="1" i="0" u="none" strike="noStrike" dirty="0">
                          <a:solidFill>
                            <a:srgbClr val="FFFFFF"/>
                          </a:solidFill>
                          <a:effectLst/>
                          <a:highlight>
                            <a:srgbClr val="747474"/>
                          </a:highlight>
                          <a:latin typeface="Pluto Light" panose="020B0303020203060204" pitchFamily="34" charset="0"/>
                        </a:rPr>
                        <a:t>MODALIDAD</a:t>
                      </a:r>
                    </a:p>
                  </a:txBody>
                  <a:tcPr marL="5977" marR="5977" marT="59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47474"/>
                    </a:solidFill>
                  </a:tcPr>
                </a:tc>
                <a:tc>
                  <a:txBody>
                    <a:bodyPr/>
                    <a:lstStyle/>
                    <a:p>
                      <a:pPr algn="ctr" fontAlgn="ctr"/>
                      <a:r>
                        <a:rPr lang="es-HN" sz="1000" b="1" i="0" u="none" strike="noStrike" dirty="0">
                          <a:solidFill>
                            <a:srgbClr val="FFFFFF"/>
                          </a:solidFill>
                          <a:effectLst/>
                          <a:highlight>
                            <a:srgbClr val="747474"/>
                          </a:highlight>
                          <a:latin typeface="Pluto Light" panose="020B0303020203060204" pitchFamily="34" charset="0"/>
                        </a:rPr>
                        <a:t>LINEAMIENTO</a:t>
                      </a:r>
                    </a:p>
                  </a:txBody>
                  <a:tcPr marL="5977" marR="5977" marT="59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47474"/>
                    </a:solidFill>
                  </a:tcPr>
                </a:tc>
                <a:extLst>
                  <a:ext uri="{0D108BD9-81ED-4DB2-BD59-A6C34878D82A}">
                    <a16:rowId xmlns:a16="http://schemas.microsoft.com/office/drawing/2014/main" val="3533634841"/>
                  </a:ext>
                </a:extLst>
              </a:tr>
              <a:tr h="248044">
                <a:tc gridSpan="2">
                  <a:txBody>
                    <a:bodyPr/>
                    <a:lstStyle/>
                    <a:p>
                      <a:pPr algn="just" fontAlgn="ctr"/>
                      <a:r>
                        <a:rPr lang="es-HN" sz="1000" b="1" i="0" u="none" strike="noStrike" dirty="0">
                          <a:solidFill>
                            <a:srgbClr val="000000"/>
                          </a:solidFill>
                          <a:effectLst/>
                          <a:highlight>
                            <a:srgbClr val="CAEDFB"/>
                          </a:highlight>
                          <a:latin typeface="Pluto Light" panose="020B0303020203060204" pitchFamily="34" charset="0"/>
                        </a:rPr>
                        <a:t>SERVICIOS PROFESIONALES (Sub-Grupo del Gasto 24000)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DFB"/>
                    </a:solidFill>
                  </a:tcPr>
                </a:tc>
                <a:tc hMerge="1">
                  <a:txBody>
                    <a:bodyPr/>
                    <a:lstStyle/>
                    <a:p>
                      <a:endParaRPr lang="es-HN"/>
                    </a:p>
                  </a:txBody>
                  <a:tcPr/>
                </a:tc>
                <a:extLst>
                  <a:ext uri="{0D108BD9-81ED-4DB2-BD59-A6C34878D82A}">
                    <a16:rowId xmlns:a16="http://schemas.microsoft.com/office/drawing/2014/main" val="765262741"/>
                  </a:ext>
                </a:extLst>
              </a:tr>
              <a:tr h="852788">
                <a:tc rowSpan="7">
                  <a:txBody>
                    <a:bodyPr/>
                    <a:lstStyle/>
                    <a:p>
                      <a:pPr algn="l" fontAlgn="ctr"/>
                      <a:r>
                        <a:rPr lang="es-HN" sz="1000" b="1" i="0" u="none" strike="noStrike" dirty="0">
                          <a:solidFill>
                            <a:srgbClr val="000000"/>
                          </a:solidFill>
                          <a:effectLst/>
                          <a:latin typeface="Pluto Light" panose="020B0303020203060204" pitchFamily="34" charset="0"/>
                        </a:rPr>
                        <a:t>CONSULTORIAS INDIVIDUALES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es-HN" sz="1000" b="0" i="0" u="none" strike="noStrike" dirty="0">
                          <a:solidFill>
                            <a:srgbClr val="000000"/>
                          </a:solidFill>
                          <a:effectLst/>
                          <a:latin typeface="Pluto Light" panose="020B0303020203060204" pitchFamily="34" charset="0"/>
                        </a:rPr>
                        <a:t>Servicios profesionales prestados por profesionales y especialistas sin relación de dependencia con la institución cuyas actividades y/o productos por su grado de especialidad u otra razón calificada, no pueden ser realizadas por personal propio de dicha institución y que no obligan a pagos con periodicidad mensual.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1220563"/>
                  </a:ext>
                </a:extLst>
              </a:tr>
              <a:tr h="0">
                <a:tc vMerge="1">
                  <a:txBody>
                    <a:bodyPr/>
                    <a:lstStyle/>
                    <a:p>
                      <a:endParaRPr lang="es-H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es-HN" sz="1000" b="0" i="0" u="none" strike="noStrike" dirty="0">
                          <a:solidFill>
                            <a:srgbClr val="000000"/>
                          </a:solidFill>
                          <a:effectLst/>
                          <a:latin typeface="Pluto Light" panose="020B030302020306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4973234"/>
                  </a:ext>
                </a:extLst>
              </a:tr>
              <a:tr h="708086">
                <a:tc vMerge="1">
                  <a:txBody>
                    <a:bodyPr/>
                    <a:lstStyle/>
                    <a:p>
                      <a:endParaRPr lang="es-H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es-HN" sz="1000" b="0" i="0" u="none" strike="noStrike" dirty="0">
                          <a:solidFill>
                            <a:srgbClr val="000000"/>
                          </a:solidFill>
                          <a:effectLst/>
                          <a:latin typeface="Pluto Light" panose="020B0303020203060204" pitchFamily="34" charset="0"/>
                        </a:rPr>
                        <a:t>Contempla también servicios de terceros contratados para la realización de estudios, investigaciones y otras actividades técnico-profesionales para facilitar el funcionamiento u operación de la institución o que forman parte de un proyecto de inversión.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819034"/>
                  </a:ext>
                </a:extLst>
              </a:tr>
              <a:tr h="0">
                <a:tc vMerge="1">
                  <a:txBody>
                    <a:bodyPr/>
                    <a:lstStyle/>
                    <a:p>
                      <a:endParaRPr lang="es-H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es-HN" sz="1000" b="0" i="0" u="none" strike="noStrike" dirty="0">
                          <a:solidFill>
                            <a:srgbClr val="000000"/>
                          </a:solidFill>
                          <a:effectLst/>
                          <a:latin typeface="Pluto Light" panose="020B030302020306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2455396"/>
                  </a:ext>
                </a:extLst>
              </a:tr>
              <a:tr h="974516">
                <a:tc vMerge="1">
                  <a:txBody>
                    <a:bodyPr/>
                    <a:lstStyle/>
                    <a:p>
                      <a:endParaRPr lang="es-H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es-HN" sz="1000" b="0" i="0" u="none" strike="noStrike" dirty="0">
                          <a:solidFill>
                            <a:srgbClr val="000000"/>
                          </a:solidFill>
                          <a:effectLst/>
                          <a:latin typeface="Pluto Light" panose="020B0303020203060204" pitchFamily="34" charset="0"/>
                        </a:rPr>
                        <a:t>La contratación corresponde con cargo al Subgrupo del Gasto, 24000 Servicios Profesionales (Consultores), se realizará bajo la responsabilidad del titular de cada institución, siempre y cuando exista disponibilidad en la asignación presupuestaria del Ejercicio Fiscal vigente, y la naturaleza de los servicios a brindar esté conforme a la clasificación de la partida a imputar. Este tipo de obligaciones se formalizará mediante Contrato.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3898653"/>
                  </a:ext>
                </a:extLst>
              </a:tr>
              <a:tr h="0">
                <a:tc vMerge="1">
                  <a:txBody>
                    <a:bodyPr/>
                    <a:lstStyle/>
                    <a:p>
                      <a:endParaRPr lang="es-H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es-HN" sz="1000" b="0" i="0" u="none" strike="noStrike" dirty="0">
                          <a:solidFill>
                            <a:srgbClr val="000000"/>
                          </a:solidFill>
                          <a:effectLst/>
                          <a:latin typeface="Pluto Light" panose="020B030302020306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9322225"/>
                  </a:ext>
                </a:extLst>
              </a:tr>
              <a:tr h="974516">
                <a:tc vMerge="1">
                  <a:txBody>
                    <a:bodyPr/>
                    <a:lstStyle/>
                    <a:p>
                      <a:endParaRPr lang="es-H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es-HN" sz="1000" b="0" i="0" u="none" strike="noStrike" dirty="0">
                          <a:solidFill>
                            <a:srgbClr val="000000"/>
                          </a:solidFill>
                          <a:effectLst/>
                          <a:latin typeface="Pluto Light" panose="020B0303020203060204" pitchFamily="34" charset="0"/>
                        </a:rPr>
                        <a:t>En sus contrataciones se tendrán en cuenta más el resultado o actividad ejecutada que el tiempo; por la naturaleza del contrato el consultor(a) no tiene derecho a vacaciones, décimo tercer mes en concepto de aguinaldo, décimo cuarto mes en concepto de compensación social y demás derechos propios de los empleados que se financian a través del Grupo 10000 Servicios Personales.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48843"/>
                  </a:ext>
                </a:extLst>
              </a:tr>
            </a:tbl>
          </a:graphicData>
        </a:graphic>
      </p:graphicFrame>
    </p:spTree>
    <p:extLst>
      <p:ext uri="{BB962C8B-B14F-4D97-AF65-F5344CB8AC3E}">
        <p14:creationId xmlns:p14="http://schemas.microsoft.com/office/powerpoint/2010/main" val="48706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2CCE5-DFD4-0470-A6EF-D3B5C37DABF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0208C44-1B69-1B1F-2F1E-60EB542E5DF9}"/>
              </a:ext>
            </a:extLst>
          </p:cNvPr>
          <p:cNvPicPr>
            <a:picLocks noChangeAspect="1"/>
          </p:cNvPicPr>
          <p:nvPr/>
        </p:nvPicPr>
        <p:blipFill>
          <a:blip r:embed="rId2"/>
          <a:srcRect l="-782" t="-3828" r="748" b="3767"/>
          <a:stretch>
            <a:fillRect/>
          </a:stretch>
        </p:blipFill>
        <p:spPr>
          <a:xfrm>
            <a:off x="-14053" y="-1561"/>
            <a:ext cx="12205698" cy="6862170"/>
          </a:xfrm>
          <a:prstGeom prst="rect">
            <a:avLst/>
          </a:prstGeom>
        </p:spPr>
      </p:pic>
      <p:pic>
        <p:nvPicPr>
          <p:cNvPr id="4" name="Picture 3">
            <a:extLst>
              <a:ext uri="{FF2B5EF4-FFF2-40B4-BE49-F238E27FC236}">
                <a16:creationId xmlns:a16="http://schemas.microsoft.com/office/drawing/2014/main" id="{880F32C7-6AA2-368F-52F6-01433DEBD42D}"/>
              </a:ext>
            </a:extLst>
          </p:cNvPr>
          <p:cNvPicPr>
            <a:picLocks noChangeAspect="1"/>
          </p:cNvPicPr>
          <p:nvPr/>
        </p:nvPicPr>
        <p:blipFill>
          <a:blip r:embed="rId3"/>
          <a:stretch>
            <a:fillRect/>
          </a:stretch>
        </p:blipFill>
        <p:spPr>
          <a:xfrm>
            <a:off x="5039662" y="113727"/>
            <a:ext cx="2095500" cy="504825"/>
          </a:xfrm>
          <a:prstGeom prst="rect">
            <a:avLst/>
          </a:prstGeom>
        </p:spPr>
      </p:pic>
      <p:pic>
        <p:nvPicPr>
          <p:cNvPr id="6" name="Picture 5">
            <a:extLst>
              <a:ext uri="{FF2B5EF4-FFF2-40B4-BE49-F238E27FC236}">
                <a16:creationId xmlns:a16="http://schemas.microsoft.com/office/drawing/2014/main" id="{4896B7B8-1588-25E8-E0E4-B7D1DD532F49}"/>
              </a:ext>
            </a:extLst>
          </p:cNvPr>
          <p:cNvPicPr>
            <a:picLocks noChangeAspect="1"/>
          </p:cNvPicPr>
          <p:nvPr/>
        </p:nvPicPr>
        <p:blipFill>
          <a:blip r:embed="rId4"/>
          <a:stretch>
            <a:fillRect/>
          </a:stretch>
        </p:blipFill>
        <p:spPr>
          <a:xfrm>
            <a:off x="10680232" y="5516953"/>
            <a:ext cx="1295400" cy="1200150"/>
          </a:xfrm>
          <a:prstGeom prst="rect">
            <a:avLst/>
          </a:prstGeom>
        </p:spPr>
      </p:pic>
      <p:sp>
        <p:nvSpPr>
          <p:cNvPr id="7" name="TextBox 6">
            <a:extLst>
              <a:ext uri="{FF2B5EF4-FFF2-40B4-BE49-F238E27FC236}">
                <a16:creationId xmlns:a16="http://schemas.microsoft.com/office/drawing/2014/main" id="{6A503F3E-86A6-A223-65B8-663CB4BFECCE}"/>
              </a:ext>
            </a:extLst>
          </p:cNvPr>
          <p:cNvSpPr txBox="1"/>
          <p:nvPr/>
        </p:nvSpPr>
        <p:spPr>
          <a:xfrm>
            <a:off x="235157" y="809696"/>
            <a:ext cx="4645700"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000000"/>
                </a:solidFill>
                <a:latin typeface="Georgia"/>
              </a:rPr>
              <a:t>Modalidad de Contratación vs.</a:t>
            </a:r>
          </a:p>
          <a:p>
            <a:pPr algn="ctr"/>
            <a:r>
              <a:rPr lang="en-US" sz="2400" b="1" dirty="0" err="1">
                <a:solidFill>
                  <a:srgbClr val="000000"/>
                </a:solidFill>
                <a:latin typeface="Georgia"/>
              </a:rPr>
              <a:t>Objeto</a:t>
            </a:r>
            <a:r>
              <a:rPr lang="en-US" sz="2400" b="1" dirty="0">
                <a:solidFill>
                  <a:srgbClr val="000000"/>
                </a:solidFill>
                <a:latin typeface="Georgia"/>
              </a:rPr>
              <a:t> del Gasto</a:t>
            </a:r>
          </a:p>
        </p:txBody>
      </p:sp>
      <p:pic>
        <p:nvPicPr>
          <p:cNvPr id="2" name="Imagen 1">
            <a:extLst>
              <a:ext uri="{FF2B5EF4-FFF2-40B4-BE49-F238E27FC236}">
                <a16:creationId xmlns:a16="http://schemas.microsoft.com/office/drawing/2014/main" id="{1E353B06-520A-5A32-6EA2-23C4DE04A0EE}"/>
              </a:ext>
            </a:extLst>
          </p:cNvPr>
          <p:cNvPicPr>
            <a:picLocks noChangeAspect="1"/>
          </p:cNvPicPr>
          <p:nvPr/>
        </p:nvPicPr>
        <p:blipFill>
          <a:blip r:embed="rId5"/>
          <a:stretch>
            <a:fillRect/>
          </a:stretch>
        </p:blipFill>
        <p:spPr>
          <a:xfrm>
            <a:off x="9775767" y="370724"/>
            <a:ext cx="2022271" cy="1611900"/>
          </a:xfrm>
          <a:prstGeom prst="rect">
            <a:avLst/>
          </a:prstGeom>
        </p:spPr>
      </p:pic>
      <p:graphicFrame>
        <p:nvGraphicFramePr>
          <p:cNvPr id="3" name="Tabla 2">
            <a:extLst>
              <a:ext uri="{FF2B5EF4-FFF2-40B4-BE49-F238E27FC236}">
                <a16:creationId xmlns:a16="http://schemas.microsoft.com/office/drawing/2014/main" id="{A10ED995-8E72-0D10-1B64-45C9247C7BED}"/>
              </a:ext>
            </a:extLst>
          </p:cNvPr>
          <p:cNvGraphicFramePr>
            <a:graphicFrameLocks noGrp="1"/>
          </p:cNvGraphicFramePr>
          <p:nvPr>
            <p:extLst>
              <p:ext uri="{D42A27DB-BD31-4B8C-83A1-F6EECF244321}">
                <p14:modId xmlns:p14="http://schemas.microsoft.com/office/powerpoint/2010/main" val="3581613116"/>
              </p:ext>
            </p:extLst>
          </p:nvPr>
        </p:nvGraphicFramePr>
        <p:xfrm>
          <a:off x="3119216" y="2243897"/>
          <a:ext cx="6811618" cy="3684510"/>
        </p:xfrm>
        <a:graphic>
          <a:graphicData uri="http://schemas.openxmlformats.org/drawingml/2006/table">
            <a:tbl>
              <a:tblPr/>
              <a:tblGrid>
                <a:gridCol w="712637">
                  <a:extLst>
                    <a:ext uri="{9D8B030D-6E8A-4147-A177-3AD203B41FA5}">
                      <a16:colId xmlns:a16="http://schemas.microsoft.com/office/drawing/2014/main" val="3580902665"/>
                    </a:ext>
                  </a:extLst>
                </a:gridCol>
                <a:gridCol w="1950843">
                  <a:extLst>
                    <a:ext uri="{9D8B030D-6E8A-4147-A177-3AD203B41FA5}">
                      <a16:colId xmlns:a16="http://schemas.microsoft.com/office/drawing/2014/main" val="1491258080"/>
                    </a:ext>
                  </a:extLst>
                </a:gridCol>
                <a:gridCol w="1238206">
                  <a:extLst>
                    <a:ext uri="{9D8B030D-6E8A-4147-A177-3AD203B41FA5}">
                      <a16:colId xmlns:a16="http://schemas.microsoft.com/office/drawing/2014/main" val="130008596"/>
                    </a:ext>
                  </a:extLst>
                </a:gridCol>
                <a:gridCol w="2909932">
                  <a:extLst>
                    <a:ext uri="{9D8B030D-6E8A-4147-A177-3AD203B41FA5}">
                      <a16:colId xmlns:a16="http://schemas.microsoft.com/office/drawing/2014/main" val="1112590720"/>
                    </a:ext>
                  </a:extLst>
                </a:gridCol>
              </a:tblGrid>
              <a:tr h="171932">
                <a:tc>
                  <a:txBody>
                    <a:bodyPr/>
                    <a:lstStyle/>
                    <a:p>
                      <a:pPr algn="ctr" rtl="0" fontAlgn="ctr"/>
                      <a:r>
                        <a:rPr lang="es-HN" sz="1100" b="1" i="0" u="none" strike="noStrike">
                          <a:solidFill>
                            <a:srgbClr val="000000"/>
                          </a:solidFill>
                          <a:effectLst/>
                          <a:highlight>
                            <a:srgbClr val="83CCEB"/>
                          </a:highlight>
                          <a:latin typeface="Calibri" panose="020F0502020204030204" pitchFamily="34" charset="0"/>
                        </a:rPr>
                        <a:t>CODIGO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CEB"/>
                    </a:solidFill>
                  </a:tcPr>
                </a:tc>
                <a:tc>
                  <a:txBody>
                    <a:bodyPr/>
                    <a:lstStyle/>
                    <a:p>
                      <a:pPr algn="ctr" rtl="0" fontAlgn="ctr"/>
                      <a:r>
                        <a:rPr lang="es-HN" sz="1100" b="1" i="0" u="none" strike="noStrike" dirty="0">
                          <a:solidFill>
                            <a:srgbClr val="000000"/>
                          </a:solidFill>
                          <a:effectLst/>
                          <a:highlight>
                            <a:srgbClr val="83CCEB"/>
                          </a:highlight>
                          <a:latin typeface="Calibri" panose="020F0502020204030204" pitchFamily="34" charset="0"/>
                        </a:rPr>
                        <a:t>MODALIDAD DE CONTRATACION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CEB"/>
                    </a:solidFill>
                  </a:tcPr>
                </a:tc>
                <a:tc>
                  <a:txBody>
                    <a:bodyPr/>
                    <a:lstStyle/>
                    <a:p>
                      <a:pPr algn="ctr" rtl="0" fontAlgn="ctr"/>
                      <a:r>
                        <a:rPr lang="es-HN" sz="1100" b="1" i="0" u="none" strike="noStrike" dirty="0">
                          <a:solidFill>
                            <a:srgbClr val="000000"/>
                          </a:solidFill>
                          <a:effectLst/>
                          <a:highlight>
                            <a:srgbClr val="83CCEB"/>
                          </a:highlight>
                          <a:latin typeface="Calibri" panose="020F0502020204030204" pitchFamily="34" charset="0"/>
                        </a:rPr>
                        <a:t>OBJETO DEL GASTO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CEB"/>
                    </a:solidFill>
                  </a:tcPr>
                </a:tc>
                <a:tc>
                  <a:txBody>
                    <a:bodyPr/>
                    <a:lstStyle/>
                    <a:p>
                      <a:pPr algn="ctr" rtl="0" fontAlgn="ctr"/>
                      <a:r>
                        <a:rPr lang="es-HN" sz="1100" b="1" i="0" u="none" strike="noStrike">
                          <a:solidFill>
                            <a:srgbClr val="000000"/>
                          </a:solidFill>
                          <a:effectLst/>
                          <a:highlight>
                            <a:srgbClr val="83CCEB"/>
                          </a:highlight>
                          <a:latin typeface="Calibri" panose="020F0502020204030204" pitchFamily="34" charset="0"/>
                        </a:rPr>
                        <a:t>DESCRIPCION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CEB"/>
                    </a:solidFill>
                  </a:tcPr>
                </a:tc>
                <a:extLst>
                  <a:ext uri="{0D108BD9-81ED-4DB2-BD59-A6C34878D82A}">
                    <a16:rowId xmlns:a16="http://schemas.microsoft.com/office/drawing/2014/main" val="3436846707"/>
                  </a:ext>
                </a:extLst>
              </a:tr>
              <a:tr h="212868">
                <a:tc>
                  <a:txBody>
                    <a:bodyPr/>
                    <a:lstStyle/>
                    <a:p>
                      <a:pPr algn="ctr" rtl="0" fontAlgn="b"/>
                      <a:r>
                        <a:rPr lang="es-HN" sz="1000" b="0" i="0" u="none" strike="noStrike">
                          <a:solidFill>
                            <a:srgbClr val="000000"/>
                          </a:solidFill>
                          <a:effectLst/>
                          <a:latin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b"/>
                      <a:r>
                        <a:rPr lang="es-HN" sz="1000" b="0" i="0" u="none" strike="noStrike">
                          <a:solidFill>
                            <a:srgbClr val="000000"/>
                          </a:solidFill>
                          <a:effectLst/>
                          <a:latin typeface="Calibri" panose="020F0502020204030204" pitchFamily="34" charset="0"/>
                        </a:rPr>
                        <a:t>CONTRATO ESPECIAL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s-HN" sz="1000" b="0" i="0" u="none" strike="noStrike">
                          <a:solidFill>
                            <a:srgbClr val="000000"/>
                          </a:solidFill>
                          <a:effectLst/>
                          <a:latin typeface="Calibri" panose="020F0502020204030204" pitchFamily="34" charset="0"/>
                        </a:rPr>
                        <a:t>12910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b"/>
                      <a:r>
                        <a:rPr lang="es-HN" sz="1000" b="0" i="0" u="none" strike="noStrike">
                          <a:solidFill>
                            <a:srgbClr val="000000"/>
                          </a:solidFill>
                          <a:effectLst/>
                          <a:latin typeface="Calibri" panose="020F0502020204030204" pitchFamily="34" charset="0"/>
                        </a:rPr>
                        <a:t>Contratos Especiales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8446876"/>
                  </a:ext>
                </a:extLst>
              </a:tr>
              <a:tr h="212868">
                <a:tc>
                  <a:txBody>
                    <a:bodyPr/>
                    <a:lstStyle/>
                    <a:p>
                      <a:pPr algn="ctr" rtl="0" fontAlgn="b"/>
                      <a:r>
                        <a:rPr lang="es-HN" sz="1000" b="0" i="0" u="none" strike="noStrike">
                          <a:solidFill>
                            <a:srgbClr val="000000"/>
                          </a:solidFill>
                          <a:effectLst/>
                          <a:highlight>
                            <a:srgbClr val="E8E8E8"/>
                          </a:highlight>
                          <a:latin typeface="Calibri" panose="020F0502020204030204" pitchFamily="34" charset="0"/>
                        </a:rPr>
                        <a:t>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l" rtl="0" fontAlgn="b"/>
                      <a:r>
                        <a:rPr lang="es-HN" sz="1000" b="0" i="0" u="none" strike="noStrike" dirty="0">
                          <a:solidFill>
                            <a:srgbClr val="000000"/>
                          </a:solidFill>
                          <a:effectLst/>
                          <a:highlight>
                            <a:srgbClr val="E8E8E8"/>
                          </a:highlight>
                          <a:latin typeface="Calibri" panose="020F0502020204030204" pitchFamily="34" charset="0"/>
                        </a:rPr>
                        <a:t>JORNALES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rtl="0" fontAlgn="b"/>
                      <a:r>
                        <a:rPr lang="es-HN" sz="1000" b="0" i="0" u="none" strike="noStrike">
                          <a:solidFill>
                            <a:srgbClr val="000000"/>
                          </a:solidFill>
                          <a:effectLst/>
                          <a:highlight>
                            <a:srgbClr val="E8E8E8"/>
                          </a:highlight>
                          <a:latin typeface="Calibri" panose="020F0502020204030204" pitchFamily="34" charset="0"/>
                        </a:rPr>
                        <a:t>12200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l" rtl="0" fontAlgn="b"/>
                      <a:r>
                        <a:rPr lang="es-HN" sz="1000" b="0" i="0" u="none" strike="noStrike">
                          <a:solidFill>
                            <a:srgbClr val="000000"/>
                          </a:solidFill>
                          <a:effectLst/>
                          <a:highlight>
                            <a:srgbClr val="E8E8E8"/>
                          </a:highlight>
                          <a:latin typeface="Calibri" panose="020F0502020204030204" pitchFamily="34" charset="0"/>
                        </a:rPr>
                        <a:t>Jornales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2671123299"/>
                  </a:ext>
                </a:extLst>
              </a:tr>
              <a:tr h="212868">
                <a:tc>
                  <a:txBody>
                    <a:bodyPr/>
                    <a:lstStyle/>
                    <a:p>
                      <a:pPr algn="ctr" rtl="0" fontAlgn="b"/>
                      <a:r>
                        <a:rPr lang="es-HN" sz="1000" b="0" i="0" u="none" strike="noStrike">
                          <a:solidFill>
                            <a:srgbClr val="000000"/>
                          </a:solidFill>
                          <a:effectLst/>
                          <a:latin typeface="Calibri" panose="020F0502020204030204" pitchFamily="34" charset="0"/>
                        </a:rPr>
                        <a:t>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b"/>
                      <a:r>
                        <a:rPr lang="es-HN" sz="1000" b="0" i="0" u="none" strike="noStrike">
                          <a:solidFill>
                            <a:srgbClr val="000000"/>
                          </a:solidFill>
                          <a:effectLst/>
                          <a:latin typeface="Calibri" panose="020F0502020204030204" pitchFamily="34" charset="0"/>
                        </a:rPr>
                        <a:t>PERMANENTE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s-HN" sz="1000" b="0" i="0" u="none" strike="noStrike">
                          <a:solidFill>
                            <a:srgbClr val="000000"/>
                          </a:solidFill>
                          <a:effectLst/>
                          <a:latin typeface="Calibri" panose="020F0502020204030204" pitchFamily="34" charset="0"/>
                        </a:rPr>
                        <a:t>11100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b"/>
                      <a:r>
                        <a:rPr lang="es-HN" sz="1000" b="0" i="0" u="none" strike="noStrike">
                          <a:solidFill>
                            <a:srgbClr val="000000"/>
                          </a:solidFill>
                          <a:effectLst/>
                          <a:latin typeface="Calibri" panose="020F0502020204030204" pitchFamily="34" charset="0"/>
                        </a:rPr>
                        <a:t>Sueldos Basicos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2659804"/>
                  </a:ext>
                </a:extLst>
              </a:tr>
              <a:tr h="212868">
                <a:tc>
                  <a:txBody>
                    <a:bodyPr/>
                    <a:lstStyle/>
                    <a:p>
                      <a:pPr marL="0" algn="ctr" defTabSz="914400" rtl="0" eaLnBrk="1" fontAlgn="b" latinLnBrk="0" hangingPunct="1"/>
                      <a:r>
                        <a:rPr lang="es-HN" sz="1000" b="0" i="0" u="none" strike="noStrike" kern="1200" dirty="0">
                          <a:solidFill>
                            <a:srgbClr val="000000"/>
                          </a:solidFill>
                          <a:effectLst/>
                          <a:highlight>
                            <a:srgbClr val="E8E8E8"/>
                          </a:highlight>
                          <a:latin typeface="Calibri" panose="020F0502020204030204" pitchFamily="34" charset="0"/>
                          <a:ea typeface="+mn-ea"/>
                          <a:cs typeface="+mn-cs"/>
                        </a:rPr>
                        <a:t>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l" rtl="0" fontAlgn="b"/>
                      <a:r>
                        <a:rPr lang="es-HN" sz="1000" b="0" i="0" u="none" strike="noStrike" dirty="0">
                          <a:solidFill>
                            <a:srgbClr val="000000"/>
                          </a:solidFill>
                          <a:effectLst/>
                          <a:highlight>
                            <a:srgbClr val="E8E8E8"/>
                          </a:highlight>
                          <a:latin typeface="Calibri" panose="020F0502020204030204" pitchFamily="34" charset="0"/>
                        </a:rPr>
                        <a:t>INTERINO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rtl="0" fontAlgn="b"/>
                      <a:r>
                        <a:rPr lang="es-HN" sz="1000" b="0" i="0" u="none" strike="noStrike">
                          <a:solidFill>
                            <a:srgbClr val="000000"/>
                          </a:solidFill>
                          <a:effectLst/>
                          <a:highlight>
                            <a:srgbClr val="E8E8E8"/>
                          </a:highlight>
                          <a:latin typeface="Calibri" panose="020F0502020204030204" pitchFamily="34" charset="0"/>
                        </a:rPr>
                        <a:t>11100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l" rtl="0" fontAlgn="b"/>
                      <a:r>
                        <a:rPr lang="es-HN" sz="1000" b="0" i="0" u="none" strike="noStrike">
                          <a:solidFill>
                            <a:srgbClr val="000000"/>
                          </a:solidFill>
                          <a:effectLst/>
                          <a:highlight>
                            <a:srgbClr val="E8E8E8"/>
                          </a:highlight>
                          <a:latin typeface="Calibri" panose="020F0502020204030204" pitchFamily="34" charset="0"/>
                        </a:rPr>
                        <a:t>Sueldos Basicos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338386138"/>
                  </a:ext>
                </a:extLst>
              </a:tr>
              <a:tr h="212868">
                <a:tc>
                  <a:txBody>
                    <a:bodyPr/>
                    <a:lstStyle/>
                    <a:p>
                      <a:pPr algn="ctr" rtl="0" fontAlgn="b"/>
                      <a:r>
                        <a:rPr lang="es-HN" sz="1000" b="0" i="0" u="none" strike="noStrike">
                          <a:solidFill>
                            <a:srgbClr val="000000"/>
                          </a:solidFill>
                          <a:effectLst/>
                          <a:latin typeface="Calibri" panose="020F0502020204030204" pitchFamily="34" charset="0"/>
                        </a:rPr>
                        <a:t>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b"/>
                      <a:r>
                        <a:rPr lang="es-HN" sz="1000" b="0" i="0" u="none" strike="noStrike">
                          <a:solidFill>
                            <a:srgbClr val="000000"/>
                          </a:solidFill>
                          <a:effectLst/>
                          <a:latin typeface="Calibri" panose="020F0502020204030204" pitchFamily="34" charset="0"/>
                        </a:rPr>
                        <a:t>EXCLUIDO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s-HN" sz="1000" b="0" i="0" u="none" strike="noStrike">
                          <a:solidFill>
                            <a:srgbClr val="000000"/>
                          </a:solidFill>
                          <a:effectLst/>
                          <a:latin typeface="Calibri" panose="020F0502020204030204" pitchFamily="34" charset="0"/>
                        </a:rPr>
                        <a:t>11100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b"/>
                      <a:r>
                        <a:rPr lang="es-HN" sz="1000" b="0" i="0" u="none" strike="noStrike">
                          <a:solidFill>
                            <a:srgbClr val="000000"/>
                          </a:solidFill>
                          <a:effectLst/>
                          <a:latin typeface="Calibri" panose="020F0502020204030204" pitchFamily="34" charset="0"/>
                        </a:rPr>
                        <a:t>Sueldos Basicos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6176940"/>
                  </a:ext>
                </a:extLst>
              </a:tr>
              <a:tr h="212868">
                <a:tc>
                  <a:txBody>
                    <a:bodyPr/>
                    <a:lstStyle/>
                    <a:p>
                      <a:pPr algn="ctr" rtl="0" fontAlgn="b"/>
                      <a:r>
                        <a:rPr lang="es-HN" sz="1000" b="0" i="0" u="none" strike="noStrike" dirty="0">
                          <a:solidFill>
                            <a:srgbClr val="000000"/>
                          </a:solidFill>
                          <a:effectLst/>
                          <a:highlight>
                            <a:srgbClr val="E8E8E8"/>
                          </a:highlight>
                          <a:latin typeface="Calibri" panose="020F0502020204030204" pitchFamily="34" charset="0"/>
                        </a:rPr>
                        <a:t>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rowSpan="3">
                  <a:txBody>
                    <a:bodyPr/>
                    <a:lstStyle/>
                    <a:p>
                      <a:pPr algn="l" rtl="0" fontAlgn="ctr"/>
                      <a:r>
                        <a:rPr lang="es-HN" sz="1000" b="0" i="0" u="none" strike="noStrike">
                          <a:solidFill>
                            <a:srgbClr val="000000"/>
                          </a:solidFill>
                          <a:effectLst/>
                          <a:highlight>
                            <a:srgbClr val="E8E8E8"/>
                          </a:highlight>
                          <a:latin typeface="Calibri" panose="020F0502020204030204" pitchFamily="34" charset="0"/>
                        </a:rPr>
                        <a:t>BECADO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rtl="0" fontAlgn="b"/>
                      <a:r>
                        <a:rPr lang="es-HN" sz="1000" b="0" i="0" u="none" strike="noStrike">
                          <a:solidFill>
                            <a:srgbClr val="000000"/>
                          </a:solidFill>
                          <a:effectLst/>
                          <a:highlight>
                            <a:srgbClr val="E8E8E8"/>
                          </a:highlight>
                          <a:latin typeface="Calibri" panose="020F0502020204030204" pitchFamily="34" charset="0"/>
                        </a:rPr>
                        <a:t>51210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l" rtl="0" fontAlgn="b"/>
                      <a:r>
                        <a:rPr lang="es-HN" sz="1000" b="0" i="0" u="none" strike="noStrike" dirty="0">
                          <a:solidFill>
                            <a:srgbClr val="000000"/>
                          </a:solidFill>
                          <a:effectLst/>
                          <a:highlight>
                            <a:srgbClr val="E8E8E8"/>
                          </a:highlight>
                          <a:latin typeface="Calibri" panose="020F0502020204030204" pitchFamily="34" charset="0"/>
                        </a:rPr>
                        <a:t>Becas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3522778218"/>
                  </a:ext>
                </a:extLst>
              </a:tr>
              <a:tr h="212868">
                <a:tc>
                  <a:txBody>
                    <a:bodyPr/>
                    <a:lstStyle/>
                    <a:p>
                      <a:pPr algn="ctr" rtl="0" fontAlgn="b"/>
                      <a:r>
                        <a:rPr lang="es-HN" sz="1000" b="0" i="0" u="none" strike="noStrike" dirty="0">
                          <a:solidFill>
                            <a:srgbClr val="000000"/>
                          </a:solidFill>
                          <a:effectLst/>
                          <a:highlight>
                            <a:srgbClr val="E8E8E8"/>
                          </a:highlight>
                          <a:latin typeface="Calibri" panose="020F0502020204030204" pitchFamily="34" charset="0"/>
                        </a:rPr>
                        <a:t>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vMerge="1">
                  <a:txBody>
                    <a:bodyPr/>
                    <a:lstStyle/>
                    <a:p>
                      <a:endParaRPr lang="es-HN"/>
                    </a:p>
                  </a:txBody>
                  <a:tcPr/>
                </a:tc>
                <a:tc>
                  <a:txBody>
                    <a:bodyPr/>
                    <a:lstStyle/>
                    <a:p>
                      <a:pPr algn="ctr" rtl="0" fontAlgn="b"/>
                      <a:r>
                        <a:rPr lang="es-HN" sz="1000" b="0" i="0" u="none" strike="noStrike" dirty="0">
                          <a:solidFill>
                            <a:srgbClr val="000000"/>
                          </a:solidFill>
                          <a:effectLst/>
                          <a:highlight>
                            <a:srgbClr val="E8E8E8"/>
                          </a:highlight>
                          <a:latin typeface="Calibri" panose="020F0502020204030204" pitchFamily="34" charset="0"/>
                        </a:rPr>
                        <a:t>51211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l" rtl="0" fontAlgn="b"/>
                      <a:r>
                        <a:rPr lang="es-HN" sz="1000" b="0" i="0" u="none" strike="noStrike">
                          <a:solidFill>
                            <a:srgbClr val="000000"/>
                          </a:solidFill>
                          <a:effectLst/>
                          <a:highlight>
                            <a:srgbClr val="E8E8E8"/>
                          </a:highlight>
                          <a:latin typeface="Calibri" panose="020F0502020204030204" pitchFamily="34" charset="0"/>
                        </a:rPr>
                        <a:t>Becas Nacionales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3129340085"/>
                  </a:ext>
                </a:extLst>
              </a:tr>
              <a:tr h="212868">
                <a:tc>
                  <a:txBody>
                    <a:bodyPr/>
                    <a:lstStyle/>
                    <a:p>
                      <a:pPr algn="ctr" rtl="0" fontAlgn="b"/>
                      <a:r>
                        <a:rPr lang="es-HN" sz="1000" b="0" i="0" u="none" strike="noStrike">
                          <a:solidFill>
                            <a:srgbClr val="000000"/>
                          </a:solidFill>
                          <a:effectLst/>
                          <a:highlight>
                            <a:srgbClr val="E8E8E8"/>
                          </a:highlight>
                          <a:latin typeface="Calibri" panose="020F0502020204030204" pitchFamily="34" charset="0"/>
                        </a:rPr>
                        <a:t>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vMerge="1">
                  <a:txBody>
                    <a:bodyPr/>
                    <a:lstStyle/>
                    <a:p>
                      <a:endParaRPr lang="es-HN"/>
                    </a:p>
                  </a:txBody>
                  <a:tcPr/>
                </a:tc>
                <a:tc>
                  <a:txBody>
                    <a:bodyPr/>
                    <a:lstStyle/>
                    <a:p>
                      <a:pPr algn="ctr" rtl="0" fontAlgn="b"/>
                      <a:r>
                        <a:rPr lang="es-HN" sz="1000" b="0" i="0" u="none" strike="noStrike">
                          <a:solidFill>
                            <a:srgbClr val="000000"/>
                          </a:solidFill>
                          <a:effectLst/>
                          <a:highlight>
                            <a:srgbClr val="E8E8E8"/>
                          </a:highlight>
                          <a:latin typeface="Calibri" panose="020F0502020204030204" pitchFamily="34" charset="0"/>
                        </a:rPr>
                        <a:t>51212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l" rtl="0" fontAlgn="b"/>
                      <a:r>
                        <a:rPr lang="es-HN" sz="1000" b="0" i="0" u="none" strike="noStrike">
                          <a:solidFill>
                            <a:srgbClr val="000000"/>
                          </a:solidFill>
                          <a:effectLst/>
                          <a:highlight>
                            <a:srgbClr val="E8E8E8"/>
                          </a:highlight>
                          <a:latin typeface="Calibri" panose="020F0502020204030204" pitchFamily="34" charset="0"/>
                        </a:rPr>
                        <a:t>Becas Externas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3894913876"/>
                  </a:ext>
                </a:extLst>
              </a:tr>
              <a:tr h="212868">
                <a:tc>
                  <a:txBody>
                    <a:bodyPr/>
                    <a:lstStyle/>
                    <a:p>
                      <a:pPr algn="ctr" rtl="0" fontAlgn="b"/>
                      <a:r>
                        <a:rPr lang="es-HN" sz="1000" b="0" i="0" u="none" strike="noStrike">
                          <a:solidFill>
                            <a:srgbClr val="000000"/>
                          </a:solidFill>
                          <a:effectLst/>
                          <a:latin typeface="Calibri" panose="020F0502020204030204" pitchFamily="34" charset="0"/>
                        </a:rPr>
                        <a:t>12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7">
                  <a:txBody>
                    <a:bodyPr/>
                    <a:lstStyle/>
                    <a:p>
                      <a:pPr algn="l" rtl="0" fontAlgn="ctr"/>
                      <a:r>
                        <a:rPr lang="es-HN" sz="1000" b="0" i="0" u="none" strike="noStrike" dirty="0">
                          <a:solidFill>
                            <a:srgbClr val="000000"/>
                          </a:solidFill>
                          <a:effectLst/>
                          <a:latin typeface="Calibri" panose="020F0502020204030204" pitchFamily="34" charset="0"/>
                        </a:rPr>
                        <a:t>SERV TEC Y PROF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s-HN" sz="1000" b="0" i="0" u="none" strike="noStrike">
                          <a:solidFill>
                            <a:srgbClr val="000000"/>
                          </a:solidFill>
                          <a:effectLst/>
                          <a:latin typeface="Calibri" panose="020F0502020204030204" pitchFamily="34" charset="0"/>
                        </a:rPr>
                        <a:t>24200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r>
                        <a:rPr lang="es-HN" sz="1000" b="0" i="0" u="none" strike="noStrike">
                          <a:solidFill>
                            <a:srgbClr val="000000"/>
                          </a:solidFill>
                          <a:effectLst/>
                          <a:latin typeface="Calibri" panose="020F0502020204030204" pitchFamily="34" charset="0"/>
                        </a:rPr>
                        <a:t>Estudios de Investigación y Analisis de Factibilidad</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9361377"/>
                  </a:ext>
                </a:extLst>
              </a:tr>
              <a:tr h="212868">
                <a:tc>
                  <a:txBody>
                    <a:bodyPr/>
                    <a:lstStyle/>
                    <a:p>
                      <a:pPr algn="ctr" rtl="0" fontAlgn="b"/>
                      <a:r>
                        <a:rPr lang="es-HN" sz="1000" b="0" i="0" u="none" strike="noStrike">
                          <a:solidFill>
                            <a:srgbClr val="000000"/>
                          </a:solidFill>
                          <a:effectLst/>
                          <a:latin typeface="Calibri" panose="020F0502020204030204" pitchFamily="34" charset="0"/>
                        </a:rPr>
                        <a:t>12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HN"/>
                    </a:p>
                  </a:txBody>
                  <a:tcPr/>
                </a:tc>
                <a:tc>
                  <a:txBody>
                    <a:bodyPr/>
                    <a:lstStyle/>
                    <a:p>
                      <a:pPr algn="ctr" rtl="0" fontAlgn="b"/>
                      <a:r>
                        <a:rPr lang="es-HN" sz="1000" b="0" i="0" u="none" strike="noStrike" dirty="0">
                          <a:solidFill>
                            <a:srgbClr val="000000"/>
                          </a:solidFill>
                          <a:effectLst/>
                          <a:latin typeface="Calibri" panose="020F0502020204030204" pitchFamily="34" charset="0"/>
                        </a:rPr>
                        <a:t>24300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r>
                        <a:rPr lang="es-HN" sz="1000" b="0" i="0" u="none" strike="noStrike">
                          <a:solidFill>
                            <a:srgbClr val="000000"/>
                          </a:solidFill>
                          <a:effectLst/>
                          <a:latin typeface="Calibri" panose="020F0502020204030204" pitchFamily="34" charset="0"/>
                        </a:rPr>
                        <a:t>Servicios Juridicos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7832922"/>
                  </a:ext>
                </a:extLst>
              </a:tr>
              <a:tr h="212868">
                <a:tc>
                  <a:txBody>
                    <a:bodyPr/>
                    <a:lstStyle/>
                    <a:p>
                      <a:pPr algn="ctr" rtl="0" fontAlgn="b"/>
                      <a:r>
                        <a:rPr lang="es-HN" sz="1000" b="0" i="0" u="none" strike="noStrike">
                          <a:solidFill>
                            <a:srgbClr val="000000"/>
                          </a:solidFill>
                          <a:effectLst/>
                          <a:latin typeface="Calibri" panose="020F0502020204030204" pitchFamily="34" charset="0"/>
                        </a:rPr>
                        <a:t>12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HN"/>
                    </a:p>
                  </a:txBody>
                  <a:tcPr/>
                </a:tc>
                <a:tc>
                  <a:txBody>
                    <a:bodyPr/>
                    <a:lstStyle/>
                    <a:p>
                      <a:pPr algn="ctr" rtl="0" fontAlgn="b"/>
                      <a:r>
                        <a:rPr lang="es-HN" sz="1000" b="0" i="0" u="none" strike="noStrike">
                          <a:solidFill>
                            <a:srgbClr val="000000"/>
                          </a:solidFill>
                          <a:effectLst/>
                          <a:latin typeface="Calibri" panose="020F0502020204030204" pitchFamily="34" charset="0"/>
                        </a:rPr>
                        <a:t>24400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r>
                        <a:rPr lang="es-HN" sz="1000" b="0" i="0" u="none" strike="noStrike">
                          <a:solidFill>
                            <a:srgbClr val="000000"/>
                          </a:solidFill>
                          <a:effectLst/>
                          <a:latin typeface="Calibri" panose="020F0502020204030204" pitchFamily="34" charset="0"/>
                        </a:rPr>
                        <a:t>Servicios de Contabilidad y Auditoria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0374603"/>
                  </a:ext>
                </a:extLst>
              </a:tr>
              <a:tr h="212868">
                <a:tc>
                  <a:txBody>
                    <a:bodyPr/>
                    <a:lstStyle/>
                    <a:p>
                      <a:pPr algn="ctr" rtl="0" fontAlgn="b"/>
                      <a:r>
                        <a:rPr lang="es-HN" sz="1000" b="0" i="0" u="none" strike="noStrike">
                          <a:solidFill>
                            <a:srgbClr val="000000"/>
                          </a:solidFill>
                          <a:effectLst/>
                          <a:latin typeface="Calibri" panose="020F0502020204030204" pitchFamily="34" charset="0"/>
                        </a:rPr>
                        <a:t>12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HN"/>
                    </a:p>
                  </a:txBody>
                  <a:tcPr/>
                </a:tc>
                <a:tc>
                  <a:txBody>
                    <a:bodyPr/>
                    <a:lstStyle/>
                    <a:p>
                      <a:pPr algn="ctr" rtl="0" fontAlgn="b"/>
                      <a:r>
                        <a:rPr lang="es-HN" sz="1000" b="0" i="0" u="none" strike="noStrike">
                          <a:solidFill>
                            <a:srgbClr val="000000"/>
                          </a:solidFill>
                          <a:effectLst/>
                          <a:latin typeface="Calibri" panose="020F0502020204030204" pitchFamily="34" charset="0"/>
                        </a:rPr>
                        <a:t>24500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r>
                        <a:rPr lang="es-HN" sz="1000" b="0" i="0" u="none" strike="noStrike">
                          <a:solidFill>
                            <a:srgbClr val="000000"/>
                          </a:solidFill>
                          <a:effectLst/>
                          <a:latin typeface="Calibri" panose="020F0502020204030204" pitchFamily="34" charset="0"/>
                        </a:rPr>
                        <a:t>Servicios de Capacitacion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2695831"/>
                  </a:ext>
                </a:extLst>
              </a:tr>
              <a:tr h="212868">
                <a:tc>
                  <a:txBody>
                    <a:bodyPr/>
                    <a:lstStyle/>
                    <a:p>
                      <a:pPr algn="ctr" rtl="0" fontAlgn="b"/>
                      <a:r>
                        <a:rPr lang="es-HN" sz="1000" b="0" i="0" u="none" strike="noStrike">
                          <a:solidFill>
                            <a:srgbClr val="000000"/>
                          </a:solidFill>
                          <a:effectLst/>
                          <a:latin typeface="Calibri" panose="020F0502020204030204" pitchFamily="34" charset="0"/>
                        </a:rPr>
                        <a:t>12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HN"/>
                    </a:p>
                  </a:txBody>
                  <a:tcPr/>
                </a:tc>
                <a:tc>
                  <a:txBody>
                    <a:bodyPr/>
                    <a:lstStyle/>
                    <a:p>
                      <a:pPr algn="ctr" rtl="0" fontAlgn="b"/>
                      <a:r>
                        <a:rPr lang="es-HN" sz="1000" b="0" i="0" u="none" strike="noStrike">
                          <a:solidFill>
                            <a:srgbClr val="000000"/>
                          </a:solidFill>
                          <a:effectLst/>
                          <a:latin typeface="Calibri" panose="020F0502020204030204" pitchFamily="34" charset="0"/>
                        </a:rPr>
                        <a:t>24600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r>
                        <a:rPr lang="es-HN" sz="1000" b="0" i="0" u="none" strike="noStrike">
                          <a:solidFill>
                            <a:srgbClr val="000000"/>
                          </a:solidFill>
                          <a:effectLst/>
                          <a:latin typeface="Calibri" panose="020F0502020204030204" pitchFamily="34" charset="0"/>
                        </a:rPr>
                        <a:t>Servicios de Informatica y Sistemas Computarizados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2100780"/>
                  </a:ext>
                </a:extLst>
              </a:tr>
              <a:tr h="294741">
                <a:tc>
                  <a:txBody>
                    <a:bodyPr/>
                    <a:lstStyle/>
                    <a:p>
                      <a:pPr algn="ctr" rtl="0" fontAlgn="b"/>
                      <a:r>
                        <a:rPr lang="es-HN" sz="1000" b="0" i="0" u="none" strike="noStrike">
                          <a:solidFill>
                            <a:srgbClr val="000000"/>
                          </a:solidFill>
                          <a:effectLst/>
                          <a:latin typeface="Calibri" panose="020F0502020204030204" pitchFamily="34" charset="0"/>
                        </a:rPr>
                        <a:t>12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HN"/>
                    </a:p>
                  </a:txBody>
                  <a:tcPr/>
                </a:tc>
                <a:tc>
                  <a:txBody>
                    <a:bodyPr/>
                    <a:lstStyle/>
                    <a:p>
                      <a:pPr algn="ctr" rtl="0" fontAlgn="b"/>
                      <a:r>
                        <a:rPr lang="es-HN" sz="1000" b="0" i="0" u="none" strike="noStrike">
                          <a:solidFill>
                            <a:srgbClr val="000000"/>
                          </a:solidFill>
                          <a:effectLst/>
                          <a:latin typeface="Calibri" panose="020F0502020204030204" pitchFamily="34" charset="0"/>
                        </a:rPr>
                        <a:t>24710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r>
                        <a:rPr lang="es-HN" sz="1000" b="0" i="0" u="none" strike="noStrike">
                          <a:solidFill>
                            <a:srgbClr val="000000"/>
                          </a:solidFill>
                          <a:effectLst/>
                          <a:latin typeface="Calibri" panose="020F0502020204030204" pitchFamily="34" charset="0"/>
                        </a:rPr>
                        <a:t>Servicios de Consultoria, Gestion Administrativa, Financiera y Actividades Conexas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4388948"/>
                  </a:ext>
                </a:extLst>
              </a:tr>
              <a:tr h="212868">
                <a:tc>
                  <a:txBody>
                    <a:bodyPr/>
                    <a:lstStyle/>
                    <a:p>
                      <a:pPr algn="ctr" rtl="0" fontAlgn="b"/>
                      <a:r>
                        <a:rPr lang="es-HN" sz="1000" b="0" i="0" u="none" strike="noStrike">
                          <a:solidFill>
                            <a:srgbClr val="000000"/>
                          </a:solidFill>
                          <a:effectLst/>
                          <a:latin typeface="Calibri" panose="020F0502020204030204" pitchFamily="34" charset="0"/>
                        </a:rPr>
                        <a:t>12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s-HN"/>
                    </a:p>
                  </a:txBody>
                  <a:tcPr/>
                </a:tc>
                <a:tc>
                  <a:txBody>
                    <a:bodyPr/>
                    <a:lstStyle/>
                    <a:p>
                      <a:pPr algn="ctr" rtl="0" fontAlgn="b"/>
                      <a:r>
                        <a:rPr lang="es-HN" sz="1000" b="0" i="0" u="none" strike="noStrike">
                          <a:solidFill>
                            <a:srgbClr val="000000"/>
                          </a:solidFill>
                          <a:effectLst/>
                          <a:latin typeface="Calibri" panose="020F0502020204030204" pitchFamily="34" charset="0"/>
                        </a:rPr>
                        <a:t>24720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b"/>
                      <a:r>
                        <a:rPr lang="es-HN" sz="1000" b="0" i="0" u="none" strike="noStrike">
                          <a:solidFill>
                            <a:srgbClr val="000000"/>
                          </a:solidFill>
                          <a:effectLst/>
                          <a:latin typeface="Calibri" panose="020F0502020204030204" pitchFamily="34" charset="0"/>
                        </a:rPr>
                        <a:t>Servicios de Consultoria de Monitoreo y Evaluacion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3632095"/>
                  </a:ext>
                </a:extLst>
              </a:tr>
              <a:tr h="212868">
                <a:tc>
                  <a:txBody>
                    <a:bodyPr/>
                    <a:lstStyle/>
                    <a:p>
                      <a:pPr algn="ctr" rtl="0" fontAlgn="b"/>
                      <a:r>
                        <a:rPr lang="es-HN" sz="1000" b="0" i="0" u="none" strike="noStrike">
                          <a:solidFill>
                            <a:srgbClr val="000000"/>
                          </a:solidFill>
                          <a:effectLst/>
                          <a:highlight>
                            <a:srgbClr val="E8E8E8"/>
                          </a:highlight>
                          <a:latin typeface="Calibri" panose="020F0502020204030204" pitchFamily="34" charset="0"/>
                        </a:rPr>
                        <a:t>13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l" rtl="0" fontAlgn="b"/>
                      <a:r>
                        <a:rPr lang="es-HN" sz="1000" b="0" i="0" u="none" strike="noStrike" dirty="0">
                          <a:solidFill>
                            <a:srgbClr val="000000"/>
                          </a:solidFill>
                          <a:effectLst/>
                          <a:highlight>
                            <a:srgbClr val="E8E8E8"/>
                          </a:highlight>
                          <a:latin typeface="Calibri" panose="020F0502020204030204" pitchFamily="34" charset="0"/>
                        </a:rPr>
                        <a:t>CONTR_PERSON_NO_PERM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rtl="0" fontAlgn="b"/>
                      <a:r>
                        <a:rPr lang="es-HN" sz="1000" b="0" i="0" u="none" strike="noStrike">
                          <a:solidFill>
                            <a:srgbClr val="000000"/>
                          </a:solidFill>
                          <a:effectLst/>
                          <a:highlight>
                            <a:srgbClr val="E8E8E8"/>
                          </a:highlight>
                          <a:latin typeface="Calibri" panose="020F0502020204030204" pitchFamily="34" charset="0"/>
                        </a:rPr>
                        <a:t>12100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l" rtl="0" fontAlgn="b"/>
                      <a:r>
                        <a:rPr lang="es-HN" sz="1000" b="0" i="0" u="none" strike="noStrike" dirty="0">
                          <a:solidFill>
                            <a:srgbClr val="000000"/>
                          </a:solidFill>
                          <a:effectLst/>
                          <a:highlight>
                            <a:srgbClr val="E8E8E8"/>
                          </a:highlight>
                          <a:latin typeface="Calibri" panose="020F0502020204030204" pitchFamily="34" charset="0"/>
                        </a:rPr>
                        <a:t>Sueldos Básicos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3138945005"/>
                  </a:ext>
                </a:extLst>
              </a:tr>
            </a:tbl>
          </a:graphicData>
        </a:graphic>
      </p:graphicFrame>
    </p:spTree>
    <p:extLst>
      <p:ext uri="{BB962C8B-B14F-4D97-AF65-F5344CB8AC3E}">
        <p14:creationId xmlns:p14="http://schemas.microsoft.com/office/powerpoint/2010/main" val="385796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85439-50D3-109F-79BF-1DECC991C1E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1F5CC86-55FD-BBB3-DA7C-ED49130C6F31}"/>
              </a:ext>
            </a:extLst>
          </p:cNvPr>
          <p:cNvPicPr>
            <a:picLocks noChangeAspect="1"/>
          </p:cNvPicPr>
          <p:nvPr/>
        </p:nvPicPr>
        <p:blipFill>
          <a:blip r:embed="rId2"/>
          <a:srcRect l="-782" t="-3828" r="748" b="3767"/>
          <a:stretch>
            <a:fillRect/>
          </a:stretch>
        </p:blipFill>
        <p:spPr>
          <a:xfrm>
            <a:off x="-14053" y="-1561"/>
            <a:ext cx="12205698" cy="6862170"/>
          </a:xfrm>
          <a:prstGeom prst="rect">
            <a:avLst/>
          </a:prstGeom>
        </p:spPr>
      </p:pic>
      <p:pic>
        <p:nvPicPr>
          <p:cNvPr id="4" name="Picture 3">
            <a:extLst>
              <a:ext uri="{FF2B5EF4-FFF2-40B4-BE49-F238E27FC236}">
                <a16:creationId xmlns:a16="http://schemas.microsoft.com/office/drawing/2014/main" id="{ADFAA144-21EB-4D16-28DD-67EC87212EE9}"/>
              </a:ext>
            </a:extLst>
          </p:cNvPr>
          <p:cNvPicPr>
            <a:picLocks noChangeAspect="1"/>
          </p:cNvPicPr>
          <p:nvPr/>
        </p:nvPicPr>
        <p:blipFill>
          <a:blip r:embed="rId3"/>
          <a:stretch>
            <a:fillRect/>
          </a:stretch>
        </p:blipFill>
        <p:spPr>
          <a:xfrm>
            <a:off x="5039662" y="113727"/>
            <a:ext cx="2095500" cy="504825"/>
          </a:xfrm>
          <a:prstGeom prst="rect">
            <a:avLst/>
          </a:prstGeom>
        </p:spPr>
      </p:pic>
      <p:pic>
        <p:nvPicPr>
          <p:cNvPr id="6" name="Picture 5">
            <a:extLst>
              <a:ext uri="{FF2B5EF4-FFF2-40B4-BE49-F238E27FC236}">
                <a16:creationId xmlns:a16="http://schemas.microsoft.com/office/drawing/2014/main" id="{AFC8EEB7-F6B1-40B2-2E19-D6EF27D7FBDC}"/>
              </a:ext>
            </a:extLst>
          </p:cNvPr>
          <p:cNvPicPr>
            <a:picLocks noChangeAspect="1"/>
          </p:cNvPicPr>
          <p:nvPr/>
        </p:nvPicPr>
        <p:blipFill>
          <a:blip r:embed="rId4"/>
          <a:stretch>
            <a:fillRect/>
          </a:stretch>
        </p:blipFill>
        <p:spPr>
          <a:xfrm>
            <a:off x="10680232" y="5516953"/>
            <a:ext cx="1295400" cy="1200150"/>
          </a:xfrm>
          <a:prstGeom prst="rect">
            <a:avLst/>
          </a:prstGeom>
        </p:spPr>
      </p:pic>
      <p:sp>
        <p:nvSpPr>
          <p:cNvPr id="7" name="TextBox 6">
            <a:extLst>
              <a:ext uri="{FF2B5EF4-FFF2-40B4-BE49-F238E27FC236}">
                <a16:creationId xmlns:a16="http://schemas.microsoft.com/office/drawing/2014/main" id="{BEE0B298-045F-C10C-212E-695B1643C4BA}"/>
              </a:ext>
            </a:extLst>
          </p:cNvPr>
          <p:cNvSpPr txBox="1"/>
          <p:nvPr/>
        </p:nvSpPr>
        <p:spPr>
          <a:xfrm>
            <a:off x="290558" y="896951"/>
            <a:ext cx="6477711"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000000"/>
                </a:solidFill>
                <a:latin typeface="Georgia"/>
              </a:rPr>
              <a:t>Modalidad de Contratación vs.</a:t>
            </a:r>
          </a:p>
          <a:p>
            <a:pPr algn="ctr"/>
            <a:r>
              <a:rPr lang="en-US" sz="2400" b="1" dirty="0">
                <a:solidFill>
                  <a:srgbClr val="000000"/>
                </a:solidFill>
                <a:latin typeface="Georgia"/>
              </a:rPr>
              <a:t>Tipo de </a:t>
            </a:r>
            <a:r>
              <a:rPr lang="en-US" sz="2400" b="1" dirty="0" err="1">
                <a:solidFill>
                  <a:srgbClr val="000000"/>
                </a:solidFill>
                <a:latin typeface="Georgia"/>
              </a:rPr>
              <a:t>Planillas</a:t>
            </a:r>
            <a:r>
              <a:rPr lang="en-US" sz="2400" b="1" dirty="0">
                <a:solidFill>
                  <a:srgbClr val="000000"/>
                </a:solidFill>
                <a:latin typeface="Georgia"/>
              </a:rPr>
              <a:t> vs. Clase de </a:t>
            </a:r>
            <a:r>
              <a:rPr lang="en-US" sz="2400" b="1" dirty="0" err="1">
                <a:solidFill>
                  <a:srgbClr val="000000"/>
                </a:solidFill>
                <a:latin typeface="Georgia"/>
              </a:rPr>
              <a:t>Planilla</a:t>
            </a:r>
            <a:endParaRPr lang="en-US" sz="2400" b="1" dirty="0">
              <a:solidFill>
                <a:srgbClr val="000000"/>
              </a:solidFill>
              <a:latin typeface="Georgia"/>
            </a:endParaRPr>
          </a:p>
        </p:txBody>
      </p:sp>
      <p:pic>
        <p:nvPicPr>
          <p:cNvPr id="2" name="Imagen 1">
            <a:extLst>
              <a:ext uri="{FF2B5EF4-FFF2-40B4-BE49-F238E27FC236}">
                <a16:creationId xmlns:a16="http://schemas.microsoft.com/office/drawing/2014/main" id="{54776B86-8877-3A66-5443-334836C57A08}"/>
              </a:ext>
            </a:extLst>
          </p:cNvPr>
          <p:cNvPicPr>
            <a:picLocks noChangeAspect="1"/>
          </p:cNvPicPr>
          <p:nvPr/>
        </p:nvPicPr>
        <p:blipFill>
          <a:blip r:embed="rId5"/>
          <a:stretch>
            <a:fillRect/>
          </a:stretch>
        </p:blipFill>
        <p:spPr>
          <a:xfrm>
            <a:off x="9775767" y="370724"/>
            <a:ext cx="2022271" cy="1611900"/>
          </a:xfrm>
          <a:prstGeom prst="rect">
            <a:avLst/>
          </a:prstGeom>
        </p:spPr>
      </p:pic>
      <p:graphicFrame>
        <p:nvGraphicFramePr>
          <p:cNvPr id="8" name="Tabla 7">
            <a:extLst>
              <a:ext uri="{FF2B5EF4-FFF2-40B4-BE49-F238E27FC236}">
                <a16:creationId xmlns:a16="http://schemas.microsoft.com/office/drawing/2014/main" id="{4FA8DACD-75D6-7934-625C-734412906898}"/>
              </a:ext>
            </a:extLst>
          </p:cNvPr>
          <p:cNvGraphicFramePr>
            <a:graphicFrameLocks noGrp="1"/>
          </p:cNvGraphicFramePr>
          <p:nvPr>
            <p:extLst>
              <p:ext uri="{D42A27DB-BD31-4B8C-83A1-F6EECF244321}">
                <p14:modId xmlns:p14="http://schemas.microsoft.com/office/powerpoint/2010/main" val="538468908"/>
              </p:ext>
            </p:extLst>
          </p:nvPr>
        </p:nvGraphicFramePr>
        <p:xfrm>
          <a:off x="800517" y="2191391"/>
          <a:ext cx="4799157" cy="4205781"/>
        </p:xfrm>
        <a:graphic>
          <a:graphicData uri="http://schemas.openxmlformats.org/drawingml/2006/table">
            <a:tbl>
              <a:tblPr/>
              <a:tblGrid>
                <a:gridCol w="1563649">
                  <a:extLst>
                    <a:ext uri="{9D8B030D-6E8A-4147-A177-3AD203B41FA5}">
                      <a16:colId xmlns:a16="http://schemas.microsoft.com/office/drawing/2014/main" val="2355589219"/>
                    </a:ext>
                  </a:extLst>
                </a:gridCol>
                <a:gridCol w="1918272">
                  <a:extLst>
                    <a:ext uri="{9D8B030D-6E8A-4147-A177-3AD203B41FA5}">
                      <a16:colId xmlns:a16="http://schemas.microsoft.com/office/drawing/2014/main" val="1265453881"/>
                    </a:ext>
                  </a:extLst>
                </a:gridCol>
                <a:gridCol w="1317236">
                  <a:extLst>
                    <a:ext uri="{9D8B030D-6E8A-4147-A177-3AD203B41FA5}">
                      <a16:colId xmlns:a16="http://schemas.microsoft.com/office/drawing/2014/main" val="92551338"/>
                    </a:ext>
                  </a:extLst>
                </a:gridCol>
              </a:tblGrid>
              <a:tr h="203991">
                <a:tc gridSpan="3">
                  <a:txBody>
                    <a:bodyPr/>
                    <a:lstStyle/>
                    <a:p>
                      <a:pPr algn="ctr" fontAlgn="ctr"/>
                      <a:r>
                        <a:rPr lang="es-HN" sz="900" b="1" i="0" u="none" strike="noStrike" dirty="0">
                          <a:solidFill>
                            <a:srgbClr val="000000"/>
                          </a:solidFill>
                          <a:effectLst/>
                          <a:highlight>
                            <a:srgbClr val="83CCEB"/>
                          </a:highlight>
                          <a:latin typeface="Pluto Light" panose="020B0303020203060204" pitchFamily="34" charset="0"/>
                        </a:rPr>
                        <a:t>Módulo de Validación de Planillas</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CEB"/>
                    </a:solidFill>
                  </a:tcPr>
                </a:tc>
                <a:tc hMerge="1">
                  <a:txBody>
                    <a:bodyPr/>
                    <a:lstStyle/>
                    <a:p>
                      <a:endParaRPr lang="es-HN"/>
                    </a:p>
                  </a:txBody>
                  <a:tcPr/>
                </a:tc>
                <a:tc hMerge="1">
                  <a:txBody>
                    <a:bodyPr/>
                    <a:lstStyle/>
                    <a:p>
                      <a:endParaRPr lang="es-HN"/>
                    </a:p>
                  </a:txBody>
                  <a:tcPr/>
                </a:tc>
                <a:extLst>
                  <a:ext uri="{0D108BD9-81ED-4DB2-BD59-A6C34878D82A}">
                    <a16:rowId xmlns:a16="http://schemas.microsoft.com/office/drawing/2014/main" val="2277770470"/>
                  </a:ext>
                </a:extLst>
              </a:tr>
              <a:tr h="280893">
                <a:tc>
                  <a:txBody>
                    <a:bodyPr/>
                    <a:lstStyle/>
                    <a:p>
                      <a:pPr algn="ctr" fontAlgn="ctr"/>
                      <a:r>
                        <a:rPr lang="es-HN" sz="800" b="1" i="0" u="none" strike="noStrike" dirty="0">
                          <a:solidFill>
                            <a:srgbClr val="000000"/>
                          </a:solidFill>
                          <a:effectLst/>
                          <a:highlight>
                            <a:srgbClr val="83CCEB"/>
                          </a:highlight>
                          <a:latin typeface="Pluto Light" panose="020B0303020203060204" pitchFamily="34" charset="0"/>
                        </a:rPr>
                        <a:t>Modalidad de Contratación</a:t>
                      </a:r>
                    </a:p>
                  </a:txBody>
                  <a:tcPr marL="5268" marR="5268" marT="52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CEB"/>
                    </a:solidFill>
                  </a:tcPr>
                </a:tc>
                <a:tc>
                  <a:txBody>
                    <a:bodyPr/>
                    <a:lstStyle/>
                    <a:p>
                      <a:pPr algn="ctr" fontAlgn="ctr"/>
                      <a:r>
                        <a:rPr lang="es-HN" sz="800" b="1" i="0" u="none" strike="noStrike" dirty="0">
                          <a:solidFill>
                            <a:srgbClr val="000000"/>
                          </a:solidFill>
                          <a:effectLst/>
                          <a:highlight>
                            <a:srgbClr val="83CCEB"/>
                          </a:highlight>
                          <a:latin typeface="Pluto Light" panose="020B0303020203060204" pitchFamily="34" charset="0"/>
                        </a:rPr>
                        <a:t>Tipos de Planilla</a:t>
                      </a:r>
                    </a:p>
                  </a:txBody>
                  <a:tcPr marL="5268" marR="5268" marT="5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CEB"/>
                    </a:solidFill>
                  </a:tcPr>
                </a:tc>
                <a:tc>
                  <a:txBody>
                    <a:bodyPr/>
                    <a:lstStyle/>
                    <a:p>
                      <a:pPr algn="ctr" fontAlgn="ctr"/>
                      <a:r>
                        <a:rPr lang="es-HN" sz="800" b="1" i="0" u="none" strike="noStrike" dirty="0">
                          <a:solidFill>
                            <a:srgbClr val="000000"/>
                          </a:solidFill>
                          <a:effectLst/>
                          <a:highlight>
                            <a:srgbClr val="83CCEB"/>
                          </a:highlight>
                          <a:latin typeface="Pluto Light" panose="020B0303020203060204" pitchFamily="34" charset="0"/>
                        </a:rPr>
                        <a:t>Clases de Planilla</a:t>
                      </a:r>
                    </a:p>
                  </a:txBody>
                  <a:tcPr marL="5268" marR="5268" marT="52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CEB"/>
                    </a:solidFill>
                  </a:tcPr>
                </a:tc>
                <a:extLst>
                  <a:ext uri="{0D108BD9-81ED-4DB2-BD59-A6C34878D82A}">
                    <a16:rowId xmlns:a16="http://schemas.microsoft.com/office/drawing/2014/main" val="156271639"/>
                  </a:ext>
                </a:extLst>
              </a:tr>
              <a:tr h="144114">
                <a:tc rowSpan="12">
                  <a:txBody>
                    <a:bodyPr/>
                    <a:lstStyle/>
                    <a:p>
                      <a:pPr algn="ctr" fontAlgn="ctr"/>
                      <a:r>
                        <a:rPr lang="es-HN" sz="800" b="0" i="0" u="none" strike="noStrike" dirty="0">
                          <a:solidFill>
                            <a:srgbClr val="000000"/>
                          </a:solidFill>
                          <a:effectLst/>
                          <a:latin typeface="Pluto Light" panose="020B0303020203060204" pitchFamily="34" charset="0"/>
                        </a:rPr>
                        <a:t>PERMANENTE</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l" fontAlgn="ctr"/>
                      <a:r>
                        <a:rPr lang="es-HN" sz="800" b="0" i="0" u="none" strike="noStrike" dirty="0">
                          <a:solidFill>
                            <a:srgbClr val="000000"/>
                          </a:solidFill>
                          <a:effectLst/>
                          <a:latin typeface="Pluto Light" panose="020B0303020203060204" pitchFamily="34" charset="0"/>
                        </a:rPr>
                        <a:t>PERMANENTE/SUELDO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HN" sz="800" b="0" i="0" u="none" strike="noStrike">
                          <a:solidFill>
                            <a:srgbClr val="000000"/>
                          </a:solidFill>
                          <a:effectLst/>
                          <a:latin typeface="Pluto Light" panose="020B0303020203060204" pitchFamily="34" charset="0"/>
                        </a:rPr>
                        <a:t>Mensual</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1409728"/>
                  </a:ext>
                </a:extLst>
              </a:tr>
              <a:tr h="144114">
                <a:tc vMerge="1">
                  <a:txBody>
                    <a:bodyPr/>
                    <a:lstStyle/>
                    <a:p>
                      <a:endParaRPr lang="es-HN"/>
                    </a:p>
                  </a:txBody>
                  <a:tcPr/>
                </a:tc>
                <a:tc vMerge="1">
                  <a:txBody>
                    <a:bodyPr/>
                    <a:lstStyle/>
                    <a:p>
                      <a:endParaRPr lang="es-HN"/>
                    </a:p>
                  </a:txBody>
                  <a:tcPr/>
                </a:tc>
                <a:tc>
                  <a:txBody>
                    <a:bodyPr/>
                    <a:lstStyle/>
                    <a:p>
                      <a:pPr algn="l" fontAlgn="ctr"/>
                      <a:r>
                        <a:rPr lang="es-HN" sz="800" b="0" i="0" u="none" strike="noStrike">
                          <a:solidFill>
                            <a:srgbClr val="000000"/>
                          </a:solidFill>
                          <a:effectLst/>
                          <a:latin typeface="Pluto Light" panose="020B0303020203060204" pitchFamily="34" charset="0"/>
                        </a:rPr>
                        <a:t>Complementaria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4813130"/>
                  </a:ext>
                </a:extLst>
              </a:tr>
              <a:tr h="144114">
                <a:tc vMerge="1">
                  <a:txBody>
                    <a:bodyPr/>
                    <a:lstStyle/>
                    <a:p>
                      <a:endParaRPr lang="es-HN"/>
                    </a:p>
                  </a:txBody>
                  <a:tcPr/>
                </a:tc>
                <a:tc rowSpan="2">
                  <a:txBody>
                    <a:bodyPr/>
                    <a:lstStyle/>
                    <a:p>
                      <a:pPr algn="l" fontAlgn="ctr"/>
                      <a:r>
                        <a:rPr lang="es-HN" sz="800" b="0" i="0" u="none" strike="noStrike" dirty="0">
                          <a:solidFill>
                            <a:srgbClr val="000000"/>
                          </a:solidFill>
                          <a:effectLst/>
                          <a:latin typeface="Pluto Light" panose="020B0303020203060204" pitchFamily="34" charset="0"/>
                        </a:rPr>
                        <a:t>DECIMOTERCER MES PERMANENTE</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HN" sz="800" b="0" i="0" u="none" strike="noStrike" dirty="0">
                          <a:solidFill>
                            <a:srgbClr val="000000"/>
                          </a:solidFill>
                          <a:effectLst/>
                          <a:latin typeface="Pluto Light" panose="020B0303020203060204" pitchFamily="34" charset="0"/>
                        </a:rPr>
                        <a:t>Anual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4389098"/>
                  </a:ext>
                </a:extLst>
              </a:tr>
              <a:tr h="144114">
                <a:tc vMerge="1">
                  <a:txBody>
                    <a:bodyPr/>
                    <a:lstStyle/>
                    <a:p>
                      <a:endParaRPr lang="es-HN"/>
                    </a:p>
                  </a:txBody>
                  <a:tcPr/>
                </a:tc>
                <a:tc vMerge="1">
                  <a:txBody>
                    <a:bodyPr/>
                    <a:lstStyle/>
                    <a:p>
                      <a:endParaRPr lang="es-HN"/>
                    </a:p>
                  </a:txBody>
                  <a:tcPr/>
                </a:tc>
                <a:tc>
                  <a:txBody>
                    <a:bodyPr/>
                    <a:lstStyle/>
                    <a:p>
                      <a:pPr algn="l" fontAlgn="ctr"/>
                      <a:r>
                        <a:rPr lang="es-HN" sz="800" b="0" i="0" u="none" strike="noStrike" dirty="0">
                          <a:solidFill>
                            <a:srgbClr val="000000"/>
                          </a:solidFill>
                          <a:effectLst/>
                          <a:latin typeface="Pluto Light" panose="020B0303020203060204" pitchFamily="34" charset="0"/>
                        </a:rPr>
                        <a:t>Complementaria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7615634"/>
                  </a:ext>
                </a:extLst>
              </a:tr>
              <a:tr h="144114">
                <a:tc vMerge="1">
                  <a:txBody>
                    <a:bodyPr/>
                    <a:lstStyle/>
                    <a:p>
                      <a:endParaRPr lang="es-HN"/>
                    </a:p>
                  </a:txBody>
                  <a:tcPr/>
                </a:tc>
                <a:tc rowSpan="2">
                  <a:txBody>
                    <a:bodyPr/>
                    <a:lstStyle/>
                    <a:p>
                      <a:pPr algn="l" fontAlgn="ctr"/>
                      <a:r>
                        <a:rPr lang="es-HN" sz="800" b="0" i="0" u="none" strike="noStrike" dirty="0">
                          <a:solidFill>
                            <a:srgbClr val="000000"/>
                          </a:solidFill>
                          <a:effectLst/>
                          <a:latin typeface="Pluto Light" panose="020B0303020203060204" pitchFamily="34" charset="0"/>
                        </a:rPr>
                        <a:t>DECIMOCUARTO MES PERMANENTE</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HN" sz="800" b="0" i="0" u="none" strike="noStrike">
                          <a:solidFill>
                            <a:srgbClr val="000000"/>
                          </a:solidFill>
                          <a:effectLst/>
                          <a:latin typeface="Pluto Light" panose="020B0303020203060204" pitchFamily="34" charset="0"/>
                        </a:rPr>
                        <a:t>Anual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1465827"/>
                  </a:ext>
                </a:extLst>
              </a:tr>
              <a:tr h="144114">
                <a:tc vMerge="1">
                  <a:txBody>
                    <a:bodyPr/>
                    <a:lstStyle/>
                    <a:p>
                      <a:endParaRPr lang="es-HN"/>
                    </a:p>
                  </a:txBody>
                  <a:tcPr/>
                </a:tc>
                <a:tc vMerge="1">
                  <a:txBody>
                    <a:bodyPr/>
                    <a:lstStyle/>
                    <a:p>
                      <a:endParaRPr lang="es-HN"/>
                    </a:p>
                  </a:txBody>
                  <a:tcPr/>
                </a:tc>
                <a:tc>
                  <a:txBody>
                    <a:bodyPr/>
                    <a:lstStyle/>
                    <a:p>
                      <a:pPr algn="l" fontAlgn="ctr"/>
                      <a:r>
                        <a:rPr lang="es-HN" sz="800" b="0" i="0" u="none" strike="noStrike">
                          <a:solidFill>
                            <a:srgbClr val="000000"/>
                          </a:solidFill>
                          <a:effectLst/>
                          <a:latin typeface="Pluto Light" panose="020B0303020203060204" pitchFamily="34" charset="0"/>
                        </a:rPr>
                        <a:t>Complementaria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4247253"/>
                  </a:ext>
                </a:extLst>
              </a:tr>
              <a:tr h="144114">
                <a:tc vMerge="1">
                  <a:txBody>
                    <a:bodyPr/>
                    <a:lstStyle/>
                    <a:p>
                      <a:endParaRPr lang="es-HN"/>
                    </a:p>
                  </a:txBody>
                  <a:tcPr/>
                </a:tc>
                <a:tc rowSpan="2">
                  <a:txBody>
                    <a:bodyPr/>
                    <a:lstStyle/>
                    <a:p>
                      <a:pPr algn="l" fontAlgn="ctr"/>
                      <a:r>
                        <a:rPr lang="es-HN" sz="800" b="0" i="0" u="none" strike="noStrike" dirty="0">
                          <a:solidFill>
                            <a:srgbClr val="000000"/>
                          </a:solidFill>
                          <a:effectLst/>
                          <a:latin typeface="Pluto Light" panose="020B0303020203060204" pitchFamily="34" charset="0"/>
                        </a:rPr>
                        <a:t>VACACIONES/PERMANENTE</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HN" sz="800" b="0" i="0" u="none" strike="noStrike">
                          <a:solidFill>
                            <a:srgbClr val="000000"/>
                          </a:solidFill>
                          <a:effectLst/>
                          <a:latin typeface="Pluto Light" panose="020B0303020203060204" pitchFamily="34" charset="0"/>
                        </a:rPr>
                        <a:t>Anual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6805644"/>
                  </a:ext>
                </a:extLst>
              </a:tr>
              <a:tr h="144114">
                <a:tc vMerge="1">
                  <a:txBody>
                    <a:bodyPr/>
                    <a:lstStyle/>
                    <a:p>
                      <a:endParaRPr lang="es-HN"/>
                    </a:p>
                  </a:txBody>
                  <a:tcPr/>
                </a:tc>
                <a:tc vMerge="1">
                  <a:txBody>
                    <a:bodyPr/>
                    <a:lstStyle/>
                    <a:p>
                      <a:endParaRPr lang="es-HN"/>
                    </a:p>
                  </a:txBody>
                  <a:tcPr/>
                </a:tc>
                <a:tc>
                  <a:txBody>
                    <a:bodyPr/>
                    <a:lstStyle/>
                    <a:p>
                      <a:pPr algn="l" fontAlgn="ctr"/>
                      <a:r>
                        <a:rPr lang="es-HN" sz="800" b="0" i="0" u="none" strike="noStrike" dirty="0">
                          <a:solidFill>
                            <a:srgbClr val="000000"/>
                          </a:solidFill>
                          <a:effectLst/>
                          <a:latin typeface="Pluto Light" panose="020B0303020203060204" pitchFamily="34" charset="0"/>
                        </a:rPr>
                        <a:t>Complementaria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7813229"/>
                  </a:ext>
                </a:extLst>
              </a:tr>
              <a:tr h="144114">
                <a:tc vMerge="1">
                  <a:txBody>
                    <a:bodyPr/>
                    <a:lstStyle/>
                    <a:p>
                      <a:endParaRPr lang="es-HN"/>
                    </a:p>
                  </a:txBody>
                  <a:tcPr/>
                </a:tc>
                <a:tc rowSpan="2">
                  <a:txBody>
                    <a:bodyPr/>
                    <a:lstStyle/>
                    <a:p>
                      <a:pPr algn="l" fontAlgn="ctr"/>
                      <a:r>
                        <a:rPr lang="es-HN" sz="800" b="0" i="0" u="none" strike="noStrike" dirty="0">
                          <a:solidFill>
                            <a:srgbClr val="000000"/>
                          </a:solidFill>
                          <a:effectLst/>
                          <a:latin typeface="Pluto Light" panose="020B0303020203060204" pitchFamily="34" charset="0"/>
                        </a:rPr>
                        <a:t>HORAS EXTRAORDINARIAS</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HN" sz="800" b="0" i="0" u="none" strike="noStrike" dirty="0">
                          <a:solidFill>
                            <a:srgbClr val="000000"/>
                          </a:solidFill>
                          <a:effectLst/>
                          <a:latin typeface="Pluto Light" panose="020B0303020203060204" pitchFamily="34" charset="0"/>
                        </a:rPr>
                        <a:t>Mensual</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836727"/>
                  </a:ext>
                </a:extLst>
              </a:tr>
              <a:tr h="144114">
                <a:tc vMerge="1">
                  <a:txBody>
                    <a:bodyPr/>
                    <a:lstStyle/>
                    <a:p>
                      <a:endParaRPr lang="es-HN"/>
                    </a:p>
                  </a:txBody>
                  <a:tcPr/>
                </a:tc>
                <a:tc vMerge="1">
                  <a:txBody>
                    <a:bodyPr/>
                    <a:lstStyle/>
                    <a:p>
                      <a:endParaRPr lang="es-HN"/>
                    </a:p>
                  </a:txBody>
                  <a:tcPr/>
                </a:tc>
                <a:tc>
                  <a:txBody>
                    <a:bodyPr/>
                    <a:lstStyle/>
                    <a:p>
                      <a:pPr algn="l" fontAlgn="ctr"/>
                      <a:r>
                        <a:rPr lang="es-HN" sz="800" b="0" i="0" u="none" strike="noStrike" dirty="0">
                          <a:solidFill>
                            <a:srgbClr val="000000"/>
                          </a:solidFill>
                          <a:effectLst/>
                          <a:latin typeface="Pluto Light" panose="020B0303020203060204" pitchFamily="34" charset="0"/>
                        </a:rPr>
                        <a:t>Complementaria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6234237"/>
                  </a:ext>
                </a:extLst>
              </a:tr>
              <a:tr h="144114">
                <a:tc vMerge="1">
                  <a:txBody>
                    <a:bodyPr/>
                    <a:lstStyle/>
                    <a:p>
                      <a:endParaRPr lang="es-HN"/>
                    </a:p>
                  </a:txBody>
                  <a:tcPr/>
                </a:tc>
                <a:tc rowSpan="2">
                  <a:txBody>
                    <a:bodyPr/>
                    <a:lstStyle/>
                    <a:p>
                      <a:pPr algn="l" fontAlgn="ctr"/>
                      <a:r>
                        <a:rPr lang="es-HN" sz="800" b="0" i="0" u="none" strike="noStrike" dirty="0">
                          <a:solidFill>
                            <a:srgbClr val="000000"/>
                          </a:solidFill>
                          <a:effectLst/>
                          <a:latin typeface="Pluto Light" panose="020B0303020203060204" pitchFamily="34" charset="0"/>
                        </a:rPr>
                        <a:t>GASTOS DE REPRESENTACION EN EL PAIS/PERMANENTE</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HN" sz="800" b="0" i="0" u="none" strike="noStrike" dirty="0">
                          <a:solidFill>
                            <a:srgbClr val="000000"/>
                          </a:solidFill>
                          <a:effectLst/>
                          <a:latin typeface="Pluto Light" panose="020B0303020203060204" pitchFamily="34" charset="0"/>
                        </a:rPr>
                        <a:t>Mensual</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527345"/>
                  </a:ext>
                </a:extLst>
              </a:tr>
              <a:tr h="231501">
                <a:tc vMerge="1">
                  <a:txBody>
                    <a:bodyPr/>
                    <a:lstStyle/>
                    <a:p>
                      <a:endParaRPr lang="es-HN"/>
                    </a:p>
                  </a:txBody>
                  <a:tcPr/>
                </a:tc>
                <a:tc vMerge="1">
                  <a:txBody>
                    <a:bodyPr/>
                    <a:lstStyle/>
                    <a:p>
                      <a:endParaRPr lang="es-HN"/>
                    </a:p>
                  </a:txBody>
                  <a:tcPr/>
                </a:tc>
                <a:tc>
                  <a:txBody>
                    <a:bodyPr/>
                    <a:lstStyle/>
                    <a:p>
                      <a:pPr algn="l" fontAlgn="ctr"/>
                      <a:r>
                        <a:rPr lang="es-HN" sz="800" b="0" i="0" u="none" strike="noStrike" dirty="0">
                          <a:solidFill>
                            <a:srgbClr val="000000"/>
                          </a:solidFill>
                          <a:effectLst/>
                          <a:latin typeface="Pluto Light" panose="020B0303020203060204" pitchFamily="34" charset="0"/>
                        </a:rPr>
                        <a:t>Complementaria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4097853"/>
                  </a:ext>
                </a:extLst>
              </a:tr>
              <a:tr h="144114">
                <a:tc rowSpan="6">
                  <a:txBody>
                    <a:bodyPr/>
                    <a:lstStyle/>
                    <a:p>
                      <a:pPr algn="ctr" fontAlgn="ctr"/>
                      <a:r>
                        <a:rPr lang="es-HN" sz="800" b="0" i="0" u="none" strike="noStrike" dirty="0">
                          <a:solidFill>
                            <a:srgbClr val="000000"/>
                          </a:solidFill>
                          <a:effectLst/>
                          <a:latin typeface="Pluto Light" panose="020B0303020203060204" pitchFamily="34" charset="0"/>
                        </a:rPr>
                        <a:t>CONTRATO PERSONAL NO PERMANENTE</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rowSpan="2">
                  <a:txBody>
                    <a:bodyPr/>
                    <a:lstStyle/>
                    <a:p>
                      <a:pPr algn="l" fontAlgn="ctr"/>
                      <a:r>
                        <a:rPr lang="es-HN" sz="800" b="0" i="0" u="none" strike="noStrike" dirty="0">
                          <a:solidFill>
                            <a:srgbClr val="000000"/>
                          </a:solidFill>
                          <a:effectLst/>
                          <a:latin typeface="Pluto Light" panose="020B0303020203060204" pitchFamily="34" charset="0"/>
                        </a:rPr>
                        <a:t>CONTRATO PERSONAL NO PERMANENTE/SUELDO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es-HN" sz="800" b="0" i="0" u="none" strike="noStrike">
                          <a:solidFill>
                            <a:srgbClr val="000000"/>
                          </a:solidFill>
                          <a:effectLst/>
                          <a:latin typeface="Pluto Light" panose="020B0303020203060204" pitchFamily="34" charset="0"/>
                        </a:rPr>
                        <a:t>Mensual</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45793470"/>
                  </a:ext>
                </a:extLst>
              </a:tr>
              <a:tr h="144114">
                <a:tc vMerge="1">
                  <a:txBody>
                    <a:bodyPr/>
                    <a:lstStyle/>
                    <a:p>
                      <a:endParaRPr lang="es-HN"/>
                    </a:p>
                  </a:txBody>
                  <a:tcPr/>
                </a:tc>
                <a:tc vMerge="1">
                  <a:txBody>
                    <a:bodyPr/>
                    <a:lstStyle/>
                    <a:p>
                      <a:endParaRPr lang="es-HN"/>
                    </a:p>
                  </a:txBody>
                  <a:tcPr/>
                </a:tc>
                <a:tc>
                  <a:txBody>
                    <a:bodyPr/>
                    <a:lstStyle/>
                    <a:p>
                      <a:pPr algn="l" fontAlgn="ctr"/>
                      <a:r>
                        <a:rPr lang="es-HN" sz="800" b="0" i="0" u="none" strike="noStrike" dirty="0">
                          <a:solidFill>
                            <a:srgbClr val="000000"/>
                          </a:solidFill>
                          <a:effectLst/>
                          <a:latin typeface="Pluto Light" panose="020B0303020203060204" pitchFamily="34" charset="0"/>
                        </a:rPr>
                        <a:t>Complementaria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21248414"/>
                  </a:ext>
                </a:extLst>
              </a:tr>
              <a:tr h="144114">
                <a:tc vMerge="1">
                  <a:txBody>
                    <a:bodyPr/>
                    <a:lstStyle/>
                    <a:p>
                      <a:endParaRPr lang="es-HN"/>
                    </a:p>
                  </a:txBody>
                  <a:tcPr/>
                </a:tc>
                <a:tc rowSpan="2">
                  <a:txBody>
                    <a:bodyPr/>
                    <a:lstStyle/>
                    <a:p>
                      <a:pPr algn="l" fontAlgn="ctr"/>
                      <a:r>
                        <a:rPr lang="es-HN" sz="800" b="0" i="0" u="none" strike="noStrike" dirty="0">
                          <a:solidFill>
                            <a:srgbClr val="000000"/>
                          </a:solidFill>
                          <a:effectLst/>
                          <a:latin typeface="Pluto Light" panose="020B0303020203060204" pitchFamily="34" charset="0"/>
                        </a:rPr>
                        <a:t>DECIMOTERCER MES PERSONAL NO PERMANENTE</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es-HN" sz="800" b="0" i="0" u="none" strike="noStrike" dirty="0">
                          <a:solidFill>
                            <a:srgbClr val="000000"/>
                          </a:solidFill>
                          <a:effectLst/>
                          <a:latin typeface="Pluto Light" panose="020B0303020203060204" pitchFamily="34" charset="0"/>
                        </a:rPr>
                        <a:t>Anual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99386145"/>
                  </a:ext>
                </a:extLst>
              </a:tr>
              <a:tr h="231501">
                <a:tc vMerge="1">
                  <a:txBody>
                    <a:bodyPr/>
                    <a:lstStyle/>
                    <a:p>
                      <a:endParaRPr lang="es-HN"/>
                    </a:p>
                  </a:txBody>
                  <a:tcPr/>
                </a:tc>
                <a:tc vMerge="1">
                  <a:txBody>
                    <a:bodyPr/>
                    <a:lstStyle/>
                    <a:p>
                      <a:endParaRPr lang="es-HN"/>
                    </a:p>
                  </a:txBody>
                  <a:tcPr/>
                </a:tc>
                <a:tc>
                  <a:txBody>
                    <a:bodyPr/>
                    <a:lstStyle/>
                    <a:p>
                      <a:pPr algn="l" fontAlgn="ctr"/>
                      <a:r>
                        <a:rPr lang="es-HN" sz="800" b="0" i="0" u="none" strike="noStrike">
                          <a:solidFill>
                            <a:srgbClr val="000000"/>
                          </a:solidFill>
                          <a:effectLst/>
                          <a:latin typeface="Pluto Light" panose="020B0303020203060204" pitchFamily="34" charset="0"/>
                        </a:rPr>
                        <a:t>Complementaria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83158744"/>
                  </a:ext>
                </a:extLst>
              </a:tr>
              <a:tr h="144114">
                <a:tc vMerge="1">
                  <a:txBody>
                    <a:bodyPr/>
                    <a:lstStyle/>
                    <a:p>
                      <a:endParaRPr lang="es-HN"/>
                    </a:p>
                  </a:txBody>
                  <a:tcPr/>
                </a:tc>
                <a:tc rowSpan="2">
                  <a:txBody>
                    <a:bodyPr/>
                    <a:lstStyle/>
                    <a:p>
                      <a:pPr algn="l" fontAlgn="ctr"/>
                      <a:r>
                        <a:rPr lang="es-HN" sz="800" b="0" i="0" u="none" strike="noStrike" dirty="0">
                          <a:solidFill>
                            <a:srgbClr val="000000"/>
                          </a:solidFill>
                          <a:effectLst/>
                          <a:latin typeface="Pluto Light" panose="020B0303020203060204" pitchFamily="34" charset="0"/>
                        </a:rPr>
                        <a:t>DECIMOCUARTO MES PERSONAL NO PERMANENTE</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es-HN" sz="800" b="0" i="0" u="none" strike="noStrike">
                          <a:solidFill>
                            <a:srgbClr val="000000"/>
                          </a:solidFill>
                          <a:effectLst/>
                          <a:latin typeface="Pluto Light" panose="020B0303020203060204" pitchFamily="34" charset="0"/>
                        </a:rPr>
                        <a:t>Anual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90835339"/>
                  </a:ext>
                </a:extLst>
              </a:tr>
              <a:tr h="231501">
                <a:tc vMerge="1">
                  <a:txBody>
                    <a:bodyPr/>
                    <a:lstStyle/>
                    <a:p>
                      <a:endParaRPr lang="es-HN"/>
                    </a:p>
                  </a:txBody>
                  <a:tcPr/>
                </a:tc>
                <a:tc vMerge="1">
                  <a:txBody>
                    <a:bodyPr/>
                    <a:lstStyle/>
                    <a:p>
                      <a:endParaRPr lang="es-HN"/>
                    </a:p>
                  </a:txBody>
                  <a:tcPr/>
                </a:tc>
                <a:tc>
                  <a:txBody>
                    <a:bodyPr/>
                    <a:lstStyle/>
                    <a:p>
                      <a:pPr algn="l" fontAlgn="ctr"/>
                      <a:r>
                        <a:rPr lang="es-HN" sz="800" b="0" i="0" u="none" strike="noStrike" dirty="0">
                          <a:solidFill>
                            <a:srgbClr val="000000"/>
                          </a:solidFill>
                          <a:effectLst/>
                          <a:latin typeface="Pluto Light" panose="020B0303020203060204" pitchFamily="34" charset="0"/>
                        </a:rPr>
                        <a:t>Complementaria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8359328"/>
                  </a:ext>
                </a:extLst>
              </a:tr>
              <a:tr h="144114">
                <a:tc rowSpan="6">
                  <a:txBody>
                    <a:bodyPr/>
                    <a:lstStyle/>
                    <a:p>
                      <a:pPr algn="ctr" fontAlgn="ctr"/>
                      <a:r>
                        <a:rPr lang="es-HN" sz="800" b="0" i="0" u="none" strike="noStrike">
                          <a:solidFill>
                            <a:srgbClr val="000000"/>
                          </a:solidFill>
                          <a:effectLst/>
                          <a:latin typeface="Pluto Light" panose="020B0303020203060204" pitchFamily="34" charset="0"/>
                        </a:rPr>
                        <a:t>JORNALES</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l" fontAlgn="ctr"/>
                      <a:r>
                        <a:rPr lang="es-HN" sz="800" b="0" i="0" u="none" strike="noStrike" dirty="0">
                          <a:solidFill>
                            <a:srgbClr val="000000"/>
                          </a:solidFill>
                          <a:effectLst/>
                          <a:latin typeface="Pluto Light" panose="020B0303020203060204" pitchFamily="34" charset="0"/>
                        </a:rPr>
                        <a:t>JORNALES</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HN" sz="800" b="0" i="0" u="none" strike="noStrike" dirty="0">
                          <a:solidFill>
                            <a:srgbClr val="000000"/>
                          </a:solidFill>
                          <a:effectLst/>
                          <a:latin typeface="Pluto Light" panose="020B0303020203060204" pitchFamily="34" charset="0"/>
                        </a:rPr>
                        <a:t>Mensual</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7274015"/>
                  </a:ext>
                </a:extLst>
              </a:tr>
              <a:tr h="144114">
                <a:tc vMerge="1">
                  <a:txBody>
                    <a:bodyPr/>
                    <a:lstStyle/>
                    <a:p>
                      <a:endParaRPr lang="es-HN"/>
                    </a:p>
                  </a:txBody>
                  <a:tcPr/>
                </a:tc>
                <a:tc vMerge="1">
                  <a:txBody>
                    <a:bodyPr/>
                    <a:lstStyle/>
                    <a:p>
                      <a:endParaRPr lang="es-HN"/>
                    </a:p>
                  </a:txBody>
                  <a:tcPr/>
                </a:tc>
                <a:tc>
                  <a:txBody>
                    <a:bodyPr/>
                    <a:lstStyle/>
                    <a:p>
                      <a:pPr algn="l" fontAlgn="ctr"/>
                      <a:r>
                        <a:rPr lang="es-HN" sz="800" b="0" i="0" u="none" strike="noStrike" dirty="0">
                          <a:solidFill>
                            <a:srgbClr val="000000"/>
                          </a:solidFill>
                          <a:effectLst/>
                          <a:latin typeface="Pluto Light" panose="020B0303020203060204" pitchFamily="34" charset="0"/>
                        </a:rPr>
                        <a:t>Complementaria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2833909"/>
                  </a:ext>
                </a:extLst>
              </a:tr>
              <a:tr h="144114">
                <a:tc vMerge="1">
                  <a:txBody>
                    <a:bodyPr/>
                    <a:lstStyle/>
                    <a:p>
                      <a:endParaRPr lang="es-HN"/>
                    </a:p>
                  </a:txBody>
                  <a:tcPr>
                    <a:lnT w="12700" cap="flat" cmpd="sng" algn="ctr">
                      <a:solidFill>
                        <a:srgbClr val="000000"/>
                      </a:solidFill>
                      <a:prstDash val="solid"/>
                      <a:round/>
                      <a:headEnd type="none" w="med" len="med"/>
                      <a:tailEnd type="none" w="med" len="med"/>
                    </a:lnT>
                  </a:tcPr>
                </a:tc>
                <a:tc rowSpan="2">
                  <a:txBody>
                    <a:bodyPr/>
                    <a:lstStyle/>
                    <a:p>
                      <a:pPr algn="l" fontAlgn="ctr"/>
                      <a:r>
                        <a:rPr lang="es-HN" sz="800" b="0" i="0" u="none" strike="noStrike" dirty="0">
                          <a:solidFill>
                            <a:srgbClr val="000000"/>
                          </a:solidFill>
                          <a:effectLst/>
                          <a:latin typeface="Pluto Light" panose="020B0303020203060204" pitchFamily="34" charset="0"/>
                        </a:rPr>
                        <a:t>DECIMOTERCER MES JORNALES</a:t>
                      </a:r>
                    </a:p>
                  </a:txBody>
                  <a:tcPr marL="5268" marR="5268" marT="5268"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HN" sz="800" b="0" i="0" u="none" strike="noStrike" dirty="0">
                          <a:solidFill>
                            <a:srgbClr val="000000"/>
                          </a:solidFill>
                          <a:effectLst/>
                          <a:latin typeface="Pluto Light" panose="020B0303020203060204" pitchFamily="34" charset="0"/>
                        </a:rPr>
                        <a:t>Anual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8293896"/>
                  </a:ext>
                </a:extLst>
              </a:tr>
              <a:tr h="144114">
                <a:tc vMerge="1">
                  <a:txBody>
                    <a:bodyPr/>
                    <a:lstStyle/>
                    <a:p>
                      <a:endParaRPr lang="es-HN"/>
                    </a:p>
                  </a:txBody>
                  <a:tcPr/>
                </a:tc>
                <a:tc vMerge="1">
                  <a:txBody>
                    <a:bodyPr/>
                    <a:lstStyle/>
                    <a:p>
                      <a:endParaRPr lang="es-HN"/>
                    </a:p>
                  </a:txBody>
                  <a:tcPr/>
                </a:tc>
                <a:tc>
                  <a:txBody>
                    <a:bodyPr/>
                    <a:lstStyle/>
                    <a:p>
                      <a:pPr algn="l" fontAlgn="ctr"/>
                      <a:r>
                        <a:rPr lang="es-HN" sz="800" b="0" i="0" u="none" strike="noStrike" dirty="0">
                          <a:solidFill>
                            <a:srgbClr val="000000"/>
                          </a:solidFill>
                          <a:effectLst/>
                          <a:latin typeface="Pluto Light" panose="020B0303020203060204" pitchFamily="34" charset="0"/>
                        </a:rPr>
                        <a:t>Complementaria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8031350"/>
                  </a:ext>
                </a:extLst>
              </a:tr>
              <a:tr h="144114">
                <a:tc vMerge="1">
                  <a:txBody>
                    <a:bodyPr/>
                    <a:lstStyle/>
                    <a:p>
                      <a:endParaRPr lang="es-HN"/>
                    </a:p>
                  </a:txBody>
                  <a:tcPr/>
                </a:tc>
                <a:tc rowSpan="2">
                  <a:txBody>
                    <a:bodyPr/>
                    <a:lstStyle/>
                    <a:p>
                      <a:pPr algn="l" fontAlgn="ctr"/>
                      <a:r>
                        <a:rPr lang="es-HN" sz="800" b="0" i="0" u="none" strike="noStrike" dirty="0">
                          <a:solidFill>
                            <a:srgbClr val="000000"/>
                          </a:solidFill>
                          <a:effectLst/>
                          <a:latin typeface="Pluto Light" panose="020B0303020203060204" pitchFamily="34" charset="0"/>
                        </a:rPr>
                        <a:t>DECIMOCUARTO MES JORNAL</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HN" sz="800" b="0" i="0" u="none" strike="noStrike" dirty="0">
                          <a:solidFill>
                            <a:srgbClr val="000000"/>
                          </a:solidFill>
                          <a:effectLst/>
                          <a:latin typeface="Pluto Light" panose="020B0303020203060204" pitchFamily="34" charset="0"/>
                        </a:rPr>
                        <a:t>Anual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0378162"/>
                  </a:ext>
                </a:extLst>
              </a:tr>
              <a:tr h="144114">
                <a:tc vMerge="1">
                  <a:txBody>
                    <a:bodyPr/>
                    <a:lstStyle/>
                    <a:p>
                      <a:endParaRPr lang="es-HN"/>
                    </a:p>
                  </a:txBody>
                  <a:tcPr/>
                </a:tc>
                <a:tc vMerge="1">
                  <a:txBody>
                    <a:bodyPr/>
                    <a:lstStyle/>
                    <a:p>
                      <a:endParaRPr lang="es-HN"/>
                    </a:p>
                  </a:txBody>
                  <a:tcPr/>
                </a:tc>
                <a:tc>
                  <a:txBody>
                    <a:bodyPr/>
                    <a:lstStyle/>
                    <a:p>
                      <a:pPr algn="l" fontAlgn="ctr"/>
                      <a:r>
                        <a:rPr lang="es-HN" sz="800" b="0" i="0" u="none" strike="noStrike" dirty="0">
                          <a:solidFill>
                            <a:srgbClr val="000000"/>
                          </a:solidFill>
                          <a:effectLst/>
                          <a:latin typeface="Pluto Light" panose="020B0303020203060204" pitchFamily="34" charset="0"/>
                        </a:rPr>
                        <a:t>Complementaria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7277616"/>
                  </a:ext>
                </a:extLst>
              </a:tr>
            </a:tbl>
          </a:graphicData>
        </a:graphic>
      </p:graphicFrame>
      <p:graphicFrame>
        <p:nvGraphicFramePr>
          <p:cNvPr id="10" name="Tabla 9">
            <a:extLst>
              <a:ext uri="{FF2B5EF4-FFF2-40B4-BE49-F238E27FC236}">
                <a16:creationId xmlns:a16="http://schemas.microsoft.com/office/drawing/2014/main" id="{02C17927-9B53-4E21-F7BC-B86D97520FDE}"/>
              </a:ext>
            </a:extLst>
          </p:cNvPr>
          <p:cNvGraphicFramePr>
            <a:graphicFrameLocks noGrp="1"/>
          </p:cNvGraphicFramePr>
          <p:nvPr>
            <p:extLst>
              <p:ext uri="{D42A27DB-BD31-4B8C-83A1-F6EECF244321}">
                <p14:modId xmlns:p14="http://schemas.microsoft.com/office/powerpoint/2010/main" val="2030376958"/>
              </p:ext>
            </p:extLst>
          </p:nvPr>
        </p:nvGraphicFramePr>
        <p:xfrm>
          <a:off x="5818168" y="2191391"/>
          <a:ext cx="4862064" cy="4205775"/>
        </p:xfrm>
        <a:graphic>
          <a:graphicData uri="http://schemas.openxmlformats.org/drawingml/2006/table">
            <a:tbl>
              <a:tblPr/>
              <a:tblGrid>
                <a:gridCol w="1648654">
                  <a:extLst>
                    <a:ext uri="{9D8B030D-6E8A-4147-A177-3AD203B41FA5}">
                      <a16:colId xmlns:a16="http://schemas.microsoft.com/office/drawing/2014/main" val="3216005757"/>
                    </a:ext>
                  </a:extLst>
                </a:gridCol>
                <a:gridCol w="1878908">
                  <a:extLst>
                    <a:ext uri="{9D8B030D-6E8A-4147-A177-3AD203B41FA5}">
                      <a16:colId xmlns:a16="http://schemas.microsoft.com/office/drawing/2014/main" val="3488386879"/>
                    </a:ext>
                  </a:extLst>
                </a:gridCol>
                <a:gridCol w="1334502">
                  <a:extLst>
                    <a:ext uri="{9D8B030D-6E8A-4147-A177-3AD203B41FA5}">
                      <a16:colId xmlns:a16="http://schemas.microsoft.com/office/drawing/2014/main" val="2774773665"/>
                    </a:ext>
                  </a:extLst>
                </a:gridCol>
              </a:tblGrid>
              <a:tr h="235700">
                <a:tc gridSpan="3">
                  <a:txBody>
                    <a:bodyPr/>
                    <a:lstStyle/>
                    <a:p>
                      <a:pPr algn="ctr" fontAlgn="ctr"/>
                      <a:r>
                        <a:rPr lang="es-HN" sz="900" b="1" i="0" u="none" strike="noStrike" dirty="0">
                          <a:solidFill>
                            <a:srgbClr val="000000"/>
                          </a:solidFill>
                          <a:effectLst/>
                          <a:highlight>
                            <a:srgbClr val="83CCEB"/>
                          </a:highlight>
                          <a:latin typeface="Pluto Light" panose="020B0303020203060204" pitchFamily="34" charset="0"/>
                        </a:rPr>
                        <a:t>Módulo de Validación de Planillas</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CEB"/>
                    </a:solidFill>
                  </a:tcPr>
                </a:tc>
                <a:tc hMerge="1">
                  <a:txBody>
                    <a:bodyPr/>
                    <a:lstStyle/>
                    <a:p>
                      <a:endParaRPr lang="es-HN"/>
                    </a:p>
                  </a:txBody>
                  <a:tcPr/>
                </a:tc>
                <a:tc hMerge="1">
                  <a:txBody>
                    <a:bodyPr/>
                    <a:lstStyle/>
                    <a:p>
                      <a:endParaRPr lang="es-HN"/>
                    </a:p>
                  </a:txBody>
                  <a:tcPr/>
                </a:tc>
                <a:extLst>
                  <a:ext uri="{0D108BD9-81ED-4DB2-BD59-A6C34878D82A}">
                    <a16:rowId xmlns:a16="http://schemas.microsoft.com/office/drawing/2014/main" val="2423042983"/>
                  </a:ext>
                </a:extLst>
              </a:tr>
              <a:tr h="270526">
                <a:tc>
                  <a:txBody>
                    <a:bodyPr/>
                    <a:lstStyle/>
                    <a:p>
                      <a:pPr algn="ctr" fontAlgn="ctr"/>
                      <a:r>
                        <a:rPr lang="es-HN" sz="800" b="1" i="0" u="none" strike="noStrike" dirty="0">
                          <a:solidFill>
                            <a:srgbClr val="000000"/>
                          </a:solidFill>
                          <a:effectLst/>
                          <a:highlight>
                            <a:srgbClr val="83CCEB"/>
                          </a:highlight>
                          <a:latin typeface="Pluto Light" panose="020B0303020203060204" pitchFamily="34" charset="0"/>
                        </a:rPr>
                        <a:t>Modalidad de Contratación</a:t>
                      </a:r>
                    </a:p>
                  </a:txBody>
                  <a:tcPr marL="5268" marR="5268" marT="52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CEB"/>
                    </a:solidFill>
                  </a:tcPr>
                </a:tc>
                <a:tc>
                  <a:txBody>
                    <a:bodyPr/>
                    <a:lstStyle/>
                    <a:p>
                      <a:pPr algn="ctr" fontAlgn="ctr"/>
                      <a:r>
                        <a:rPr lang="es-HN" sz="800" b="1" i="0" u="none" strike="noStrike" dirty="0">
                          <a:solidFill>
                            <a:srgbClr val="000000"/>
                          </a:solidFill>
                          <a:effectLst/>
                          <a:highlight>
                            <a:srgbClr val="83CCEB"/>
                          </a:highlight>
                          <a:latin typeface="Pluto Light" panose="020B0303020203060204" pitchFamily="34" charset="0"/>
                        </a:rPr>
                        <a:t>Tipos de Planilla</a:t>
                      </a:r>
                    </a:p>
                  </a:txBody>
                  <a:tcPr marL="5268" marR="5268" marT="5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CEB"/>
                    </a:solidFill>
                  </a:tcPr>
                </a:tc>
                <a:tc>
                  <a:txBody>
                    <a:bodyPr/>
                    <a:lstStyle/>
                    <a:p>
                      <a:pPr algn="ctr" fontAlgn="ctr"/>
                      <a:r>
                        <a:rPr lang="es-HN" sz="800" b="1" i="0" u="none" strike="noStrike">
                          <a:solidFill>
                            <a:srgbClr val="000000"/>
                          </a:solidFill>
                          <a:effectLst/>
                          <a:highlight>
                            <a:srgbClr val="83CCEB"/>
                          </a:highlight>
                          <a:latin typeface="Pluto Light" panose="020B0303020203060204" pitchFamily="34" charset="0"/>
                        </a:rPr>
                        <a:t>Clases de Planilla</a:t>
                      </a:r>
                    </a:p>
                  </a:txBody>
                  <a:tcPr marL="5268" marR="5268" marT="52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CEB"/>
                    </a:solidFill>
                  </a:tcPr>
                </a:tc>
                <a:extLst>
                  <a:ext uri="{0D108BD9-81ED-4DB2-BD59-A6C34878D82A}">
                    <a16:rowId xmlns:a16="http://schemas.microsoft.com/office/drawing/2014/main" val="3303198241"/>
                  </a:ext>
                </a:extLst>
              </a:tr>
              <a:tr h="164312">
                <a:tc rowSpan="2">
                  <a:txBody>
                    <a:bodyPr/>
                    <a:lstStyle/>
                    <a:p>
                      <a:pPr algn="ctr" fontAlgn="ctr"/>
                      <a:r>
                        <a:rPr lang="es-HN" sz="800" b="0" i="0" u="none" strike="noStrike" dirty="0">
                          <a:solidFill>
                            <a:srgbClr val="000000"/>
                          </a:solidFill>
                          <a:effectLst/>
                          <a:latin typeface="Pluto Light" panose="020B0303020203060204" pitchFamily="34" charset="0"/>
                        </a:rPr>
                        <a:t>CONTRATO ESPECIAL</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l" fontAlgn="ctr"/>
                      <a:r>
                        <a:rPr lang="es-HN" sz="800" b="0" i="0" u="none" strike="noStrike" dirty="0">
                          <a:solidFill>
                            <a:srgbClr val="000000"/>
                          </a:solidFill>
                          <a:effectLst/>
                          <a:latin typeface="Pluto Light" panose="020B0303020203060204" pitchFamily="34" charset="0"/>
                        </a:rPr>
                        <a:t>CONTRATOS ESPECIALES</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HN" sz="800" b="0" i="0" u="none" strike="noStrike">
                          <a:solidFill>
                            <a:srgbClr val="000000"/>
                          </a:solidFill>
                          <a:effectLst/>
                          <a:latin typeface="Pluto Light" panose="020B0303020203060204" pitchFamily="34" charset="0"/>
                        </a:rPr>
                        <a:t>Mensual</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7740986"/>
                  </a:ext>
                </a:extLst>
              </a:tr>
              <a:tr h="164312">
                <a:tc vMerge="1">
                  <a:txBody>
                    <a:bodyPr/>
                    <a:lstStyle/>
                    <a:p>
                      <a:endParaRPr lang="es-HN"/>
                    </a:p>
                  </a:txBody>
                  <a:tcPr/>
                </a:tc>
                <a:tc vMerge="1">
                  <a:txBody>
                    <a:bodyPr/>
                    <a:lstStyle/>
                    <a:p>
                      <a:endParaRPr lang="es-HN"/>
                    </a:p>
                  </a:txBody>
                  <a:tcPr/>
                </a:tc>
                <a:tc>
                  <a:txBody>
                    <a:bodyPr/>
                    <a:lstStyle/>
                    <a:p>
                      <a:pPr algn="l" fontAlgn="ctr"/>
                      <a:r>
                        <a:rPr lang="es-HN" sz="800" b="0" i="0" u="none" strike="noStrike">
                          <a:solidFill>
                            <a:srgbClr val="000000"/>
                          </a:solidFill>
                          <a:effectLst/>
                          <a:latin typeface="Pluto Light" panose="020B0303020203060204" pitchFamily="34" charset="0"/>
                        </a:rPr>
                        <a:t>Complementaria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2454742"/>
                  </a:ext>
                </a:extLst>
              </a:tr>
              <a:tr h="164312">
                <a:tc rowSpan="2">
                  <a:txBody>
                    <a:bodyPr/>
                    <a:lstStyle/>
                    <a:p>
                      <a:pPr algn="ctr" fontAlgn="ctr"/>
                      <a:r>
                        <a:rPr lang="es-HN" sz="800" b="0" i="0" u="none" strike="noStrike" dirty="0">
                          <a:solidFill>
                            <a:srgbClr val="000000"/>
                          </a:solidFill>
                          <a:effectLst/>
                          <a:latin typeface="Pluto Light" panose="020B0303020203060204" pitchFamily="34" charset="0"/>
                        </a:rPr>
                        <a:t>SERVICIOS TECNICOS Y PROFESIONALES</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rowSpan="2">
                  <a:txBody>
                    <a:bodyPr/>
                    <a:lstStyle/>
                    <a:p>
                      <a:pPr algn="l" fontAlgn="ctr"/>
                      <a:r>
                        <a:rPr lang="es-HN" sz="800" b="0" i="0" u="none" strike="noStrike" dirty="0">
                          <a:solidFill>
                            <a:srgbClr val="000000"/>
                          </a:solidFill>
                          <a:effectLst/>
                          <a:latin typeface="Pluto Light" panose="020B0303020203060204" pitchFamily="34" charset="0"/>
                        </a:rPr>
                        <a:t>CONSULTORIA INDIVIDUAL</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es-HN" sz="800" b="0" i="0" u="none" strike="noStrike">
                          <a:solidFill>
                            <a:srgbClr val="000000"/>
                          </a:solidFill>
                          <a:effectLst/>
                          <a:latin typeface="Pluto Light" panose="020B0303020203060204" pitchFamily="34" charset="0"/>
                        </a:rPr>
                        <a:t>Por Producto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58669905"/>
                  </a:ext>
                </a:extLst>
              </a:tr>
              <a:tr h="164312">
                <a:tc vMerge="1">
                  <a:txBody>
                    <a:bodyPr/>
                    <a:lstStyle/>
                    <a:p>
                      <a:endParaRPr lang="es-HN"/>
                    </a:p>
                  </a:txBody>
                  <a:tcPr/>
                </a:tc>
                <a:tc vMerge="1">
                  <a:txBody>
                    <a:bodyPr/>
                    <a:lstStyle/>
                    <a:p>
                      <a:endParaRPr lang="es-HN"/>
                    </a:p>
                  </a:txBody>
                  <a:tcPr/>
                </a:tc>
                <a:tc>
                  <a:txBody>
                    <a:bodyPr/>
                    <a:lstStyle/>
                    <a:p>
                      <a:pPr algn="l" fontAlgn="ctr"/>
                      <a:r>
                        <a:rPr lang="es-HN" sz="800" b="0" i="0" u="none" strike="noStrike" dirty="0">
                          <a:solidFill>
                            <a:srgbClr val="000000"/>
                          </a:solidFill>
                          <a:effectLst/>
                          <a:latin typeface="Pluto Light" panose="020B0303020203060204" pitchFamily="34" charset="0"/>
                        </a:rPr>
                        <a:t>Complementaria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4069354"/>
                  </a:ext>
                </a:extLst>
              </a:tr>
              <a:tr h="164312">
                <a:tc rowSpan="2">
                  <a:txBody>
                    <a:bodyPr/>
                    <a:lstStyle/>
                    <a:p>
                      <a:pPr algn="ctr" fontAlgn="ctr"/>
                      <a:r>
                        <a:rPr lang="es-HN" sz="800" b="0" i="0" u="none" strike="noStrike">
                          <a:solidFill>
                            <a:srgbClr val="000000"/>
                          </a:solidFill>
                          <a:effectLst/>
                          <a:latin typeface="Pluto Light" panose="020B0303020203060204" pitchFamily="34" charset="0"/>
                        </a:rPr>
                        <a:t>BECADO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l" fontAlgn="ctr"/>
                      <a:r>
                        <a:rPr lang="es-HN" sz="800" b="0" i="0" u="none" strike="noStrike" dirty="0">
                          <a:solidFill>
                            <a:srgbClr val="000000"/>
                          </a:solidFill>
                          <a:effectLst/>
                          <a:latin typeface="Pluto Light" panose="020B0303020203060204" pitchFamily="34" charset="0"/>
                        </a:rPr>
                        <a:t>BECAS MENSUALES</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HN" sz="800" b="0" i="0" u="none" strike="noStrike">
                          <a:solidFill>
                            <a:srgbClr val="000000"/>
                          </a:solidFill>
                          <a:effectLst/>
                          <a:latin typeface="Pluto Light" panose="020B0303020203060204" pitchFamily="34" charset="0"/>
                        </a:rPr>
                        <a:t>Mensual</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1515723"/>
                  </a:ext>
                </a:extLst>
              </a:tr>
              <a:tr h="164312">
                <a:tc vMerge="1">
                  <a:txBody>
                    <a:bodyPr/>
                    <a:lstStyle/>
                    <a:p>
                      <a:endParaRPr lang="es-HN"/>
                    </a:p>
                  </a:txBody>
                  <a:tcPr/>
                </a:tc>
                <a:tc vMerge="1">
                  <a:txBody>
                    <a:bodyPr/>
                    <a:lstStyle/>
                    <a:p>
                      <a:endParaRPr lang="es-HN"/>
                    </a:p>
                  </a:txBody>
                  <a:tcPr/>
                </a:tc>
                <a:tc>
                  <a:txBody>
                    <a:bodyPr/>
                    <a:lstStyle/>
                    <a:p>
                      <a:pPr algn="l" fontAlgn="ctr"/>
                      <a:r>
                        <a:rPr lang="es-HN" sz="800" b="0" i="0" u="none" strike="noStrike">
                          <a:solidFill>
                            <a:srgbClr val="000000"/>
                          </a:solidFill>
                          <a:effectLst/>
                          <a:latin typeface="Pluto Light" panose="020B0303020203060204" pitchFamily="34" charset="0"/>
                        </a:rPr>
                        <a:t>Complementaria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8547183"/>
                  </a:ext>
                </a:extLst>
              </a:tr>
              <a:tr h="164312">
                <a:tc rowSpan="8">
                  <a:txBody>
                    <a:bodyPr/>
                    <a:lstStyle/>
                    <a:p>
                      <a:pPr algn="ctr" fontAlgn="ctr"/>
                      <a:r>
                        <a:rPr lang="es-HN" sz="800" b="0" i="0" u="none" strike="noStrike" dirty="0">
                          <a:solidFill>
                            <a:srgbClr val="000000"/>
                          </a:solidFill>
                          <a:effectLst/>
                          <a:latin typeface="Pluto Light" panose="020B0303020203060204" pitchFamily="34" charset="0"/>
                        </a:rPr>
                        <a:t>INTERINO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rowSpan="2">
                  <a:txBody>
                    <a:bodyPr/>
                    <a:lstStyle/>
                    <a:p>
                      <a:pPr algn="l" fontAlgn="ctr"/>
                      <a:r>
                        <a:rPr lang="es-HN" sz="800" b="0" i="0" u="none" strike="noStrike" dirty="0">
                          <a:solidFill>
                            <a:srgbClr val="000000"/>
                          </a:solidFill>
                          <a:effectLst/>
                          <a:latin typeface="Pluto Light" panose="020B0303020203060204" pitchFamily="34" charset="0"/>
                        </a:rPr>
                        <a:t>PERMANENTE/SUELDO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es-HN" sz="800" b="0" i="0" u="none" strike="noStrike" dirty="0">
                          <a:solidFill>
                            <a:srgbClr val="000000"/>
                          </a:solidFill>
                          <a:effectLst/>
                          <a:latin typeface="Pluto Light" panose="020B0303020203060204" pitchFamily="34" charset="0"/>
                        </a:rPr>
                        <a:t>Mensual</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65395197"/>
                  </a:ext>
                </a:extLst>
              </a:tr>
              <a:tr h="164312">
                <a:tc vMerge="1">
                  <a:txBody>
                    <a:bodyPr/>
                    <a:lstStyle/>
                    <a:p>
                      <a:endParaRPr lang="es-HN"/>
                    </a:p>
                  </a:txBody>
                  <a:tcPr/>
                </a:tc>
                <a:tc vMerge="1">
                  <a:txBody>
                    <a:bodyPr/>
                    <a:lstStyle/>
                    <a:p>
                      <a:endParaRPr lang="es-HN"/>
                    </a:p>
                  </a:txBody>
                  <a:tcPr/>
                </a:tc>
                <a:tc>
                  <a:txBody>
                    <a:bodyPr/>
                    <a:lstStyle/>
                    <a:p>
                      <a:pPr algn="l" fontAlgn="ctr"/>
                      <a:r>
                        <a:rPr lang="es-HN" sz="800" b="0" i="0" u="none" strike="noStrike" dirty="0">
                          <a:solidFill>
                            <a:srgbClr val="000000"/>
                          </a:solidFill>
                          <a:effectLst/>
                          <a:latin typeface="Pluto Light" panose="020B0303020203060204" pitchFamily="34" charset="0"/>
                        </a:rPr>
                        <a:t>Complementaria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43762911"/>
                  </a:ext>
                </a:extLst>
              </a:tr>
              <a:tr h="164312">
                <a:tc vMerge="1">
                  <a:txBody>
                    <a:bodyPr/>
                    <a:lstStyle/>
                    <a:p>
                      <a:endParaRPr lang="es-HN"/>
                    </a:p>
                  </a:txBody>
                  <a:tcPr/>
                </a:tc>
                <a:tc rowSpan="2">
                  <a:txBody>
                    <a:bodyPr/>
                    <a:lstStyle/>
                    <a:p>
                      <a:pPr algn="l" fontAlgn="ctr"/>
                      <a:r>
                        <a:rPr lang="es-HN" sz="800" b="0" i="0" u="none" strike="noStrike" dirty="0">
                          <a:solidFill>
                            <a:srgbClr val="000000"/>
                          </a:solidFill>
                          <a:effectLst/>
                          <a:latin typeface="Pluto Light" panose="020B0303020203060204" pitchFamily="34" charset="0"/>
                        </a:rPr>
                        <a:t>DECIMOTERCER MES PERMANENTE</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es-HN" sz="800" b="0" i="0" u="none" strike="noStrike">
                          <a:solidFill>
                            <a:srgbClr val="000000"/>
                          </a:solidFill>
                          <a:effectLst/>
                          <a:latin typeface="Pluto Light" panose="020B0303020203060204" pitchFamily="34" charset="0"/>
                        </a:rPr>
                        <a:t>Anual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64553099"/>
                  </a:ext>
                </a:extLst>
              </a:tr>
              <a:tr h="164312">
                <a:tc vMerge="1">
                  <a:txBody>
                    <a:bodyPr/>
                    <a:lstStyle/>
                    <a:p>
                      <a:endParaRPr lang="es-HN"/>
                    </a:p>
                  </a:txBody>
                  <a:tcPr/>
                </a:tc>
                <a:tc vMerge="1">
                  <a:txBody>
                    <a:bodyPr/>
                    <a:lstStyle/>
                    <a:p>
                      <a:endParaRPr lang="es-HN"/>
                    </a:p>
                  </a:txBody>
                  <a:tcPr/>
                </a:tc>
                <a:tc>
                  <a:txBody>
                    <a:bodyPr/>
                    <a:lstStyle/>
                    <a:p>
                      <a:pPr algn="l" fontAlgn="ctr"/>
                      <a:r>
                        <a:rPr lang="es-HN" sz="800" b="0" i="0" u="none" strike="noStrike">
                          <a:solidFill>
                            <a:srgbClr val="000000"/>
                          </a:solidFill>
                          <a:effectLst/>
                          <a:latin typeface="Pluto Light" panose="020B0303020203060204" pitchFamily="34" charset="0"/>
                        </a:rPr>
                        <a:t>Complementaria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23979792"/>
                  </a:ext>
                </a:extLst>
              </a:tr>
              <a:tr h="164312">
                <a:tc vMerge="1">
                  <a:txBody>
                    <a:bodyPr/>
                    <a:lstStyle/>
                    <a:p>
                      <a:endParaRPr lang="es-HN"/>
                    </a:p>
                  </a:txBody>
                  <a:tcPr/>
                </a:tc>
                <a:tc rowSpan="2">
                  <a:txBody>
                    <a:bodyPr/>
                    <a:lstStyle/>
                    <a:p>
                      <a:pPr algn="l" fontAlgn="ctr"/>
                      <a:r>
                        <a:rPr lang="es-HN" sz="800" b="0" i="0" u="none" strike="noStrike" dirty="0">
                          <a:solidFill>
                            <a:srgbClr val="000000"/>
                          </a:solidFill>
                          <a:effectLst/>
                          <a:latin typeface="Pluto Light" panose="020B0303020203060204" pitchFamily="34" charset="0"/>
                        </a:rPr>
                        <a:t>DECIMOCUARTO MES PERMANENTE</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es-HN" sz="800" b="0" i="0" u="none" strike="noStrike">
                          <a:solidFill>
                            <a:srgbClr val="000000"/>
                          </a:solidFill>
                          <a:effectLst/>
                          <a:latin typeface="Pluto Light" panose="020B0303020203060204" pitchFamily="34" charset="0"/>
                        </a:rPr>
                        <a:t>Anual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37301641"/>
                  </a:ext>
                </a:extLst>
              </a:tr>
              <a:tr h="164312">
                <a:tc vMerge="1">
                  <a:txBody>
                    <a:bodyPr/>
                    <a:lstStyle/>
                    <a:p>
                      <a:endParaRPr lang="es-HN"/>
                    </a:p>
                  </a:txBody>
                  <a:tcPr/>
                </a:tc>
                <a:tc vMerge="1">
                  <a:txBody>
                    <a:bodyPr/>
                    <a:lstStyle/>
                    <a:p>
                      <a:endParaRPr lang="es-HN"/>
                    </a:p>
                  </a:txBody>
                  <a:tcPr/>
                </a:tc>
                <a:tc>
                  <a:txBody>
                    <a:bodyPr/>
                    <a:lstStyle/>
                    <a:p>
                      <a:pPr algn="l" fontAlgn="ctr"/>
                      <a:r>
                        <a:rPr lang="es-HN" sz="800" b="0" i="0" u="none" strike="noStrike" dirty="0">
                          <a:solidFill>
                            <a:srgbClr val="000000"/>
                          </a:solidFill>
                          <a:effectLst/>
                          <a:latin typeface="Pluto Light" panose="020B0303020203060204" pitchFamily="34" charset="0"/>
                        </a:rPr>
                        <a:t>Complementaria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62628704"/>
                  </a:ext>
                </a:extLst>
              </a:tr>
              <a:tr h="164312">
                <a:tc vMerge="1">
                  <a:txBody>
                    <a:bodyPr/>
                    <a:lstStyle/>
                    <a:p>
                      <a:endParaRPr lang="es-HN"/>
                    </a:p>
                  </a:txBody>
                  <a:tcPr>
                    <a:lnT w="12700" cap="flat" cmpd="sng" algn="ctr">
                      <a:solidFill>
                        <a:srgbClr val="000000"/>
                      </a:solidFill>
                      <a:prstDash val="solid"/>
                      <a:round/>
                      <a:headEnd type="none" w="med" len="med"/>
                      <a:tailEnd type="none" w="med" len="med"/>
                    </a:lnT>
                  </a:tcPr>
                </a:tc>
                <a:tc rowSpan="2">
                  <a:txBody>
                    <a:bodyPr/>
                    <a:lstStyle/>
                    <a:p>
                      <a:pPr algn="l" fontAlgn="ctr"/>
                      <a:r>
                        <a:rPr lang="es-HN" sz="800" b="0" i="0" u="none" strike="noStrike" dirty="0">
                          <a:solidFill>
                            <a:srgbClr val="000000"/>
                          </a:solidFill>
                          <a:effectLst/>
                          <a:latin typeface="Pluto Light" panose="020B0303020203060204" pitchFamily="34" charset="0"/>
                        </a:rPr>
                        <a:t>VACACIONES/PERMANENTE</a:t>
                      </a:r>
                    </a:p>
                  </a:txBody>
                  <a:tcPr marL="5268" marR="5268" marT="5268"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es-HN" sz="800" b="0" i="0" u="none" strike="noStrike" dirty="0">
                          <a:solidFill>
                            <a:srgbClr val="000000"/>
                          </a:solidFill>
                          <a:effectLst/>
                          <a:latin typeface="Pluto Light" panose="020B0303020203060204" pitchFamily="34" charset="0"/>
                        </a:rPr>
                        <a:t>Anual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40523528"/>
                  </a:ext>
                </a:extLst>
              </a:tr>
              <a:tr h="164312">
                <a:tc vMerge="1">
                  <a:txBody>
                    <a:bodyPr/>
                    <a:lstStyle/>
                    <a:p>
                      <a:endParaRPr lang="es-HN"/>
                    </a:p>
                  </a:txBody>
                  <a:tcPr/>
                </a:tc>
                <a:tc vMerge="1">
                  <a:txBody>
                    <a:bodyPr/>
                    <a:lstStyle/>
                    <a:p>
                      <a:endParaRPr lang="es-HN"/>
                    </a:p>
                  </a:txBody>
                  <a:tcPr/>
                </a:tc>
                <a:tc>
                  <a:txBody>
                    <a:bodyPr/>
                    <a:lstStyle/>
                    <a:p>
                      <a:pPr algn="l" fontAlgn="ctr"/>
                      <a:r>
                        <a:rPr lang="es-HN" sz="800" b="0" i="0" u="none" strike="noStrike" dirty="0">
                          <a:solidFill>
                            <a:srgbClr val="000000"/>
                          </a:solidFill>
                          <a:effectLst/>
                          <a:latin typeface="Pluto Light" panose="020B0303020203060204" pitchFamily="34" charset="0"/>
                        </a:rPr>
                        <a:t>Complementaria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56892894"/>
                  </a:ext>
                </a:extLst>
              </a:tr>
              <a:tr h="164312">
                <a:tc rowSpan="8">
                  <a:txBody>
                    <a:bodyPr/>
                    <a:lstStyle/>
                    <a:p>
                      <a:pPr algn="ctr" fontAlgn="ctr"/>
                      <a:r>
                        <a:rPr lang="es-HN" sz="800" b="0" i="0" u="none" strike="noStrike" dirty="0">
                          <a:solidFill>
                            <a:srgbClr val="000000"/>
                          </a:solidFill>
                          <a:effectLst/>
                          <a:latin typeface="Pluto Light" panose="020B0303020203060204" pitchFamily="34" charset="0"/>
                        </a:rPr>
                        <a:t>EXCLUIDO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l" fontAlgn="ctr"/>
                      <a:r>
                        <a:rPr lang="es-HN" sz="800" b="0" i="0" u="none" strike="noStrike">
                          <a:solidFill>
                            <a:srgbClr val="000000"/>
                          </a:solidFill>
                          <a:effectLst/>
                          <a:latin typeface="Pluto Light" panose="020B0303020203060204" pitchFamily="34" charset="0"/>
                        </a:rPr>
                        <a:t>PERMANENTE/SUELDO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HN" sz="800" b="0" i="0" u="none" strike="noStrike" dirty="0">
                          <a:solidFill>
                            <a:srgbClr val="000000"/>
                          </a:solidFill>
                          <a:effectLst/>
                          <a:latin typeface="Pluto Light" panose="020B0303020203060204" pitchFamily="34" charset="0"/>
                        </a:rPr>
                        <a:t>Mensual</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5243331"/>
                  </a:ext>
                </a:extLst>
              </a:tr>
              <a:tr h="164312">
                <a:tc vMerge="1">
                  <a:txBody>
                    <a:bodyPr/>
                    <a:lstStyle/>
                    <a:p>
                      <a:endParaRPr lang="es-HN"/>
                    </a:p>
                  </a:txBody>
                  <a:tcPr/>
                </a:tc>
                <a:tc vMerge="1">
                  <a:txBody>
                    <a:bodyPr/>
                    <a:lstStyle/>
                    <a:p>
                      <a:endParaRPr lang="es-HN"/>
                    </a:p>
                  </a:txBody>
                  <a:tcPr/>
                </a:tc>
                <a:tc>
                  <a:txBody>
                    <a:bodyPr/>
                    <a:lstStyle/>
                    <a:p>
                      <a:pPr algn="l" fontAlgn="ctr"/>
                      <a:r>
                        <a:rPr lang="es-HN" sz="800" b="0" i="0" u="none" strike="noStrike">
                          <a:solidFill>
                            <a:srgbClr val="000000"/>
                          </a:solidFill>
                          <a:effectLst/>
                          <a:latin typeface="Pluto Light" panose="020B0303020203060204" pitchFamily="34" charset="0"/>
                        </a:rPr>
                        <a:t>Complementaria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4063745"/>
                  </a:ext>
                </a:extLst>
              </a:tr>
              <a:tr h="164312">
                <a:tc vMerge="1">
                  <a:txBody>
                    <a:bodyPr/>
                    <a:lstStyle/>
                    <a:p>
                      <a:endParaRPr lang="es-HN"/>
                    </a:p>
                  </a:txBody>
                  <a:tcPr/>
                </a:tc>
                <a:tc rowSpan="2">
                  <a:txBody>
                    <a:bodyPr/>
                    <a:lstStyle/>
                    <a:p>
                      <a:pPr algn="l" fontAlgn="ctr"/>
                      <a:r>
                        <a:rPr lang="es-HN" sz="800" b="0" i="0" u="none" strike="noStrike">
                          <a:solidFill>
                            <a:srgbClr val="000000"/>
                          </a:solidFill>
                          <a:effectLst/>
                          <a:latin typeface="Pluto Light" panose="020B0303020203060204" pitchFamily="34" charset="0"/>
                        </a:rPr>
                        <a:t>DECIMOTERCER MES PERMANENTE</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HN" sz="800" b="0" i="0" u="none" strike="noStrike" dirty="0">
                          <a:solidFill>
                            <a:srgbClr val="000000"/>
                          </a:solidFill>
                          <a:effectLst/>
                          <a:latin typeface="Pluto Light" panose="020B0303020203060204" pitchFamily="34" charset="0"/>
                        </a:rPr>
                        <a:t>Anual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876775"/>
                  </a:ext>
                </a:extLst>
              </a:tr>
              <a:tr h="164312">
                <a:tc vMerge="1">
                  <a:txBody>
                    <a:bodyPr/>
                    <a:lstStyle/>
                    <a:p>
                      <a:endParaRPr lang="es-HN"/>
                    </a:p>
                  </a:txBody>
                  <a:tcPr/>
                </a:tc>
                <a:tc vMerge="1">
                  <a:txBody>
                    <a:bodyPr/>
                    <a:lstStyle/>
                    <a:p>
                      <a:endParaRPr lang="es-HN"/>
                    </a:p>
                  </a:txBody>
                  <a:tcPr/>
                </a:tc>
                <a:tc>
                  <a:txBody>
                    <a:bodyPr/>
                    <a:lstStyle/>
                    <a:p>
                      <a:pPr algn="l" fontAlgn="ctr"/>
                      <a:r>
                        <a:rPr lang="es-HN" sz="800" b="0" i="0" u="none" strike="noStrike" dirty="0">
                          <a:solidFill>
                            <a:srgbClr val="000000"/>
                          </a:solidFill>
                          <a:effectLst/>
                          <a:latin typeface="Pluto Light" panose="020B0303020203060204" pitchFamily="34" charset="0"/>
                        </a:rPr>
                        <a:t>Complementaria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2553500"/>
                  </a:ext>
                </a:extLst>
              </a:tr>
              <a:tr h="164312">
                <a:tc vMerge="1">
                  <a:txBody>
                    <a:bodyPr/>
                    <a:lstStyle/>
                    <a:p>
                      <a:endParaRPr lang="es-HN"/>
                    </a:p>
                  </a:txBody>
                  <a:tcPr/>
                </a:tc>
                <a:tc rowSpan="2">
                  <a:txBody>
                    <a:bodyPr/>
                    <a:lstStyle/>
                    <a:p>
                      <a:pPr algn="l" fontAlgn="ctr"/>
                      <a:r>
                        <a:rPr lang="es-HN" sz="800" b="0" i="0" u="none" strike="noStrike" dirty="0">
                          <a:solidFill>
                            <a:srgbClr val="000000"/>
                          </a:solidFill>
                          <a:effectLst/>
                          <a:latin typeface="Pluto Light" panose="020B0303020203060204" pitchFamily="34" charset="0"/>
                        </a:rPr>
                        <a:t>DECIMOCUARTO MES PERMANENTE</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HN" sz="800" b="0" i="0" u="none" strike="noStrike" dirty="0">
                          <a:solidFill>
                            <a:srgbClr val="000000"/>
                          </a:solidFill>
                          <a:effectLst/>
                          <a:latin typeface="Pluto Light" panose="020B0303020203060204" pitchFamily="34" charset="0"/>
                        </a:rPr>
                        <a:t>Anual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5545275"/>
                  </a:ext>
                </a:extLst>
              </a:tr>
              <a:tr h="164312">
                <a:tc vMerge="1">
                  <a:txBody>
                    <a:bodyPr/>
                    <a:lstStyle/>
                    <a:p>
                      <a:endParaRPr lang="es-HN"/>
                    </a:p>
                  </a:txBody>
                  <a:tcPr/>
                </a:tc>
                <a:tc vMerge="1">
                  <a:txBody>
                    <a:bodyPr/>
                    <a:lstStyle/>
                    <a:p>
                      <a:endParaRPr lang="es-HN"/>
                    </a:p>
                  </a:txBody>
                  <a:tcPr/>
                </a:tc>
                <a:tc>
                  <a:txBody>
                    <a:bodyPr/>
                    <a:lstStyle/>
                    <a:p>
                      <a:pPr algn="l" fontAlgn="ctr"/>
                      <a:r>
                        <a:rPr lang="es-HN" sz="800" b="0" i="0" u="none" strike="noStrike">
                          <a:solidFill>
                            <a:srgbClr val="000000"/>
                          </a:solidFill>
                          <a:effectLst/>
                          <a:latin typeface="Pluto Light" panose="020B0303020203060204" pitchFamily="34" charset="0"/>
                        </a:rPr>
                        <a:t>Complementaria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7177114"/>
                  </a:ext>
                </a:extLst>
              </a:tr>
              <a:tr h="164312">
                <a:tc vMerge="1">
                  <a:txBody>
                    <a:bodyPr/>
                    <a:lstStyle/>
                    <a:p>
                      <a:endParaRPr lang="es-HN"/>
                    </a:p>
                  </a:txBody>
                  <a:tcPr>
                    <a:lnT w="12700" cap="flat" cmpd="sng" algn="ctr">
                      <a:solidFill>
                        <a:srgbClr val="000000"/>
                      </a:solidFill>
                      <a:prstDash val="solid"/>
                      <a:round/>
                      <a:headEnd type="none" w="med" len="med"/>
                      <a:tailEnd type="none" w="med" len="med"/>
                    </a:lnT>
                  </a:tcPr>
                </a:tc>
                <a:tc rowSpan="2">
                  <a:txBody>
                    <a:bodyPr/>
                    <a:lstStyle/>
                    <a:p>
                      <a:pPr algn="l" fontAlgn="ctr"/>
                      <a:r>
                        <a:rPr lang="es-HN" sz="800" b="0" i="0" u="none" strike="noStrike" dirty="0">
                          <a:solidFill>
                            <a:srgbClr val="000000"/>
                          </a:solidFill>
                          <a:effectLst/>
                          <a:latin typeface="Pluto Light" panose="020B0303020203060204" pitchFamily="34" charset="0"/>
                        </a:rPr>
                        <a:t>GASTOS DE REPRESENTACION EN EL PAIS/PERMANENTE</a:t>
                      </a:r>
                    </a:p>
                  </a:txBody>
                  <a:tcPr marL="5268" marR="5268" marT="5268"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HN" sz="800" b="0" i="0" u="none" strike="noStrike" dirty="0">
                          <a:solidFill>
                            <a:srgbClr val="000000"/>
                          </a:solidFill>
                          <a:effectLst/>
                          <a:latin typeface="Pluto Light" panose="020B0303020203060204" pitchFamily="34" charset="0"/>
                        </a:rPr>
                        <a:t>Mensual</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227224"/>
                  </a:ext>
                </a:extLst>
              </a:tr>
              <a:tr h="248997">
                <a:tc vMerge="1">
                  <a:txBody>
                    <a:bodyPr/>
                    <a:lstStyle/>
                    <a:p>
                      <a:endParaRPr lang="es-HN"/>
                    </a:p>
                  </a:txBody>
                  <a:tcPr/>
                </a:tc>
                <a:tc vMerge="1">
                  <a:txBody>
                    <a:bodyPr/>
                    <a:lstStyle/>
                    <a:p>
                      <a:endParaRPr lang="es-HN"/>
                    </a:p>
                  </a:txBody>
                  <a:tcPr/>
                </a:tc>
                <a:tc>
                  <a:txBody>
                    <a:bodyPr/>
                    <a:lstStyle/>
                    <a:p>
                      <a:pPr algn="l" fontAlgn="ctr"/>
                      <a:r>
                        <a:rPr lang="es-HN" sz="800" b="0" i="0" u="none" strike="noStrike" dirty="0">
                          <a:solidFill>
                            <a:srgbClr val="000000"/>
                          </a:solidFill>
                          <a:effectLst/>
                          <a:latin typeface="Pluto Light" panose="020B0303020203060204" pitchFamily="34" charset="0"/>
                        </a:rPr>
                        <a:t>Complementaria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3721742"/>
                  </a:ext>
                </a:extLst>
              </a:tr>
            </a:tbl>
          </a:graphicData>
        </a:graphic>
      </p:graphicFrame>
    </p:spTree>
    <p:extLst>
      <p:ext uri="{BB962C8B-B14F-4D97-AF65-F5344CB8AC3E}">
        <p14:creationId xmlns:p14="http://schemas.microsoft.com/office/powerpoint/2010/main" val="166989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TotalTime>
  <Words>1594</Words>
  <Application>Microsoft Office PowerPoint</Application>
  <PresentationFormat>Panorámica</PresentationFormat>
  <Paragraphs>227</Paragraphs>
  <Slides>12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12</vt:i4>
      </vt:variant>
    </vt:vector>
  </HeadingPairs>
  <TitlesOfParts>
    <vt:vector size="20" baseType="lpstr">
      <vt:lpstr>Georgia</vt:lpstr>
      <vt:lpstr>Aptos Display</vt:lpstr>
      <vt:lpstr>Pluto Light</vt:lpstr>
      <vt:lpstr>Aptos</vt:lpstr>
      <vt:lpstr>Arial</vt:lpstr>
      <vt:lpstr>Wingdings</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Nolvia Mireya Hernandez Galvez</dc:creator>
  <cp:lastModifiedBy>Nolvia Mireya Hernandez Galvez</cp:lastModifiedBy>
  <cp:revision>34</cp:revision>
  <dcterms:created xsi:type="dcterms:W3CDTF">2012-07-30T22:48:03Z</dcterms:created>
  <dcterms:modified xsi:type="dcterms:W3CDTF">2026-02-17T21:44:49Z</dcterms:modified>
</cp:coreProperties>
</file>