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7" r:id="rId2"/>
    <p:sldId id="256" r:id="rId3"/>
    <p:sldId id="266" r:id="rId4"/>
    <p:sldId id="267" r:id="rId5"/>
    <p:sldId id="268" r:id="rId6"/>
    <p:sldId id="269" r:id="rId7"/>
    <p:sldId id="271" r:id="rId8"/>
    <p:sldId id="272" r:id="rId9"/>
    <p:sldId id="264" r:id="rId10"/>
  </p:sldIdLst>
  <p:sldSz cx="12192000" cy="6858000"/>
  <p:notesSz cx="6858000" cy="9144000"/>
  <p:defaultTextStyle>
    <a:defPPr>
      <a:defRPr lang="es-H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8D0E1"/>
    <a:srgbClr val="51C1D1"/>
    <a:srgbClr val="55CBDC"/>
    <a:srgbClr val="50BFCF"/>
    <a:srgbClr val="FFFFFF"/>
    <a:srgbClr val="DAFAF8"/>
    <a:srgbClr val="E7FCFD"/>
    <a:srgbClr val="C2F9FA"/>
    <a:srgbClr val="949699"/>
    <a:srgbClr val="88CF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27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ndy Maria Sanchez Pineda" userId="d2df28d3-d8ee-4e53-a00d-5035c98b1c8d" providerId="ADAL" clId="{9011F2CF-4C9D-4F94-BDD7-524DF113BDBE}"/>
    <pc:docChg chg="modSld">
      <pc:chgData name="Sindy Maria Sanchez Pineda" userId="d2df28d3-d8ee-4e53-a00d-5035c98b1c8d" providerId="ADAL" clId="{9011F2CF-4C9D-4F94-BDD7-524DF113BDBE}" dt="2024-06-21T21:29:49.806" v="3" actId="20577"/>
      <pc:docMkLst>
        <pc:docMk/>
      </pc:docMkLst>
      <pc:sldChg chg="modSp mod">
        <pc:chgData name="Sindy Maria Sanchez Pineda" userId="d2df28d3-d8ee-4e53-a00d-5035c98b1c8d" providerId="ADAL" clId="{9011F2CF-4C9D-4F94-BDD7-524DF113BDBE}" dt="2024-06-21T21:29:49.806" v="3" actId="20577"/>
        <pc:sldMkLst>
          <pc:docMk/>
          <pc:sldMk cId="441947342" sldId="256"/>
        </pc:sldMkLst>
        <pc:spChg chg="mod">
          <ac:chgData name="Sindy Maria Sanchez Pineda" userId="d2df28d3-d8ee-4e53-a00d-5035c98b1c8d" providerId="ADAL" clId="{9011F2CF-4C9D-4F94-BDD7-524DF113BDBE}" dt="2024-06-21T21:29:49.806" v="3" actId="20577"/>
          <ac:spMkLst>
            <pc:docMk/>
            <pc:sldMk cId="441947342" sldId="25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HN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4F9531-0C7C-401B-997C-86BFB6342072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HN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998D0-0330-4F74-9A8B-43253384FDFC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221252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" t="2161" r="2595" b="678"/>
          <a:stretch/>
        </p:blipFill>
        <p:spPr>
          <a:xfrm>
            <a:off x="0" y="0"/>
            <a:ext cx="12277726" cy="6862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97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" t="2161" r="2595" b="678"/>
          <a:stretch/>
        </p:blipFill>
        <p:spPr>
          <a:xfrm>
            <a:off x="0" y="0"/>
            <a:ext cx="12277726" cy="6862492"/>
          </a:xfrm>
          <a:prstGeom prst="rect">
            <a:avLst/>
          </a:prstGeom>
        </p:spPr>
      </p:pic>
      <p:sp>
        <p:nvSpPr>
          <p:cNvPr id="4" name="Rectángulo 3"/>
          <p:cNvSpPr/>
          <p:nvPr userDrawn="1"/>
        </p:nvSpPr>
        <p:spPr>
          <a:xfrm>
            <a:off x="3902529" y="1640120"/>
            <a:ext cx="4604657" cy="35033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pic>
        <p:nvPicPr>
          <p:cNvPr id="2" name="Imagen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3060" y="1758502"/>
            <a:ext cx="3263594" cy="3266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031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 hasCustomPrompt="1"/>
          </p:nvPr>
        </p:nvSpPr>
        <p:spPr>
          <a:xfrm>
            <a:off x="1434193" y="1539393"/>
            <a:ext cx="9144000" cy="1815448"/>
          </a:xfrm>
        </p:spPr>
        <p:txBody>
          <a:bodyPr anchor="b"/>
          <a:lstStyle>
            <a:lvl1pPr algn="ctr">
              <a:defRPr sz="6000">
                <a:solidFill>
                  <a:srgbClr val="88CFE0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434193" y="344691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949699"/>
                </a:solidFill>
                <a:latin typeface="Pluto Sans Regular" panose="02000000000000000000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dirty="0"/>
              <a:t>Subtítulo</a:t>
            </a:r>
            <a:endParaRPr lang="es-HN" dirty="0"/>
          </a:p>
        </p:txBody>
      </p:sp>
      <p:pic>
        <p:nvPicPr>
          <p:cNvPr id="7" name="Imagen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6296" y="75746"/>
            <a:ext cx="1469674" cy="147103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67" t="13928" r="13198" b="11786"/>
          <a:stretch/>
        </p:blipFill>
        <p:spPr>
          <a:xfrm>
            <a:off x="10055154" y="4710792"/>
            <a:ext cx="1867424" cy="1861459"/>
          </a:xfrm>
          <a:prstGeom prst="rect">
            <a:avLst/>
          </a:prstGeom>
        </p:spPr>
      </p:pic>
      <p:sp>
        <p:nvSpPr>
          <p:cNvPr id="12" name="Rectángulo 11"/>
          <p:cNvSpPr/>
          <p:nvPr userDrawn="1"/>
        </p:nvSpPr>
        <p:spPr>
          <a:xfrm>
            <a:off x="11577230" y="399778"/>
            <a:ext cx="167096" cy="141242"/>
          </a:xfrm>
          <a:prstGeom prst="rect">
            <a:avLst/>
          </a:prstGeom>
          <a:solidFill>
            <a:srgbClr val="88CF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13" name="Rectángulo 12"/>
          <p:cNvSpPr/>
          <p:nvPr userDrawn="1"/>
        </p:nvSpPr>
        <p:spPr>
          <a:xfrm>
            <a:off x="11577230" y="670288"/>
            <a:ext cx="167096" cy="141242"/>
          </a:xfrm>
          <a:prstGeom prst="rect">
            <a:avLst/>
          </a:prstGeom>
          <a:solidFill>
            <a:srgbClr val="88CF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HN"/>
          </a:p>
        </p:txBody>
      </p:sp>
      <p:sp>
        <p:nvSpPr>
          <p:cNvPr id="14" name="CuadroTexto 13"/>
          <p:cNvSpPr txBox="1"/>
          <p:nvPr userDrawn="1"/>
        </p:nvSpPr>
        <p:spPr>
          <a:xfrm>
            <a:off x="10168890" y="482544"/>
            <a:ext cx="184649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H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Pluto Sans Medium" panose="02000000000000000000" pitchFamily="50" charset="0"/>
              </a:rPr>
              <a:t>www.sefin.gob.hn</a:t>
            </a:r>
          </a:p>
        </p:txBody>
      </p:sp>
    </p:spTree>
    <p:extLst>
      <p:ext uri="{BB962C8B-B14F-4D97-AF65-F5344CB8AC3E}">
        <p14:creationId xmlns:p14="http://schemas.microsoft.com/office/powerpoint/2010/main" val="2048271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438150" y="404773"/>
            <a:ext cx="9318171" cy="1325563"/>
          </a:xfrm>
        </p:spPr>
        <p:txBody>
          <a:bodyPr/>
          <a:lstStyle>
            <a:lvl1pPr>
              <a:defRPr>
                <a:solidFill>
                  <a:srgbClr val="88CFE0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8150" y="1865273"/>
            <a:ext cx="11171464" cy="4006869"/>
          </a:xfrm>
        </p:spPr>
        <p:txBody>
          <a:bodyPr/>
          <a:lstStyle>
            <a:lvl1pPr>
              <a:defRPr sz="2400">
                <a:latin typeface="Pluto Sans Regular" panose="02000000000000000000" pitchFamily="50" charset="0"/>
              </a:defRPr>
            </a:lvl1pPr>
            <a:lvl2pPr>
              <a:defRPr sz="2000">
                <a:latin typeface="Pluto Sans Regular" panose="02000000000000000000" pitchFamily="50" charset="0"/>
              </a:defRPr>
            </a:lvl2pPr>
            <a:lvl3pPr>
              <a:defRPr>
                <a:solidFill>
                  <a:schemeClr val="tx1"/>
                </a:solidFill>
                <a:latin typeface="Pluto Sans Regular" panose="02000000000000000000" pitchFamily="50" charset="0"/>
              </a:defRPr>
            </a:lvl3pPr>
            <a:lvl4pPr>
              <a:defRPr>
                <a:latin typeface="Pluto Sans Regular" panose="02000000000000000000" pitchFamily="50" charset="0"/>
              </a:defRPr>
            </a:lvl4pPr>
            <a:lvl5pPr>
              <a:defRPr>
                <a:latin typeface="Pluto Sans Regular" panose="02000000000000000000" pitchFamily="50" charset="0"/>
              </a:defRPr>
            </a:lvl5pPr>
          </a:lstStyle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  <p:pic>
        <p:nvPicPr>
          <p:cNvPr id="5" name="Imagen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31069" y="230188"/>
            <a:ext cx="1403597" cy="1404897"/>
          </a:xfrm>
          <a:prstGeom prst="rect">
            <a:avLst/>
          </a:prstGeom>
        </p:spPr>
      </p:pic>
      <p:grpSp>
        <p:nvGrpSpPr>
          <p:cNvPr id="4" name="Grupo 3"/>
          <p:cNvGrpSpPr/>
          <p:nvPr userDrawn="1"/>
        </p:nvGrpSpPr>
        <p:grpSpPr>
          <a:xfrm>
            <a:off x="10054317" y="6117812"/>
            <a:ext cx="1846490" cy="411752"/>
            <a:chOff x="10054317" y="6117812"/>
            <a:chExt cx="1846490" cy="411752"/>
          </a:xfrm>
        </p:grpSpPr>
        <p:sp>
          <p:nvSpPr>
            <p:cNvPr id="6" name="Rectángulo 5"/>
            <p:cNvSpPr/>
            <p:nvPr userDrawn="1"/>
          </p:nvSpPr>
          <p:spPr>
            <a:xfrm>
              <a:off x="11462657" y="611781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8" name="Rectángulo 7"/>
            <p:cNvSpPr/>
            <p:nvPr userDrawn="1"/>
          </p:nvSpPr>
          <p:spPr>
            <a:xfrm>
              <a:off x="11462657" y="638832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9" name="CuadroTexto 8"/>
            <p:cNvSpPr txBox="1"/>
            <p:nvPr userDrawn="1"/>
          </p:nvSpPr>
          <p:spPr>
            <a:xfrm>
              <a:off x="10054317" y="6200578"/>
              <a:ext cx="184649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luto Sans Medium" panose="02000000000000000000" pitchFamily="50" charset="0"/>
                </a:rPr>
                <a:t>www.sefin.gob.hn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70555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 algn="ctr">
              <a:defRPr sz="6000">
                <a:solidFill>
                  <a:srgbClr val="949699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tx1">
                    <a:tint val="75000"/>
                  </a:schemeClr>
                </a:solidFill>
                <a:latin typeface="Pluto Sans Regular" panose="02000000000000000000" pitchFamily="50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dirty="0"/>
              <a:t>Subtítulo</a:t>
            </a:r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9215" y="152421"/>
            <a:ext cx="1403597" cy="140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33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ítulo 1"/>
          <p:cNvSpPr>
            <a:spLocks noGrp="1"/>
          </p:cNvSpPr>
          <p:nvPr>
            <p:ph type="title" hasCustomPrompt="1"/>
          </p:nvPr>
        </p:nvSpPr>
        <p:spPr>
          <a:xfrm>
            <a:off x="511628" y="503918"/>
            <a:ext cx="9318171" cy="1325563"/>
          </a:xfrm>
        </p:spPr>
        <p:txBody>
          <a:bodyPr/>
          <a:lstStyle>
            <a:lvl1pPr>
              <a:defRPr>
                <a:solidFill>
                  <a:srgbClr val="88CFE0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10" name="Marcador de contenido 2"/>
          <p:cNvSpPr>
            <a:spLocks noGrp="1"/>
          </p:cNvSpPr>
          <p:nvPr>
            <p:ph idx="1"/>
          </p:nvPr>
        </p:nvSpPr>
        <p:spPr>
          <a:xfrm>
            <a:off x="511628" y="1964418"/>
            <a:ext cx="10983784" cy="4351338"/>
          </a:xfrm>
        </p:spPr>
        <p:txBody>
          <a:bodyPr/>
          <a:lstStyle>
            <a:lvl1pPr>
              <a:defRPr sz="2400">
                <a:latin typeface="Pluto Sans Regular" panose="02000000000000000000" pitchFamily="50" charset="0"/>
              </a:defRPr>
            </a:lvl1pPr>
            <a:lvl2pPr>
              <a:defRPr sz="2000">
                <a:latin typeface="Pluto Sans Regular" panose="02000000000000000000" pitchFamily="50" charset="0"/>
              </a:defRPr>
            </a:lvl2pPr>
            <a:lvl3pPr>
              <a:defRPr>
                <a:latin typeface="Pluto Sans Thin" panose="02000000000000000000" pitchFamily="50" charset="0"/>
              </a:defRPr>
            </a:lvl3pPr>
            <a:lvl4pPr>
              <a:defRPr>
                <a:latin typeface="Pluto Sans Regular" panose="02000000000000000000" pitchFamily="50" charset="0"/>
              </a:defRPr>
            </a:lvl4pPr>
            <a:lvl5pPr>
              <a:defRPr>
                <a:latin typeface="Pluto Sans Thin" panose="02000000000000000000" pitchFamily="50" charset="0"/>
              </a:defRPr>
            </a:lvl5pPr>
          </a:lstStyle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  <p:pic>
        <p:nvPicPr>
          <p:cNvPr id="11" name="Imagen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7783" y="360817"/>
            <a:ext cx="1403597" cy="1404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84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ítulo 1"/>
          <p:cNvSpPr>
            <a:spLocks noGrp="1"/>
          </p:cNvSpPr>
          <p:nvPr>
            <p:ph type="title" hasCustomPrompt="1"/>
          </p:nvPr>
        </p:nvSpPr>
        <p:spPr>
          <a:xfrm>
            <a:off x="511628" y="503918"/>
            <a:ext cx="9318171" cy="1325563"/>
          </a:xfrm>
        </p:spPr>
        <p:txBody>
          <a:bodyPr/>
          <a:lstStyle>
            <a:lvl1pPr>
              <a:defRPr>
                <a:solidFill>
                  <a:srgbClr val="88CFE0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11628" y="1980746"/>
            <a:ext cx="5480958" cy="4351338"/>
          </a:xfrm>
        </p:spPr>
        <p:txBody>
          <a:bodyPr/>
          <a:lstStyle>
            <a:lvl1pPr>
              <a:defRPr sz="2400">
                <a:latin typeface="Pluto Sans Regular" panose="02000000000000000000" pitchFamily="50" charset="0"/>
              </a:defRPr>
            </a:lvl1pPr>
            <a:lvl2pPr>
              <a:defRPr sz="2000">
                <a:latin typeface="Pluto Sans Regular" panose="02000000000000000000" pitchFamily="50" charset="0"/>
              </a:defRPr>
            </a:lvl2pPr>
            <a:lvl3pPr>
              <a:defRPr>
                <a:latin typeface="Pluto Sans Regular" panose="02000000000000000000" pitchFamily="50" charset="0"/>
              </a:defRPr>
            </a:lvl3pPr>
            <a:lvl4pPr>
              <a:defRPr>
                <a:latin typeface="Pluto Sans Regular" panose="02000000000000000000" pitchFamily="50" charset="0"/>
              </a:defRPr>
            </a:lvl4pPr>
            <a:lvl5pPr>
              <a:defRPr>
                <a:latin typeface="Pluto Sans Regular" panose="02000000000000000000" pitchFamily="50" charset="0"/>
              </a:defRPr>
            </a:lvl5pPr>
          </a:lstStyle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  <p:pic>
        <p:nvPicPr>
          <p:cNvPr id="12" name="Imagen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67783" y="360817"/>
            <a:ext cx="1403597" cy="1404897"/>
          </a:xfrm>
          <a:prstGeom prst="rect">
            <a:avLst/>
          </a:prstGeom>
        </p:spPr>
      </p:pic>
      <p:sp>
        <p:nvSpPr>
          <p:cNvPr id="14" name="Marcador de contenido 2"/>
          <p:cNvSpPr>
            <a:spLocks noGrp="1"/>
          </p:cNvSpPr>
          <p:nvPr>
            <p:ph idx="10"/>
          </p:nvPr>
        </p:nvSpPr>
        <p:spPr>
          <a:xfrm>
            <a:off x="6147707" y="1980746"/>
            <a:ext cx="5323114" cy="4351338"/>
          </a:xfrm>
        </p:spPr>
        <p:txBody>
          <a:bodyPr/>
          <a:lstStyle>
            <a:lvl1pPr>
              <a:defRPr sz="2400">
                <a:latin typeface="Pluto Sans Regular" panose="02000000000000000000" pitchFamily="50" charset="0"/>
              </a:defRPr>
            </a:lvl1pPr>
            <a:lvl2pPr>
              <a:defRPr sz="2000">
                <a:latin typeface="Pluto Sans Regular" panose="02000000000000000000" pitchFamily="50" charset="0"/>
              </a:defRPr>
            </a:lvl2pPr>
            <a:lvl3pPr>
              <a:defRPr>
                <a:latin typeface="Pluto Sans Regular" panose="02000000000000000000" pitchFamily="50" charset="0"/>
              </a:defRPr>
            </a:lvl3pPr>
            <a:lvl4pPr>
              <a:defRPr>
                <a:latin typeface="Pluto Sans Regular" panose="02000000000000000000" pitchFamily="50" charset="0"/>
              </a:defRPr>
            </a:lvl4pPr>
            <a:lvl5pPr>
              <a:defRPr>
                <a:latin typeface="Pluto Sans Regular" panose="02000000000000000000" pitchFamily="50" charset="0"/>
              </a:defRPr>
            </a:lvl5pPr>
          </a:lstStyle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</p:spTree>
    <p:extLst>
      <p:ext uri="{BB962C8B-B14F-4D97-AF65-F5344CB8AC3E}">
        <p14:creationId xmlns:p14="http://schemas.microsoft.com/office/powerpoint/2010/main" val="2588812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0465" y="360817"/>
            <a:ext cx="1578233" cy="1404897"/>
          </a:xfrm>
          <a:prstGeom prst="rect">
            <a:avLst/>
          </a:prstGeom>
        </p:spPr>
      </p:pic>
      <p:grpSp>
        <p:nvGrpSpPr>
          <p:cNvPr id="10" name="Grupo 9"/>
          <p:cNvGrpSpPr/>
          <p:nvPr userDrawn="1"/>
        </p:nvGrpSpPr>
        <p:grpSpPr>
          <a:xfrm>
            <a:off x="9829799" y="5993987"/>
            <a:ext cx="1846490" cy="411752"/>
            <a:chOff x="10054317" y="6117812"/>
            <a:chExt cx="1846490" cy="411752"/>
          </a:xfrm>
        </p:grpSpPr>
        <p:sp>
          <p:nvSpPr>
            <p:cNvPr id="11" name="Rectángulo 10"/>
            <p:cNvSpPr/>
            <p:nvPr userDrawn="1"/>
          </p:nvSpPr>
          <p:spPr>
            <a:xfrm>
              <a:off x="11462657" y="611781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2" name="Rectángulo 11"/>
            <p:cNvSpPr/>
            <p:nvPr userDrawn="1"/>
          </p:nvSpPr>
          <p:spPr>
            <a:xfrm>
              <a:off x="11462657" y="638832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3" name="CuadroTexto 12"/>
            <p:cNvSpPr txBox="1"/>
            <p:nvPr userDrawn="1"/>
          </p:nvSpPr>
          <p:spPr>
            <a:xfrm>
              <a:off x="10054317" y="6200578"/>
              <a:ext cx="184649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luto Sans Medium" panose="02000000000000000000" pitchFamily="50" charset="0"/>
                </a:rPr>
                <a:t>www.sefin.gob.hn</a:t>
              </a:r>
            </a:p>
          </p:txBody>
        </p:sp>
      </p:grpSp>
      <p:sp>
        <p:nvSpPr>
          <p:cNvPr id="14" name="Título 1"/>
          <p:cNvSpPr>
            <a:spLocks noGrp="1"/>
          </p:cNvSpPr>
          <p:nvPr>
            <p:ph type="title" hasCustomPrompt="1"/>
          </p:nvPr>
        </p:nvSpPr>
        <p:spPr>
          <a:xfrm>
            <a:off x="486002" y="521454"/>
            <a:ext cx="3932237" cy="1083622"/>
          </a:xfrm>
        </p:spPr>
        <p:txBody>
          <a:bodyPr anchor="b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rgbClr val="949699"/>
                </a:solidFill>
                <a:latin typeface="PlutoSansW04-Bold" panose="02000000000000000000" pitchFamily="2" charset="0"/>
              </a:defRPr>
            </a:lvl1pPr>
          </a:lstStyle>
          <a:p>
            <a:r>
              <a:rPr lang="es-HN" dirty="0"/>
              <a:t>Título</a:t>
            </a:r>
          </a:p>
        </p:txBody>
      </p:sp>
    </p:spTree>
    <p:extLst>
      <p:ext uri="{BB962C8B-B14F-4D97-AF65-F5344CB8AC3E}">
        <p14:creationId xmlns:p14="http://schemas.microsoft.com/office/powerpoint/2010/main" val="119746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447902" y="1569998"/>
            <a:ext cx="3932237" cy="1083622"/>
          </a:xfrm>
        </p:spPr>
        <p:txBody>
          <a:bodyPr anchor="b">
            <a:no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>
                <a:solidFill>
                  <a:srgbClr val="949699"/>
                </a:solidFill>
              </a:defRPr>
            </a:lvl1pPr>
          </a:lstStyle>
          <a:p>
            <a:r>
              <a:rPr lang="es-HN" dirty="0"/>
              <a:t>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62702" y="1557152"/>
            <a:ext cx="7202034" cy="4908056"/>
          </a:xfrm>
        </p:spPr>
        <p:txBody>
          <a:bodyPr/>
          <a:lstStyle>
            <a:lvl1pPr>
              <a:defRPr sz="2800">
                <a:latin typeface="Pluto Sans Regular" panose="02000000000000000000" pitchFamily="50" charset="0"/>
              </a:defRPr>
            </a:lvl1pPr>
            <a:lvl2pPr>
              <a:defRPr sz="2800">
                <a:latin typeface="Pluto Sans Regular" panose="02000000000000000000" pitchFamily="50" charset="0"/>
              </a:defRPr>
            </a:lvl2pPr>
            <a:lvl3pPr>
              <a:defRPr sz="2400">
                <a:latin typeface="Pluto Sans Regular" panose="02000000000000000000" pitchFamily="50" charset="0"/>
              </a:defRPr>
            </a:lvl3pPr>
            <a:lvl4pPr>
              <a:defRPr sz="2000">
                <a:latin typeface="Pluto Sans Regular" panose="02000000000000000000" pitchFamily="50" charset="0"/>
              </a:defRPr>
            </a:lvl4pPr>
            <a:lvl5pPr>
              <a:defRPr sz="2000">
                <a:latin typeface="Pluto Sans Regular" panose="02000000000000000000" pitchFamily="50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47902" y="2653620"/>
            <a:ext cx="3932237" cy="3811588"/>
          </a:xfrm>
        </p:spPr>
        <p:txBody>
          <a:bodyPr/>
          <a:lstStyle>
            <a:lvl1pPr marL="0" indent="0">
              <a:buNone/>
              <a:defRPr sz="1600">
                <a:solidFill>
                  <a:schemeClr val="bg2">
                    <a:lumMod val="25000"/>
                  </a:schemeClr>
                </a:solidFill>
                <a:latin typeface="Pluto Sans Regular" panose="02000000000000000000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Editar el estilo de texto del patrón</a:t>
            </a: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39" y="173038"/>
            <a:ext cx="1578233" cy="1404897"/>
          </a:xfrm>
          <a:prstGeom prst="rect">
            <a:avLst/>
          </a:prstGeom>
        </p:spPr>
      </p:pic>
      <p:grpSp>
        <p:nvGrpSpPr>
          <p:cNvPr id="10" name="Grupo 9"/>
          <p:cNvGrpSpPr/>
          <p:nvPr userDrawn="1"/>
        </p:nvGrpSpPr>
        <p:grpSpPr>
          <a:xfrm>
            <a:off x="10182224" y="572700"/>
            <a:ext cx="1846490" cy="411752"/>
            <a:chOff x="10054317" y="6117812"/>
            <a:chExt cx="1846490" cy="411752"/>
          </a:xfrm>
        </p:grpSpPr>
        <p:sp>
          <p:nvSpPr>
            <p:cNvPr id="11" name="Rectángulo 10"/>
            <p:cNvSpPr/>
            <p:nvPr userDrawn="1"/>
          </p:nvSpPr>
          <p:spPr>
            <a:xfrm>
              <a:off x="11462657" y="611781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2" name="Rectángulo 11"/>
            <p:cNvSpPr/>
            <p:nvPr userDrawn="1"/>
          </p:nvSpPr>
          <p:spPr>
            <a:xfrm>
              <a:off x="11462657" y="6388322"/>
              <a:ext cx="167096" cy="141242"/>
            </a:xfrm>
            <a:prstGeom prst="rect">
              <a:avLst/>
            </a:prstGeom>
            <a:solidFill>
              <a:srgbClr val="88CF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3" name="CuadroTexto 12"/>
            <p:cNvSpPr txBox="1"/>
            <p:nvPr userDrawn="1"/>
          </p:nvSpPr>
          <p:spPr>
            <a:xfrm>
              <a:off x="10054317" y="6200578"/>
              <a:ext cx="184649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HN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Pluto Sans Medium" panose="02000000000000000000" pitchFamily="50" charset="0"/>
                </a:rPr>
                <a:t>www.sefin.gob.hn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157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39" y="173038"/>
            <a:ext cx="1578233" cy="1404897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480559" y="1428069"/>
            <a:ext cx="3932237" cy="1462088"/>
          </a:xfrm>
        </p:spPr>
        <p:txBody>
          <a:bodyPr anchor="b"/>
          <a:lstStyle>
            <a:lvl1pPr>
              <a:defRPr sz="3200">
                <a:solidFill>
                  <a:srgbClr val="949699"/>
                </a:solidFill>
                <a:latin typeface="Pluto Sans Black" panose="02000000000000000000" pitchFamily="50" charset="0"/>
              </a:defRPr>
            </a:lvl1pPr>
          </a:lstStyle>
          <a:p>
            <a:r>
              <a:rPr lang="es-ES" dirty="0"/>
              <a:t>Título</a:t>
            </a:r>
            <a:endParaRPr lang="es-HN" dirty="0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628016" y="1428070"/>
            <a:ext cx="707957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HN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80559" y="2890157"/>
            <a:ext cx="3932237" cy="3411538"/>
          </a:xfrm>
        </p:spPr>
        <p:txBody>
          <a:bodyPr/>
          <a:lstStyle>
            <a:lvl1pPr marL="0" indent="0">
              <a:buNone/>
              <a:defRPr sz="1600">
                <a:latin typeface="Pluto Sans Regular" panose="02000000000000000000" pitchFamily="50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dirty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273329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" t="278" r="-233" b="-278"/>
          <a:stretch/>
        </p:blipFill>
        <p:spPr>
          <a:xfrm>
            <a:off x="-104775" y="0"/>
            <a:ext cx="12482354" cy="69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627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HN" dirty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Editar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HN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ACDD3-48DF-4EB3-82BA-ECDD199BC5CB}" type="datetimeFigureOut">
              <a:rPr lang="es-HN" smtClean="0"/>
              <a:t>21/6/2024</a:t>
            </a:fld>
            <a:endParaRPr lang="es-HN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HN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9A9FA-9180-4CB5-A273-9204F46A3ACE}" type="slidenum">
              <a:rPr lang="es-HN" smtClean="0"/>
              <a:t>‹#›</a:t>
            </a:fld>
            <a:endParaRPr lang="es-HN"/>
          </a:p>
        </p:txBody>
      </p:sp>
    </p:spTree>
    <p:extLst>
      <p:ext uri="{BB962C8B-B14F-4D97-AF65-F5344CB8AC3E}">
        <p14:creationId xmlns:p14="http://schemas.microsoft.com/office/powerpoint/2010/main" val="193551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6" r:id="rId9"/>
    <p:sldLayoutId id="2147483657" r:id="rId10"/>
    <p:sldLayoutId id="21474836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Pluto Sans Heavy" panose="02000000000000000000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H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9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9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9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18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IAPOSITIVA 1 (consolidated).wav">
            <a:hlinkClick r:id="" action="ppaction://media"/>
            <a:extLst>
              <a:ext uri="{FF2B5EF4-FFF2-40B4-BE49-F238E27FC236}">
                <a16:creationId xmlns:a16="http://schemas.microsoft.com/office/drawing/2014/main" id="{B2232EDB-98E2-E426-1BC3-3D98B921C9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17564" y="582012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5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180"/>
    </mc:Choice>
    <mc:Fallback xmlns="">
      <p:transition spd="slow" advClick="0" advTm="7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b="1" dirty="0">
                <a:latin typeface="+mn-lt"/>
              </a:rPr>
              <a:t>Proceso de Formulación Presupuestaria</a:t>
            </a:r>
            <a:endParaRPr lang="es-HN" b="1" dirty="0">
              <a:latin typeface="+mn-lt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sz="5400" b="1" dirty="0">
                <a:latin typeface="+mn-lt"/>
              </a:rPr>
              <a:t>2025-2027</a:t>
            </a:r>
            <a:endParaRPr lang="es-HN" sz="5400" b="1" dirty="0">
              <a:latin typeface="+mn-lt"/>
            </a:endParaRPr>
          </a:p>
        </p:txBody>
      </p:sp>
      <p:pic>
        <p:nvPicPr>
          <p:cNvPr id="4" name="DIAPOSITIVA 2 (consolidated).wav">
            <a:hlinkClick r:id="" action="ppaction://media"/>
            <a:extLst>
              <a:ext uri="{FF2B5EF4-FFF2-40B4-BE49-F238E27FC236}">
                <a16:creationId xmlns:a16="http://schemas.microsoft.com/office/drawing/2014/main" id="{C7042604-B4F8-09E2-5CA7-4551F5ABF5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6286" y="549419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947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920"/>
    </mc:Choice>
    <mc:Fallback xmlns="">
      <p:transition spd="slow" advClick="0" advTm="9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0630" y="503918"/>
            <a:ext cx="11852364" cy="1325563"/>
          </a:xfrm>
        </p:spPr>
        <p:txBody>
          <a:bodyPr>
            <a:normAutofit/>
          </a:bodyPr>
          <a:lstStyle/>
          <a:p>
            <a:r>
              <a:rPr lang="es-ES" sz="4800" b="1" dirty="0"/>
              <a:t> Agenda</a:t>
            </a:r>
            <a:endParaRPr lang="es-HN" sz="4800" b="1" dirty="0"/>
          </a:p>
        </p:txBody>
      </p:sp>
      <p:grpSp>
        <p:nvGrpSpPr>
          <p:cNvPr id="37" name="Grupo 36">
            <a:extLst>
              <a:ext uri="{FF2B5EF4-FFF2-40B4-BE49-F238E27FC236}">
                <a16:creationId xmlns:a16="http://schemas.microsoft.com/office/drawing/2014/main" id="{EDB8D64A-2ABD-AA68-B58F-B3EDEE44126B}"/>
              </a:ext>
            </a:extLst>
          </p:cNvPr>
          <p:cNvGrpSpPr/>
          <p:nvPr/>
        </p:nvGrpSpPr>
        <p:grpSpPr>
          <a:xfrm>
            <a:off x="1167760" y="1522818"/>
            <a:ext cx="7912807" cy="4379024"/>
            <a:chOff x="130630" y="1522818"/>
            <a:chExt cx="7912807" cy="4379024"/>
          </a:xfrm>
        </p:grpSpPr>
        <p:sp>
          <p:nvSpPr>
            <p:cNvPr id="9" name="Arco 8">
              <a:extLst>
                <a:ext uri="{FF2B5EF4-FFF2-40B4-BE49-F238E27FC236}">
                  <a16:creationId xmlns:a16="http://schemas.microsoft.com/office/drawing/2014/main" id="{68CFBD1C-87C3-AEC8-F32A-D2DD74C2B57F}"/>
                </a:ext>
              </a:extLst>
            </p:cNvPr>
            <p:cNvSpPr/>
            <p:nvPr/>
          </p:nvSpPr>
          <p:spPr>
            <a:xfrm>
              <a:off x="130630" y="1722676"/>
              <a:ext cx="3465495" cy="4179166"/>
            </a:xfrm>
            <a:prstGeom prst="arc">
              <a:avLst>
                <a:gd name="adj1" fmla="val 16200000"/>
                <a:gd name="adj2" fmla="val 4981138"/>
              </a:avLst>
            </a:prstGeom>
            <a:ln w="57150">
              <a:solidFill>
                <a:schemeClr val="bg2">
                  <a:lumMod val="50000"/>
                </a:schemeClr>
              </a:solidFill>
            </a:ln>
            <a:effectLst>
              <a:glow rad="635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  <p:sp>
          <p:nvSpPr>
            <p:cNvPr id="13" name="Rectángulo: esquinas redondeadas 12">
              <a:extLst>
                <a:ext uri="{FF2B5EF4-FFF2-40B4-BE49-F238E27FC236}">
                  <a16:creationId xmlns:a16="http://schemas.microsoft.com/office/drawing/2014/main" id="{DD6505B0-E864-D13C-165E-587B2083B4A3}"/>
                </a:ext>
              </a:extLst>
            </p:cNvPr>
            <p:cNvSpPr/>
            <p:nvPr/>
          </p:nvSpPr>
          <p:spPr>
            <a:xfrm>
              <a:off x="3123978" y="1751263"/>
              <a:ext cx="3988526" cy="643663"/>
            </a:xfrm>
            <a:prstGeom prst="roundRect">
              <a:avLst/>
            </a:prstGeom>
            <a:solidFill>
              <a:srgbClr val="58D0E1"/>
            </a:solidFill>
            <a:ln>
              <a:solidFill>
                <a:srgbClr val="58D0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2000" dirty="0"/>
                <a:t>     Gestión de Accesos</a:t>
              </a:r>
              <a:endParaRPr lang="es-HN" sz="2000" dirty="0"/>
            </a:p>
          </p:txBody>
        </p:sp>
        <p:sp>
          <p:nvSpPr>
            <p:cNvPr id="15" name="Rectángulo: esquinas redondeadas 14">
              <a:extLst>
                <a:ext uri="{FF2B5EF4-FFF2-40B4-BE49-F238E27FC236}">
                  <a16:creationId xmlns:a16="http://schemas.microsoft.com/office/drawing/2014/main" id="{CDCF9400-FE43-EDDD-8FC1-5BB070672405}"/>
                </a:ext>
              </a:extLst>
            </p:cNvPr>
            <p:cNvSpPr/>
            <p:nvPr/>
          </p:nvSpPr>
          <p:spPr>
            <a:xfrm>
              <a:off x="3596125" y="3366171"/>
              <a:ext cx="4447312" cy="644151"/>
            </a:xfrm>
            <a:prstGeom prst="roundRect">
              <a:avLst/>
            </a:prstGeom>
            <a:solidFill>
              <a:srgbClr val="58D0E1"/>
            </a:solidFill>
            <a:ln>
              <a:solidFill>
                <a:srgbClr val="58D0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2000" dirty="0"/>
                <a:t>  Proceso de Formulación Presupuestaria</a:t>
              </a:r>
              <a:endParaRPr lang="es-HN" sz="2000" dirty="0"/>
            </a:p>
          </p:txBody>
        </p:sp>
        <p:sp>
          <p:nvSpPr>
            <p:cNvPr id="16" name="Rectángulo: esquinas redondeadas 15">
              <a:extLst>
                <a:ext uri="{FF2B5EF4-FFF2-40B4-BE49-F238E27FC236}">
                  <a16:creationId xmlns:a16="http://schemas.microsoft.com/office/drawing/2014/main" id="{05861F58-2E8E-3DB9-A438-47778F94BEAF}"/>
                </a:ext>
              </a:extLst>
            </p:cNvPr>
            <p:cNvSpPr/>
            <p:nvPr/>
          </p:nvSpPr>
          <p:spPr>
            <a:xfrm>
              <a:off x="3293173" y="4981567"/>
              <a:ext cx="3906311" cy="647279"/>
            </a:xfrm>
            <a:prstGeom prst="roundRect">
              <a:avLst/>
            </a:prstGeom>
            <a:solidFill>
              <a:srgbClr val="58D0E1"/>
            </a:solidFill>
            <a:ln>
              <a:solidFill>
                <a:srgbClr val="58D0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s-ES" sz="2000" dirty="0"/>
                <a:t>Protocolo de Acompañamiento</a:t>
              </a:r>
              <a:endParaRPr lang="es-HN" sz="2000" dirty="0"/>
            </a:p>
          </p:txBody>
        </p:sp>
        <p:grpSp>
          <p:nvGrpSpPr>
            <p:cNvPr id="22" name="Grupo 21">
              <a:extLst>
                <a:ext uri="{FF2B5EF4-FFF2-40B4-BE49-F238E27FC236}">
                  <a16:creationId xmlns:a16="http://schemas.microsoft.com/office/drawing/2014/main" id="{F4BC5014-06C1-EC33-A1EE-4514A29BE1FC}"/>
                </a:ext>
              </a:extLst>
            </p:cNvPr>
            <p:cNvGrpSpPr/>
            <p:nvPr/>
          </p:nvGrpSpPr>
          <p:grpSpPr>
            <a:xfrm>
              <a:off x="2148893" y="4672163"/>
              <a:ext cx="1241349" cy="1226070"/>
              <a:chOff x="1695515" y="3079475"/>
              <a:chExt cx="1241349" cy="1226070"/>
            </a:xfrm>
          </p:grpSpPr>
          <p:sp>
            <p:nvSpPr>
              <p:cNvPr id="21" name="Elipse 20">
                <a:extLst>
                  <a:ext uri="{FF2B5EF4-FFF2-40B4-BE49-F238E27FC236}">
                    <a16:creationId xmlns:a16="http://schemas.microsoft.com/office/drawing/2014/main" id="{4886869B-BFCD-2B7C-AEEF-AFEDA42FAB34}"/>
                  </a:ext>
                </a:extLst>
              </p:cNvPr>
              <p:cNvSpPr/>
              <p:nvPr/>
            </p:nvSpPr>
            <p:spPr>
              <a:xfrm>
                <a:off x="1695515" y="3079475"/>
                <a:ext cx="1241349" cy="122607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HN"/>
              </a:p>
            </p:txBody>
          </p:sp>
          <p:pic>
            <p:nvPicPr>
              <p:cNvPr id="20" name="Imagen 19" descr="Icono&#10;&#10;Descripción generada automáticamente">
                <a:extLst>
                  <a:ext uri="{FF2B5EF4-FFF2-40B4-BE49-F238E27FC236}">
                    <a16:creationId xmlns:a16="http://schemas.microsoft.com/office/drawing/2014/main" id="{F0A5B670-7263-4448-D82B-12DBC7957A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1775165" y="3154182"/>
                <a:ext cx="1082048" cy="1096808"/>
              </a:xfrm>
              <a:prstGeom prst="rect">
                <a:avLst/>
              </a:prstGeom>
            </p:spPr>
          </p:pic>
        </p:grpSp>
        <p:grpSp>
          <p:nvGrpSpPr>
            <p:cNvPr id="28" name="Grupo 27">
              <a:extLst>
                <a:ext uri="{FF2B5EF4-FFF2-40B4-BE49-F238E27FC236}">
                  <a16:creationId xmlns:a16="http://schemas.microsoft.com/office/drawing/2014/main" id="{2BAEB8B3-6FDB-BCA4-9D74-E2B42DD695FF}"/>
                </a:ext>
              </a:extLst>
            </p:cNvPr>
            <p:cNvGrpSpPr/>
            <p:nvPr/>
          </p:nvGrpSpPr>
          <p:grpSpPr>
            <a:xfrm>
              <a:off x="2483341" y="3084561"/>
              <a:ext cx="1241349" cy="1226070"/>
              <a:chOff x="2338229" y="3149090"/>
              <a:chExt cx="1241349" cy="1226070"/>
            </a:xfrm>
          </p:grpSpPr>
          <p:sp>
            <p:nvSpPr>
              <p:cNvPr id="24" name="Elipse 23">
                <a:extLst>
                  <a:ext uri="{FF2B5EF4-FFF2-40B4-BE49-F238E27FC236}">
                    <a16:creationId xmlns:a16="http://schemas.microsoft.com/office/drawing/2014/main" id="{B774C6D8-1455-BB17-98C7-3EA5C5AB83F6}"/>
                  </a:ext>
                </a:extLst>
              </p:cNvPr>
              <p:cNvSpPr/>
              <p:nvPr/>
            </p:nvSpPr>
            <p:spPr>
              <a:xfrm>
                <a:off x="2338229" y="3149090"/>
                <a:ext cx="1241349" cy="1226070"/>
              </a:xfrm>
              <a:prstGeom prst="ellipse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HN"/>
              </a:p>
            </p:txBody>
          </p:sp>
          <p:pic>
            <p:nvPicPr>
              <p:cNvPr id="27" name="Imagen 26" descr="Imagen que contiene lego, juguete, dibujo&#10;&#10;Descripción generada automáticamente">
                <a:extLst>
                  <a:ext uri="{FF2B5EF4-FFF2-40B4-BE49-F238E27FC236}">
                    <a16:creationId xmlns:a16="http://schemas.microsoft.com/office/drawing/2014/main" id="{65942635-90AB-2571-4E2D-25E94F3134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17879" y="3282652"/>
                <a:ext cx="1121973" cy="819235"/>
              </a:xfrm>
              <a:prstGeom prst="rect">
                <a:avLst/>
              </a:prstGeom>
            </p:spPr>
          </p:pic>
        </p:grpSp>
        <p:grpSp>
          <p:nvGrpSpPr>
            <p:cNvPr id="36" name="Grupo 35">
              <a:extLst>
                <a:ext uri="{FF2B5EF4-FFF2-40B4-BE49-F238E27FC236}">
                  <a16:creationId xmlns:a16="http://schemas.microsoft.com/office/drawing/2014/main" id="{F7D9951B-3C02-8525-5D7E-FCBD4780B487}"/>
                </a:ext>
              </a:extLst>
            </p:cNvPr>
            <p:cNvGrpSpPr/>
            <p:nvPr/>
          </p:nvGrpSpPr>
          <p:grpSpPr>
            <a:xfrm>
              <a:off x="2091382" y="1522818"/>
              <a:ext cx="1241349" cy="1226070"/>
              <a:chOff x="9154945" y="4416830"/>
              <a:chExt cx="1241349" cy="1226070"/>
            </a:xfrm>
          </p:grpSpPr>
          <p:sp>
            <p:nvSpPr>
              <p:cNvPr id="35" name="Elipse 34">
                <a:extLst>
                  <a:ext uri="{FF2B5EF4-FFF2-40B4-BE49-F238E27FC236}">
                    <a16:creationId xmlns:a16="http://schemas.microsoft.com/office/drawing/2014/main" id="{DD35C2B7-980A-5492-B689-9D59491DB8BE}"/>
                  </a:ext>
                </a:extLst>
              </p:cNvPr>
              <p:cNvSpPr/>
              <p:nvPr/>
            </p:nvSpPr>
            <p:spPr>
              <a:xfrm>
                <a:off x="9154945" y="4416830"/>
                <a:ext cx="1241349" cy="1226070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chemeClr val="bg1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HN"/>
              </a:p>
            </p:txBody>
          </p:sp>
          <p:pic>
            <p:nvPicPr>
              <p:cNvPr id="31" name="Imagen 30">
                <a:extLst>
                  <a:ext uri="{FF2B5EF4-FFF2-40B4-BE49-F238E27FC236}">
                    <a16:creationId xmlns:a16="http://schemas.microsoft.com/office/drawing/2014/main" id="{7F47D6E0-4BBB-E43C-987C-CE5C8D049E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12456" y="4466814"/>
                <a:ext cx="1126326" cy="1123412"/>
              </a:xfrm>
              <a:prstGeom prst="rect">
                <a:avLst/>
              </a:prstGeom>
            </p:spPr>
          </p:pic>
        </p:grpSp>
      </p:grpSp>
      <p:pic>
        <p:nvPicPr>
          <p:cNvPr id="3" name="DIAPOSITIVA 3 (consolidated).wav">
            <a:hlinkClick r:id="" action="ppaction://media"/>
            <a:extLst>
              <a:ext uri="{FF2B5EF4-FFF2-40B4-BE49-F238E27FC236}">
                <a16:creationId xmlns:a16="http://schemas.microsoft.com/office/drawing/2014/main" id="{9679690D-640A-A5AE-481B-74169F0338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17840" y="52851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62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250"/>
    </mc:Choice>
    <mc:Fallback xmlns="">
      <p:transition spd="slow" advClick="0" advTm="9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4B01642-80C4-463A-E411-088B5672033C}"/>
              </a:ext>
            </a:extLst>
          </p:cNvPr>
          <p:cNvSpPr/>
          <p:nvPr/>
        </p:nvSpPr>
        <p:spPr>
          <a:xfrm>
            <a:off x="170812" y="448250"/>
            <a:ext cx="7830187" cy="670560"/>
          </a:xfrm>
          <a:prstGeom prst="rect">
            <a:avLst/>
          </a:prstGeom>
          <a:solidFill>
            <a:srgbClr val="88CFE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600" b="1" dirty="0"/>
              <a:t>Gestión de Accesos</a:t>
            </a:r>
            <a:endParaRPr lang="es-HN" sz="3600" b="1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6D693B2-58AA-80A3-08C0-196C935E5B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"/>
          <a:stretch>
            <a:fillRect/>
          </a:stretch>
        </p:blipFill>
        <p:spPr bwMode="auto">
          <a:xfrm>
            <a:off x="554251" y="1592261"/>
            <a:ext cx="3531654" cy="4181217"/>
          </a:xfrm>
          <a:prstGeom prst="rect">
            <a:avLst/>
          </a:prstGeom>
          <a:ln w="228600" cap="sq" cmpd="thickThin">
            <a:solidFill>
              <a:schemeClr val="bg1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C268B6C-BA6B-9702-BD64-97BCC06999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5434" y="1355918"/>
            <a:ext cx="7341325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s-HN" altLang="es-HN" sz="1800" b="1" u="sng" dirty="0">
                <a:solidFill>
                  <a:srgbClr val="58D0E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Importante</a:t>
            </a:r>
            <a:r>
              <a:rPr lang="es-HN" altLang="es-HN" sz="1800" b="1" i="1" u="sng" dirty="0">
                <a:solidFill>
                  <a:srgbClr val="58D0E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: </a:t>
            </a:r>
          </a:p>
          <a:p>
            <a:pPr marL="285750" indent="-285750" algn="just">
              <a:spcBef>
                <a:spcPct val="0"/>
              </a:spcBef>
            </a:pPr>
            <a:r>
              <a:rPr lang="es-HN" altLang="es-HN" sz="1800" dirty="0">
                <a:latin typeface="Verdana" panose="020B0604030504040204" pitchFamily="34" charset="0"/>
                <a:ea typeface="Verdana" panose="020B0604030504040204" pitchFamily="34" charset="0"/>
              </a:rPr>
              <a:t>El gestor debe solicitar la creación de funciones a  nivel de GA y UE para las nuevas estructuras administrativas.</a:t>
            </a:r>
          </a:p>
          <a:p>
            <a:pPr marL="285750" indent="-285750" algn="just">
              <a:spcBef>
                <a:spcPct val="0"/>
              </a:spcBef>
            </a:pPr>
            <a:r>
              <a:rPr lang="es-HN" altLang="es-HN" sz="1800" dirty="0">
                <a:latin typeface="Verdana" panose="020B0604030504040204" pitchFamily="34" charset="0"/>
                <a:ea typeface="Verdana" panose="020B0604030504040204" pitchFamily="34" charset="0"/>
              </a:rPr>
              <a:t>Si el usuario identifica que no posee la función requerida para realizar algún proceso de la Formulación debe ponerse en contacto con su </a:t>
            </a:r>
            <a:r>
              <a:rPr lang="es-HN" altLang="es-HN" sz="1800" b="1" i="1" dirty="0">
                <a:solidFill>
                  <a:srgbClr val="58D0E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Gestor de Usuario Institucional.</a:t>
            </a:r>
          </a:p>
          <a:p>
            <a:pPr marL="285750" indent="-285750" algn="just">
              <a:spcBef>
                <a:spcPct val="0"/>
              </a:spcBef>
            </a:pPr>
            <a:r>
              <a:rPr lang="es-HN" altLang="es-HN" sz="1800" dirty="0">
                <a:latin typeface="Verdana" panose="020B0604030504040204" pitchFamily="34" charset="0"/>
                <a:ea typeface="Verdana" panose="020B0604030504040204" pitchFamily="34" charset="0"/>
              </a:rPr>
              <a:t>Si el usuario tiene asignada y activa la función y no le muestra la gestión en formulación debe contactar su gestor puesto que el debe realizar una acción para habilitar ese acceso.</a:t>
            </a:r>
          </a:p>
          <a:p>
            <a:pPr algn="just">
              <a:spcBef>
                <a:spcPct val="0"/>
              </a:spcBef>
              <a:buFontTx/>
              <a:buNone/>
            </a:pPr>
            <a:endParaRPr lang="es-HN" altLang="es-HN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endParaRPr lang="es-HN" altLang="es-HN" sz="18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spcBef>
                <a:spcPct val="0"/>
              </a:spcBef>
              <a:buFontTx/>
              <a:buNone/>
            </a:pPr>
            <a:r>
              <a:rPr lang="es-HN" altLang="es-HN" sz="1800" dirty="0">
                <a:latin typeface="Verdana" panose="020B0604030504040204" pitchFamily="34" charset="0"/>
                <a:ea typeface="Verdana" panose="020B0604030504040204" pitchFamily="34" charset="0"/>
              </a:rPr>
              <a:t>El gestor aplicará las funciones correspondientes y el activador de recursos humanos concluirá el proceso para que el usuario pueda hacer uso de las funciones asignadas.</a:t>
            </a:r>
          </a:p>
        </p:txBody>
      </p:sp>
      <p:pic>
        <p:nvPicPr>
          <p:cNvPr id="2" name="DIAPOSITIVA 4 (consolidated).wav">
            <a:hlinkClick r:id="" action="ppaction://media"/>
            <a:extLst>
              <a:ext uri="{FF2B5EF4-FFF2-40B4-BE49-F238E27FC236}">
                <a16:creationId xmlns:a16="http://schemas.microsoft.com/office/drawing/2014/main" id="{EE4D7BB1-ACA9-551A-0815-21C97BB276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86701" y="560736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82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6510"/>
    </mc:Choice>
    <mc:Fallback xmlns="">
      <p:transition spd="slow" advClick="0" advTm="565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3594491-59D2-AEF1-6ABF-7E395ADAADA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00" t="889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" name="DIAPOSITIVA 5 (consolidated).wav">
            <a:hlinkClick r:id="" action="ppaction://media"/>
            <a:extLst>
              <a:ext uri="{FF2B5EF4-FFF2-40B4-BE49-F238E27FC236}">
                <a16:creationId xmlns:a16="http://schemas.microsoft.com/office/drawing/2014/main" id="{5FE879E3-85F2-B53C-5C45-14AC16E1CF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1386" y="538228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49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33000"/>
    </mc:Choice>
    <mc:Fallback xmlns="">
      <p:transition spd="slow" advClick="0" advTm="3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9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0174ED2-CD60-0C03-3DC9-77EEE34D5657}"/>
              </a:ext>
            </a:extLst>
          </p:cNvPr>
          <p:cNvSpPr/>
          <p:nvPr/>
        </p:nvSpPr>
        <p:spPr>
          <a:xfrm>
            <a:off x="170812" y="448250"/>
            <a:ext cx="7830187" cy="670560"/>
          </a:xfrm>
          <a:prstGeom prst="rect">
            <a:avLst/>
          </a:prstGeom>
          <a:solidFill>
            <a:srgbClr val="88CFE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600" b="1" dirty="0"/>
              <a:t>Protocolo de Atención Externo</a:t>
            </a:r>
            <a:endParaRPr lang="es-HN" sz="3600" b="1" dirty="0"/>
          </a:p>
        </p:txBody>
      </p:sp>
      <p:grpSp>
        <p:nvGrpSpPr>
          <p:cNvPr id="18" name="Grupo 17">
            <a:extLst>
              <a:ext uri="{FF2B5EF4-FFF2-40B4-BE49-F238E27FC236}">
                <a16:creationId xmlns:a16="http://schemas.microsoft.com/office/drawing/2014/main" id="{A38DB760-63FD-36FF-1DB6-8EC9685D2496}"/>
              </a:ext>
            </a:extLst>
          </p:cNvPr>
          <p:cNvGrpSpPr/>
          <p:nvPr/>
        </p:nvGrpSpPr>
        <p:grpSpPr>
          <a:xfrm>
            <a:off x="605244" y="1506579"/>
            <a:ext cx="10602687" cy="5024850"/>
            <a:chOff x="605244" y="1506579"/>
            <a:chExt cx="10611394" cy="5120882"/>
          </a:xfrm>
        </p:grpSpPr>
        <p:pic>
          <p:nvPicPr>
            <p:cNvPr id="17" name="Imagen 16">
              <a:extLst>
                <a:ext uri="{FF2B5EF4-FFF2-40B4-BE49-F238E27FC236}">
                  <a16:creationId xmlns:a16="http://schemas.microsoft.com/office/drawing/2014/main" id="{B3D65FAF-1FDC-6AAD-9754-EC2BED739E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5244" y="1506579"/>
              <a:ext cx="10611394" cy="5120882"/>
            </a:xfrm>
            <a:prstGeom prst="rect">
              <a:avLst/>
            </a:prstGeom>
          </p:spPr>
        </p:pic>
        <p:sp>
          <p:nvSpPr>
            <p:cNvPr id="15" name="Rectángulo 14">
              <a:extLst>
                <a:ext uri="{FF2B5EF4-FFF2-40B4-BE49-F238E27FC236}">
                  <a16:creationId xmlns:a16="http://schemas.microsoft.com/office/drawing/2014/main" id="{3A42DF1D-176C-F8B9-E680-9226320033E8}"/>
                </a:ext>
              </a:extLst>
            </p:cNvPr>
            <p:cNvSpPr/>
            <p:nvPr/>
          </p:nvSpPr>
          <p:spPr>
            <a:xfrm>
              <a:off x="5712824" y="4415246"/>
              <a:ext cx="1201782" cy="897011"/>
            </a:xfrm>
            <a:prstGeom prst="rect">
              <a:avLst/>
            </a:prstGeom>
            <a:noFill/>
            <a:ln w="19050">
              <a:solidFill>
                <a:srgbClr val="C0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HN"/>
            </a:p>
          </p:txBody>
        </p:sp>
      </p:grpSp>
      <p:pic>
        <p:nvPicPr>
          <p:cNvPr id="2" name="DIAPOSITIVA 6 (consolidated).wav">
            <a:hlinkClick r:id="" action="ppaction://media"/>
            <a:extLst>
              <a:ext uri="{FF2B5EF4-FFF2-40B4-BE49-F238E27FC236}">
                <a16:creationId xmlns:a16="http://schemas.microsoft.com/office/drawing/2014/main" id="{993933EB-B688-BC66-7387-78B331C4EC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02340" y="528596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25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7140"/>
    </mc:Choice>
    <mc:Fallback xmlns="">
      <p:transition spd="slow" advClick="0" advTm="871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6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0174ED2-CD60-0C03-3DC9-77EEE34D5657}"/>
              </a:ext>
            </a:extLst>
          </p:cNvPr>
          <p:cNvSpPr/>
          <p:nvPr/>
        </p:nvSpPr>
        <p:spPr>
          <a:xfrm>
            <a:off x="170812" y="448250"/>
            <a:ext cx="7830187" cy="670560"/>
          </a:xfrm>
          <a:prstGeom prst="rect">
            <a:avLst/>
          </a:prstGeom>
          <a:solidFill>
            <a:srgbClr val="88CFE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ES" sz="3600" b="1" dirty="0"/>
              <a:t>Protocolo de Atención Interno</a:t>
            </a:r>
            <a:endParaRPr lang="es-HN" sz="3600" b="1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AEDB079-C570-D87F-2027-674F87F166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5428" y="1193533"/>
            <a:ext cx="8287756" cy="5380522"/>
          </a:xfrm>
          <a:prstGeom prst="rect">
            <a:avLst/>
          </a:prstGeom>
        </p:spPr>
      </p:pic>
      <p:pic>
        <p:nvPicPr>
          <p:cNvPr id="2" name="DIAPOSITIVA 7 (consolidated).wav">
            <a:hlinkClick r:id="" action="ppaction://media"/>
            <a:extLst>
              <a:ext uri="{FF2B5EF4-FFF2-40B4-BE49-F238E27FC236}">
                <a16:creationId xmlns:a16="http://schemas.microsoft.com/office/drawing/2014/main" id="{88FCFEE0-A1B4-FAF9-70DF-19501D85C7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18388" y="51727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323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500"/>
    </mc:Choice>
    <mc:Fallback xmlns="">
      <p:transition spd="slow" advClick="0" advTm="100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0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0174ED2-CD60-0C03-3DC9-77EEE34D5657}"/>
              </a:ext>
            </a:extLst>
          </p:cNvPr>
          <p:cNvSpPr/>
          <p:nvPr/>
        </p:nvSpPr>
        <p:spPr>
          <a:xfrm>
            <a:off x="170812" y="448250"/>
            <a:ext cx="7830187" cy="670560"/>
          </a:xfrm>
          <a:prstGeom prst="rect">
            <a:avLst/>
          </a:prstGeom>
          <a:solidFill>
            <a:srgbClr val="88CFE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600" b="1" dirty="0"/>
              <a:t>¡Importante!</a:t>
            </a:r>
            <a:endParaRPr lang="es-HN" sz="3600" b="1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F2B2E9A-0109-4F92-5437-EAE0E771D3CB}"/>
              </a:ext>
            </a:extLst>
          </p:cNvPr>
          <p:cNvSpPr txBox="1"/>
          <p:nvPr/>
        </p:nvSpPr>
        <p:spPr>
          <a:xfrm>
            <a:off x="268784" y="1522003"/>
            <a:ext cx="7830187" cy="420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s-HN" sz="22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atenderán únicamente los casos enviados por los enlaces asignados de la DGP al sos@sefin.gob.hn debidamente documentados. 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s-HN" sz="2200" dirty="0">
                <a:effectLst/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caso de recibir un caso reportado por la institución, se le informará que debe remitirse con su analista de presupuesto en la SEFIN o analista de planificación de la SPE.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s-HN" sz="2200" dirty="0"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gestor institucional si debe remitir directamente las atenciones de gestión de acceso al sos@sefin.gob.hn</a:t>
            </a:r>
            <a:endParaRPr lang="es-HN" sz="2200" dirty="0">
              <a:effectLst/>
              <a:latin typeface="Verdana" panose="020B060403050404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668A8AE-1812-FDAC-CB27-3AB84C4ECCEC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97890" y="2542904"/>
            <a:ext cx="3742744" cy="3762306"/>
          </a:xfrm>
          <a:prstGeom prst="rect">
            <a:avLst/>
          </a:prstGeom>
        </p:spPr>
      </p:pic>
      <p:pic>
        <p:nvPicPr>
          <p:cNvPr id="2" name="DIAPOSITIVA 8 (consolidated).wav">
            <a:hlinkClick r:id="" action="ppaction://media"/>
            <a:extLst>
              <a:ext uri="{FF2B5EF4-FFF2-40B4-BE49-F238E27FC236}">
                <a16:creationId xmlns:a16="http://schemas.microsoft.com/office/drawing/2014/main" id="{1C76FBC4-2D61-6D65-D41B-91A84747EC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966954" y="517279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84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570"/>
    </mc:Choice>
    <mc:Fallback xmlns="">
      <p:transition spd="slow" advTm="485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-139337" y="1276350"/>
            <a:ext cx="1246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Gracias por su Atención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48989DD-F90C-CCCD-B36A-4308E2BE9805}"/>
              </a:ext>
            </a:extLst>
          </p:cNvPr>
          <p:cNvSpPr txBox="1"/>
          <p:nvPr/>
        </p:nvSpPr>
        <p:spPr>
          <a:xfrm>
            <a:off x="-139337" y="4981847"/>
            <a:ext cx="124619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CSU/UDEM</a:t>
            </a:r>
            <a:endParaRPr lang="es-HN" sz="48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4" name="DIAPOSITIVA 9 (consolidated).wav">
            <a:hlinkClick r:id="" action="ppaction://media"/>
            <a:extLst>
              <a:ext uri="{FF2B5EF4-FFF2-40B4-BE49-F238E27FC236}">
                <a16:creationId xmlns:a16="http://schemas.microsoft.com/office/drawing/2014/main" id="{2528B63D-7657-F7BE-2ED6-B7F78A46E1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68182" y="5734113"/>
            <a:ext cx="812800" cy="812800"/>
          </a:xfrm>
          <a:prstGeom prst="rect">
            <a:avLst/>
          </a:prstGeom>
        </p:spPr>
      </p:pic>
      <p:pic>
        <p:nvPicPr>
          <p:cNvPr id="6" name="Picture 5" descr="A logo with a triangle and a triangle in the middle&#10;&#10;Description automatically generated">
            <a:extLst>
              <a:ext uri="{FF2B5EF4-FFF2-40B4-BE49-F238E27FC236}">
                <a16:creationId xmlns:a16="http://schemas.microsoft.com/office/drawing/2014/main" id="{772B9BB7-8E96-3C9B-F87C-574BDD7AE7F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787" y="2292013"/>
            <a:ext cx="2686832" cy="26893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51393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90"/>
    </mc:Choice>
    <mc:Fallback xmlns="">
      <p:transition spd="slow" advTm="10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20643</TotalTime>
  <Words>228</Words>
  <Application>Microsoft Office PowerPoint</Application>
  <PresentationFormat>Widescreen</PresentationFormat>
  <Paragraphs>22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Pluto Sans Black</vt:lpstr>
      <vt:lpstr>Pluto Sans Heavy</vt:lpstr>
      <vt:lpstr>Pluto Sans Medium</vt:lpstr>
      <vt:lpstr>Pluto Sans Regular</vt:lpstr>
      <vt:lpstr>Pluto Sans Thin</vt:lpstr>
      <vt:lpstr>PlutoSansW04-Bold</vt:lpstr>
      <vt:lpstr>Symbol</vt:lpstr>
      <vt:lpstr>Verdana</vt:lpstr>
      <vt:lpstr>Tema de Office</vt:lpstr>
      <vt:lpstr>PowerPoint Presentation</vt:lpstr>
      <vt:lpstr>Proceso de Formulación Presupuestaria</vt:lpstr>
      <vt:lpstr> Agenda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1</dc:creator>
  <cp:lastModifiedBy>Misael Campos Carias</cp:lastModifiedBy>
  <cp:revision>63</cp:revision>
  <dcterms:created xsi:type="dcterms:W3CDTF">2022-02-02T21:30:26Z</dcterms:created>
  <dcterms:modified xsi:type="dcterms:W3CDTF">2024-06-22T00:08:23Z</dcterms:modified>
</cp:coreProperties>
</file>