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978" r:id="rId2"/>
    <p:sldId id="652" r:id="rId3"/>
    <p:sldId id="973" r:id="rId4"/>
    <p:sldId id="979" r:id="rId5"/>
    <p:sldId id="746" r:id="rId6"/>
    <p:sldId id="980" r:id="rId7"/>
    <p:sldId id="981" r:id="rId8"/>
    <p:sldId id="982" r:id="rId9"/>
    <p:sldId id="983" r:id="rId10"/>
    <p:sldId id="984" r:id="rId11"/>
    <p:sldId id="985" r:id="rId12"/>
    <p:sldId id="986" r:id="rId13"/>
    <p:sldId id="987" r:id="rId14"/>
    <p:sldId id="988" r:id="rId15"/>
    <p:sldId id="989" r:id="rId16"/>
    <p:sldId id="990" r:id="rId17"/>
    <p:sldId id="991" r:id="rId18"/>
    <p:sldId id="992" r:id="rId19"/>
    <p:sldId id="993" r:id="rId20"/>
    <p:sldId id="994" r:id="rId21"/>
    <p:sldId id="995" r:id="rId22"/>
    <p:sldId id="996" r:id="rId23"/>
    <p:sldId id="997" r:id="rId24"/>
    <p:sldId id="998" r:id="rId25"/>
    <p:sldId id="999" r:id="rId26"/>
    <p:sldId id="1000" r:id="rId27"/>
    <p:sldId id="1001" r:id="rId28"/>
    <p:sldId id="844" r:id="rId2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5A9B"/>
    <a:srgbClr val="0087AF"/>
    <a:srgbClr val="1AB2E8"/>
    <a:srgbClr val="00AAEB"/>
    <a:srgbClr val="E04A3F"/>
    <a:srgbClr val="FFDC0D"/>
    <a:srgbClr val="D9B079"/>
    <a:srgbClr val="D1D3D4"/>
    <a:srgbClr val="D6D7D9"/>
    <a:srgbClr val="9E88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7" autoAdjust="0"/>
    <p:restoredTop sz="89438" autoAdjust="0"/>
  </p:normalViewPr>
  <p:slideViewPr>
    <p:cSldViewPr snapToGrid="0" snapToObjects="1">
      <p:cViewPr varScale="1">
        <p:scale>
          <a:sx n="109" d="100"/>
          <a:sy n="109" d="100"/>
        </p:scale>
        <p:origin x="360" y="96"/>
      </p:cViewPr>
      <p:guideLst>
        <p:guide orient="horz" pos="1596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81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2A5578-BA46-4342-B130-38C3D6F51C3B}" type="doc">
      <dgm:prSet loTypeId="urn:microsoft.com/office/officeart/2005/8/layout/StepDownProcess" loCatId="process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C0DCC6D8-E350-4C0D-A135-0C7FF1E37FE1}">
      <dgm:prSet phldrT="[Text]" custT="1"/>
      <dgm:spPr/>
      <dgm:t>
        <a:bodyPr/>
        <a:lstStyle/>
        <a:p>
          <a:r>
            <a:rPr lang="en-US" sz="1800" dirty="0"/>
            <a:t>OMIL</a:t>
          </a:r>
        </a:p>
      </dgm:t>
    </dgm:pt>
    <dgm:pt modelId="{ADA06FF2-A194-46EF-A61B-C4D0D0D4A7E9}" type="parTrans" cxnId="{8A7E527B-99D9-46E9-B5E7-05213BE91777}">
      <dgm:prSet/>
      <dgm:spPr/>
      <dgm:t>
        <a:bodyPr/>
        <a:lstStyle/>
        <a:p>
          <a:endParaRPr lang="en-US"/>
        </a:p>
      </dgm:t>
    </dgm:pt>
    <dgm:pt modelId="{B98171A4-C5BD-4A90-9F3B-2C07F1B9613D}" type="sibTrans" cxnId="{8A7E527B-99D9-46E9-B5E7-05213BE91777}">
      <dgm:prSet/>
      <dgm:spPr/>
      <dgm:t>
        <a:bodyPr/>
        <a:lstStyle/>
        <a:p>
          <a:endParaRPr lang="en-US"/>
        </a:p>
      </dgm:t>
    </dgm:pt>
    <dgm:pt modelId="{2D292A61-FA9F-40EE-B357-5A055B61A83E}">
      <dgm:prSet phldrT="[Text]" custT="1"/>
      <dgm:spPr/>
      <dgm:t>
        <a:bodyPr/>
        <a:lstStyle/>
        <a:p>
          <a:r>
            <a:rPr lang="en-US" sz="1200" dirty="0" err="1" smtClean="0"/>
            <a:t>Objetivos</a:t>
          </a:r>
          <a:r>
            <a:rPr lang="en-US" sz="1200" dirty="0" smtClean="0"/>
            <a:t> y </a:t>
          </a:r>
          <a:r>
            <a:rPr lang="en-US" sz="1200" dirty="0" err="1"/>
            <a:t>Metas</a:t>
          </a:r>
          <a:r>
            <a:rPr lang="en-US" sz="1200" dirty="0"/>
            <a:t> de </a:t>
          </a:r>
          <a:r>
            <a:rPr lang="en-US" sz="1200" dirty="0" err="1"/>
            <a:t>Visión</a:t>
          </a:r>
          <a:r>
            <a:rPr lang="en-US" sz="1200" dirty="0"/>
            <a:t> de </a:t>
          </a:r>
          <a:r>
            <a:rPr lang="en-US" sz="1200" dirty="0" smtClean="0"/>
            <a:t>País, </a:t>
          </a:r>
          <a:r>
            <a:rPr lang="en-US" sz="1200" dirty="0" err="1" smtClean="0"/>
            <a:t>Indicadores</a:t>
          </a:r>
          <a:r>
            <a:rPr lang="en-US" sz="1200" dirty="0" smtClean="0"/>
            <a:t> y </a:t>
          </a:r>
          <a:r>
            <a:rPr lang="en-US" sz="1200" dirty="0" err="1" smtClean="0"/>
            <a:t>Lineamientos</a:t>
          </a:r>
          <a:r>
            <a:rPr lang="en-US" sz="1200" dirty="0" smtClean="0"/>
            <a:t> de Plan de </a:t>
          </a:r>
          <a:r>
            <a:rPr lang="en-US" sz="1200" dirty="0" err="1" smtClean="0"/>
            <a:t>Nacion</a:t>
          </a:r>
          <a:endParaRPr lang="en-US" sz="1200" dirty="0"/>
        </a:p>
      </dgm:t>
    </dgm:pt>
    <dgm:pt modelId="{909222D0-3030-4AC7-BCFD-28094F646382}" type="parTrans" cxnId="{49A73060-E9E3-4251-AA23-2CCB3B10FACB}">
      <dgm:prSet/>
      <dgm:spPr/>
      <dgm:t>
        <a:bodyPr/>
        <a:lstStyle/>
        <a:p>
          <a:endParaRPr lang="en-US"/>
        </a:p>
      </dgm:t>
    </dgm:pt>
    <dgm:pt modelId="{FE7D3DF6-2881-4BB4-BB9C-062928DF3584}" type="sibTrans" cxnId="{49A73060-E9E3-4251-AA23-2CCB3B10FACB}">
      <dgm:prSet/>
      <dgm:spPr/>
      <dgm:t>
        <a:bodyPr/>
        <a:lstStyle/>
        <a:p>
          <a:endParaRPr lang="en-US"/>
        </a:p>
      </dgm:t>
    </dgm:pt>
    <dgm:pt modelId="{114C7529-E796-4B86-8695-CA29BFF0841C}">
      <dgm:prSet phldrT="[Text]" custT="1"/>
      <dgm:spPr/>
      <dgm:t>
        <a:bodyPr/>
        <a:lstStyle/>
        <a:p>
          <a:r>
            <a:rPr lang="en-US" sz="1600" dirty="0" smtClean="0"/>
            <a:t>PEG</a:t>
          </a:r>
          <a:endParaRPr lang="en-US" sz="1600" dirty="0"/>
        </a:p>
      </dgm:t>
    </dgm:pt>
    <dgm:pt modelId="{11332A24-0901-4106-8232-AEC24B7C291C}" type="parTrans" cxnId="{8A50DDC1-01FD-40B3-9CBF-BD290DBDF55E}">
      <dgm:prSet/>
      <dgm:spPr/>
      <dgm:t>
        <a:bodyPr/>
        <a:lstStyle/>
        <a:p>
          <a:endParaRPr lang="en-US"/>
        </a:p>
      </dgm:t>
    </dgm:pt>
    <dgm:pt modelId="{579D52CC-3B4D-45D0-928D-23E4E00E2896}" type="sibTrans" cxnId="{8A50DDC1-01FD-40B3-9CBF-BD290DBDF55E}">
      <dgm:prSet/>
      <dgm:spPr/>
      <dgm:t>
        <a:bodyPr/>
        <a:lstStyle/>
        <a:p>
          <a:endParaRPr lang="en-US"/>
        </a:p>
      </dgm:t>
    </dgm:pt>
    <dgm:pt modelId="{3B9A4666-D835-4A3B-8B05-38493D666EAB}">
      <dgm:prSet phldrT="[Text]" custT="1"/>
      <dgm:spPr/>
      <dgm:t>
        <a:bodyPr/>
        <a:lstStyle/>
        <a:p>
          <a:r>
            <a:rPr lang="en-US" sz="1200" dirty="0" err="1"/>
            <a:t>Resultados</a:t>
          </a:r>
          <a:r>
            <a:rPr lang="en-US" sz="1200" dirty="0"/>
            <a:t> </a:t>
          </a:r>
          <a:r>
            <a:rPr lang="en-US" sz="1200" dirty="0" err="1" smtClean="0"/>
            <a:t>Globales</a:t>
          </a:r>
          <a:endParaRPr lang="en-US" sz="1200" dirty="0"/>
        </a:p>
      </dgm:t>
    </dgm:pt>
    <dgm:pt modelId="{1F839CBD-A6C8-487C-93C3-38190552D624}" type="parTrans" cxnId="{73E1E751-E502-434B-910C-747DC7FF28F3}">
      <dgm:prSet/>
      <dgm:spPr/>
      <dgm:t>
        <a:bodyPr/>
        <a:lstStyle/>
        <a:p>
          <a:endParaRPr lang="en-US"/>
        </a:p>
      </dgm:t>
    </dgm:pt>
    <dgm:pt modelId="{22EE3810-297C-4CF3-B10C-1198D96C2C64}" type="sibTrans" cxnId="{73E1E751-E502-434B-910C-747DC7FF28F3}">
      <dgm:prSet/>
      <dgm:spPr/>
      <dgm:t>
        <a:bodyPr/>
        <a:lstStyle/>
        <a:p>
          <a:endParaRPr lang="en-US"/>
        </a:p>
      </dgm:t>
    </dgm:pt>
    <dgm:pt modelId="{DF6BFC6F-0F8D-4BA2-B7D7-9854A087EC5D}">
      <dgm:prSet phldrT="[Text]" custT="1"/>
      <dgm:spPr/>
      <dgm:t>
        <a:bodyPr/>
        <a:lstStyle/>
        <a:p>
          <a:r>
            <a:rPr lang="en-US" sz="1600" dirty="0" smtClean="0"/>
            <a:t>PES</a:t>
          </a:r>
          <a:endParaRPr lang="en-US" sz="1600" dirty="0"/>
        </a:p>
      </dgm:t>
    </dgm:pt>
    <dgm:pt modelId="{0D335483-F84B-485C-8896-2E829AE7F1F7}" type="parTrans" cxnId="{BD00F1EA-7156-42CF-A8A3-3BE34BDF4486}">
      <dgm:prSet/>
      <dgm:spPr/>
      <dgm:t>
        <a:bodyPr/>
        <a:lstStyle/>
        <a:p>
          <a:endParaRPr lang="en-US"/>
        </a:p>
      </dgm:t>
    </dgm:pt>
    <dgm:pt modelId="{B258A8F4-57CE-400F-836C-E0C8BC7E570E}" type="sibTrans" cxnId="{BD00F1EA-7156-42CF-A8A3-3BE34BDF4486}">
      <dgm:prSet/>
      <dgm:spPr/>
      <dgm:t>
        <a:bodyPr/>
        <a:lstStyle/>
        <a:p>
          <a:endParaRPr lang="en-US"/>
        </a:p>
      </dgm:t>
    </dgm:pt>
    <dgm:pt modelId="{FF82A049-0C75-4B7E-9032-CC4D47F6677F}">
      <dgm:prSet phldrT="[Text]" custT="1"/>
      <dgm:spPr/>
      <dgm:t>
        <a:bodyPr/>
        <a:lstStyle/>
        <a:p>
          <a:r>
            <a:rPr lang="en-US" sz="1200" dirty="0" err="1"/>
            <a:t>Resultados</a:t>
          </a:r>
          <a:r>
            <a:rPr lang="en-US" sz="1200" dirty="0"/>
            <a:t> Sub-</a:t>
          </a:r>
          <a:r>
            <a:rPr lang="en-US" sz="1200" dirty="0" err="1"/>
            <a:t>Sectoriales</a:t>
          </a:r>
          <a:endParaRPr lang="en-US" sz="1200" dirty="0"/>
        </a:p>
      </dgm:t>
    </dgm:pt>
    <dgm:pt modelId="{8B159774-B13C-4CFC-8B42-6EAE53C24109}" type="parTrans" cxnId="{22B197D4-D9C7-4F9F-BFCA-7C42FD52FD35}">
      <dgm:prSet/>
      <dgm:spPr/>
      <dgm:t>
        <a:bodyPr/>
        <a:lstStyle/>
        <a:p>
          <a:endParaRPr lang="en-US"/>
        </a:p>
      </dgm:t>
    </dgm:pt>
    <dgm:pt modelId="{035060EF-F128-4FA3-A239-3B855626F7B4}" type="sibTrans" cxnId="{22B197D4-D9C7-4F9F-BFCA-7C42FD52FD35}">
      <dgm:prSet/>
      <dgm:spPr/>
      <dgm:t>
        <a:bodyPr/>
        <a:lstStyle/>
        <a:p>
          <a:endParaRPr lang="en-US"/>
        </a:p>
      </dgm:t>
    </dgm:pt>
    <dgm:pt modelId="{7960755E-4C8A-4107-A197-AE359BFE7909}">
      <dgm:prSet phldrT="[Text]" custT="1"/>
      <dgm:spPr/>
      <dgm:t>
        <a:bodyPr/>
        <a:lstStyle/>
        <a:p>
          <a:r>
            <a:rPr lang="en-US" sz="1200" dirty="0"/>
            <a:t>PEI/AEI</a:t>
          </a:r>
        </a:p>
      </dgm:t>
    </dgm:pt>
    <dgm:pt modelId="{DDB8E5D1-7D8B-4781-A97C-A9FAE529B30B}" type="parTrans" cxnId="{AEE9A43F-A502-4979-9399-B8CC0510D70B}">
      <dgm:prSet/>
      <dgm:spPr/>
      <dgm:t>
        <a:bodyPr/>
        <a:lstStyle/>
        <a:p>
          <a:endParaRPr lang="en-US"/>
        </a:p>
      </dgm:t>
    </dgm:pt>
    <dgm:pt modelId="{C59A7C17-B5A9-45B0-B228-7BE0122C45A8}" type="sibTrans" cxnId="{AEE9A43F-A502-4979-9399-B8CC0510D70B}">
      <dgm:prSet/>
      <dgm:spPr/>
      <dgm:t>
        <a:bodyPr/>
        <a:lstStyle/>
        <a:p>
          <a:endParaRPr lang="en-US"/>
        </a:p>
      </dgm:t>
    </dgm:pt>
    <dgm:pt modelId="{BC93A452-6831-4579-8928-F1F5355D617B}">
      <dgm:prSet phldrT="[Text]" custT="1"/>
      <dgm:spPr/>
      <dgm:t>
        <a:bodyPr/>
        <a:lstStyle/>
        <a:p>
          <a:r>
            <a:rPr lang="en-US" sz="1200" dirty="0" err="1"/>
            <a:t>Objetivos</a:t>
          </a:r>
          <a:r>
            <a:rPr lang="en-US" sz="1200" dirty="0"/>
            <a:t> </a:t>
          </a:r>
          <a:r>
            <a:rPr lang="en-US" sz="1200" dirty="0" err="1" smtClean="0"/>
            <a:t>Estratégicos</a:t>
          </a:r>
          <a:endParaRPr lang="en-US" sz="1200" dirty="0"/>
        </a:p>
      </dgm:t>
    </dgm:pt>
    <dgm:pt modelId="{995D7629-0F15-4757-876C-B59DA1E1ED99}" type="parTrans" cxnId="{7210A755-D305-4503-ACF0-2A8E19001A09}">
      <dgm:prSet/>
      <dgm:spPr/>
      <dgm:t>
        <a:bodyPr/>
        <a:lstStyle/>
        <a:p>
          <a:endParaRPr lang="en-US"/>
        </a:p>
      </dgm:t>
    </dgm:pt>
    <dgm:pt modelId="{793F3E5A-A33B-4760-987B-F68F288EE28E}" type="sibTrans" cxnId="{7210A755-D305-4503-ACF0-2A8E19001A09}">
      <dgm:prSet/>
      <dgm:spPr/>
      <dgm:t>
        <a:bodyPr/>
        <a:lstStyle/>
        <a:p>
          <a:endParaRPr lang="en-US"/>
        </a:p>
      </dgm:t>
    </dgm:pt>
    <dgm:pt modelId="{D26F6805-5940-4984-8C92-F29194C4D3AD}">
      <dgm:prSet phldrT="[Text]" custT="1"/>
      <dgm:spPr/>
      <dgm:t>
        <a:bodyPr/>
        <a:lstStyle/>
        <a:p>
          <a:r>
            <a:rPr lang="en-US" sz="1200" dirty="0"/>
            <a:t>POA</a:t>
          </a:r>
          <a:r>
            <a:rPr lang="en-US" sz="1200" dirty="0" smtClean="0"/>
            <a:t>/</a:t>
          </a:r>
        </a:p>
        <a:p>
          <a:r>
            <a:rPr lang="en-US" sz="1200" dirty="0" err="1" smtClean="0"/>
            <a:t>Presupuesto</a:t>
          </a:r>
          <a:endParaRPr lang="en-US" sz="1200" dirty="0"/>
        </a:p>
      </dgm:t>
    </dgm:pt>
    <dgm:pt modelId="{ACF0906F-071D-4F64-850A-5FD8124C4B30}" type="parTrans" cxnId="{0B0FBFAF-71ED-4BFD-A49A-CE51291D0FE0}">
      <dgm:prSet/>
      <dgm:spPr/>
      <dgm:t>
        <a:bodyPr/>
        <a:lstStyle/>
        <a:p>
          <a:endParaRPr lang="en-US"/>
        </a:p>
      </dgm:t>
    </dgm:pt>
    <dgm:pt modelId="{693ED8A6-EC53-4AD9-9E7C-CB9BF273A2D9}" type="sibTrans" cxnId="{0B0FBFAF-71ED-4BFD-A49A-CE51291D0FE0}">
      <dgm:prSet/>
      <dgm:spPr/>
      <dgm:t>
        <a:bodyPr/>
        <a:lstStyle/>
        <a:p>
          <a:endParaRPr lang="en-US"/>
        </a:p>
      </dgm:t>
    </dgm:pt>
    <dgm:pt modelId="{F6268403-031E-48B3-9F11-8D180B644E57}">
      <dgm:prSet phldrT="[Text]" custT="1"/>
      <dgm:spPr/>
      <dgm:t>
        <a:bodyPr/>
        <a:lstStyle/>
        <a:p>
          <a:r>
            <a:rPr lang="en-US" sz="1200" dirty="0" err="1"/>
            <a:t>Objetivos</a:t>
          </a:r>
          <a:r>
            <a:rPr lang="en-US" sz="1200" dirty="0"/>
            <a:t> </a:t>
          </a:r>
          <a:r>
            <a:rPr lang="en-US" sz="1200" dirty="0" err="1" smtClean="0"/>
            <a:t>Operativos</a:t>
          </a:r>
          <a:r>
            <a:rPr lang="en-US" sz="1200" dirty="0" smtClean="0"/>
            <a:t>/</a:t>
          </a:r>
          <a:r>
            <a:rPr lang="en-US" sz="1200" dirty="0" err="1" smtClean="0"/>
            <a:t>Producción</a:t>
          </a:r>
          <a:r>
            <a:rPr lang="en-US" sz="1200" dirty="0" smtClean="0"/>
            <a:t>/</a:t>
          </a:r>
          <a:r>
            <a:rPr lang="en-US" sz="1200" dirty="0" err="1" smtClean="0"/>
            <a:t>Presupuesto</a:t>
          </a:r>
          <a:endParaRPr lang="en-US" sz="1200" dirty="0"/>
        </a:p>
      </dgm:t>
    </dgm:pt>
    <dgm:pt modelId="{DB80859F-A106-440F-B169-148CD070699D}" type="parTrans" cxnId="{92614592-5C28-40E2-86DC-FF6086C50A72}">
      <dgm:prSet/>
      <dgm:spPr/>
      <dgm:t>
        <a:bodyPr/>
        <a:lstStyle/>
        <a:p>
          <a:endParaRPr lang="en-US"/>
        </a:p>
      </dgm:t>
    </dgm:pt>
    <dgm:pt modelId="{F0F9ADD0-AA37-4789-80C2-F95FE33A6A27}" type="sibTrans" cxnId="{92614592-5C28-40E2-86DC-FF6086C50A72}">
      <dgm:prSet/>
      <dgm:spPr/>
      <dgm:t>
        <a:bodyPr/>
        <a:lstStyle/>
        <a:p>
          <a:endParaRPr lang="en-US"/>
        </a:p>
      </dgm:t>
    </dgm:pt>
    <dgm:pt modelId="{C5BD5A16-6023-442D-85A6-08208CB7D18D}" type="pres">
      <dgm:prSet presAssocID="{D22A5578-BA46-4342-B130-38C3D6F51C3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HN"/>
        </a:p>
      </dgm:t>
    </dgm:pt>
    <dgm:pt modelId="{593AABEA-2BB0-4783-ACC4-5F28B017648D}" type="pres">
      <dgm:prSet presAssocID="{C0DCC6D8-E350-4C0D-A135-0C7FF1E37FE1}" presName="composite" presStyleCnt="0"/>
      <dgm:spPr/>
    </dgm:pt>
    <dgm:pt modelId="{607F2C8E-EB38-4C94-83C3-590BA89A9716}" type="pres">
      <dgm:prSet presAssocID="{C0DCC6D8-E350-4C0D-A135-0C7FF1E37FE1}" presName="bentUpArrow1" presStyleLbl="alignImgPlace1" presStyleIdx="0" presStyleCnt="4" custLinFactNeighborX="-68910"/>
      <dgm:spPr/>
    </dgm:pt>
    <dgm:pt modelId="{929520E7-43A3-429C-9ABB-7711710D1EAE}" type="pres">
      <dgm:prSet presAssocID="{C0DCC6D8-E350-4C0D-A135-0C7FF1E37FE1}" presName="ParentText" presStyleLbl="node1" presStyleIdx="0" presStyleCnt="5" custLinFactNeighborX="-4660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1EABF27E-CAC4-4B63-96D5-75AFBC2B950D}" type="pres">
      <dgm:prSet presAssocID="{C0DCC6D8-E350-4C0D-A135-0C7FF1E37FE1}" presName="ChildText" presStyleLbl="revTx" presStyleIdx="0" presStyleCnt="5" custScaleX="485255" custLinFactX="44343" custLinFactNeighborX="100000" custLinFactNeighborY="-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6277DC09-3EEB-4C61-9A04-393C15E7A953}" type="pres">
      <dgm:prSet presAssocID="{B98171A4-C5BD-4A90-9F3B-2C07F1B9613D}" presName="sibTrans" presStyleCnt="0"/>
      <dgm:spPr/>
    </dgm:pt>
    <dgm:pt modelId="{1FA44D87-EDC8-4D38-A6DE-75769F89F49A}" type="pres">
      <dgm:prSet presAssocID="{114C7529-E796-4B86-8695-CA29BFF0841C}" presName="composite" presStyleCnt="0"/>
      <dgm:spPr/>
    </dgm:pt>
    <dgm:pt modelId="{88933AF6-C3CE-4B50-A864-35C073B7CBF4}" type="pres">
      <dgm:prSet presAssocID="{114C7529-E796-4B86-8695-CA29BFF0841C}" presName="bentUpArrow1" presStyleLbl="alignImgPlace1" presStyleIdx="1" presStyleCnt="4" custLinFactX="-100000" custLinFactNeighborX="-106250"/>
      <dgm:spPr/>
    </dgm:pt>
    <dgm:pt modelId="{8638439F-EA29-4291-9CA1-B7523AA19752}" type="pres">
      <dgm:prSet presAssocID="{114C7529-E796-4B86-8695-CA29BFF0841C}" presName="ParentText" presStyleLbl="node1" presStyleIdx="1" presStyleCnt="5" custLinFactX="-39483" custLinFactNeighborX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97E3DFA8-55A6-4B24-BB66-10407BA096D8}" type="pres">
      <dgm:prSet presAssocID="{114C7529-E796-4B86-8695-CA29BFF0841C}" presName="ChildText" presStyleLbl="revTx" presStyleIdx="1" presStyleCnt="5" custScaleX="501958" custLinFactNeighborX="65042" custLinFactNeighborY="-76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CE9A9A1D-E2C4-4168-80FC-1765227E44DD}" type="pres">
      <dgm:prSet presAssocID="{579D52CC-3B4D-45D0-928D-23E4E00E2896}" presName="sibTrans" presStyleCnt="0"/>
      <dgm:spPr/>
    </dgm:pt>
    <dgm:pt modelId="{D8A2B9F8-BFE6-4865-B661-B6FFA35163C1}" type="pres">
      <dgm:prSet presAssocID="{DF6BFC6F-0F8D-4BA2-B7D7-9854A087EC5D}" presName="composite" presStyleCnt="0"/>
      <dgm:spPr/>
    </dgm:pt>
    <dgm:pt modelId="{2D8339C7-3B87-4EEC-BC47-551D75B9FC37}" type="pres">
      <dgm:prSet presAssocID="{DF6BFC6F-0F8D-4BA2-B7D7-9854A087EC5D}" presName="bentUpArrow1" presStyleLbl="alignImgPlace1" presStyleIdx="2" presStyleCnt="4" custLinFactX="-111397" custLinFactNeighborX="-200000"/>
      <dgm:spPr/>
    </dgm:pt>
    <dgm:pt modelId="{A3CB3D65-B5A8-41D0-957D-941CF23CCA88}" type="pres">
      <dgm:prSet presAssocID="{DF6BFC6F-0F8D-4BA2-B7D7-9854A087EC5D}" presName="ParentText" presStyleLbl="node1" presStyleIdx="2" presStyleCnt="5" custLinFactX="-100000" custLinFactNeighborX="-11059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FFEFF2A6-8A80-4E2D-8C43-FA0CDBE5E1A4}" type="pres">
      <dgm:prSet presAssocID="{DF6BFC6F-0F8D-4BA2-B7D7-9854A087EC5D}" presName="ChildText" presStyleLbl="revTx" presStyleIdx="2" presStyleCnt="5" custScaleX="469815" custLinFactX="-2785" custLinFactNeighborX="-100000" custLinFactNeighborY="-32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EAE44212-2183-45F7-8F86-F37266EC0D80}" type="pres">
      <dgm:prSet presAssocID="{B258A8F4-57CE-400F-836C-E0C8BC7E570E}" presName="sibTrans" presStyleCnt="0"/>
      <dgm:spPr/>
    </dgm:pt>
    <dgm:pt modelId="{5DD87BBF-0D64-4063-B74C-BC4DD85C6E4C}" type="pres">
      <dgm:prSet presAssocID="{7960755E-4C8A-4107-A197-AE359BFE7909}" presName="composite" presStyleCnt="0"/>
      <dgm:spPr/>
    </dgm:pt>
    <dgm:pt modelId="{29C6B948-BB34-4421-9177-0CA8DFB59722}" type="pres">
      <dgm:prSet presAssocID="{7960755E-4C8A-4107-A197-AE359BFE7909}" presName="bentUpArrow1" presStyleLbl="alignImgPlace1" presStyleIdx="3" presStyleCnt="4" custLinFactX="-200000" custLinFactNeighborX="-270465"/>
      <dgm:spPr/>
    </dgm:pt>
    <dgm:pt modelId="{D2A02441-2EE0-429C-A8BF-700248DBEF98}" type="pres">
      <dgm:prSet presAssocID="{7960755E-4C8A-4107-A197-AE359BFE7909}" presName="ParentText" presStyleLbl="node1" presStyleIdx="3" presStyleCnt="5" custLinFactX="-118168" custLinFactNeighborX="-2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0C213FC3-D8E3-4C58-8B4C-B1DE889039E1}" type="pres">
      <dgm:prSet presAssocID="{7960755E-4C8A-4107-A197-AE359BFE7909}" presName="ChildText" presStyleLbl="revTx" presStyleIdx="3" presStyleCnt="5" custScaleX="542963" custLinFactX="-100000" custLinFactNeighborX="-1131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E8E92EE8-D6CE-4889-8073-DAFB0AFDCB69}" type="pres">
      <dgm:prSet presAssocID="{C59A7C17-B5A9-45B0-B228-7BE0122C45A8}" presName="sibTrans" presStyleCnt="0"/>
      <dgm:spPr/>
    </dgm:pt>
    <dgm:pt modelId="{9E717674-02C0-464E-9948-3FB1D081153A}" type="pres">
      <dgm:prSet presAssocID="{D26F6805-5940-4984-8C92-F29194C4D3AD}" presName="composite" presStyleCnt="0"/>
      <dgm:spPr/>
    </dgm:pt>
    <dgm:pt modelId="{447B415E-1D71-4B99-A216-4CB27C3E0CFA}" type="pres">
      <dgm:prSet presAssocID="{D26F6805-5940-4984-8C92-F29194C4D3AD}" presName="ParentText" presStyleLbl="node1" presStyleIdx="4" presStyleCnt="5" custScaleX="121793" custScaleY="133515" custLinFactX="-173996" custLinFactNeighborX="-2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E70C1B8E-2737-4F47-9423-43BDCB42CA1A}" type="pres">
      <dgm:prSet presAssocID="{D26F6805-5940-4984-8C92-F29194C4D3AD}" presName="FinalChildText" presStyleLbl="revTx" presStyleIdx="4" presStyleCnt="5" custScaleX="595461" custLinFactX="-100000" custLinFactNeighborX="-142703" custLinFactNeighborY="-20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HN"/>
        </a:p>
      </dgm:t>
    </dgm:pt>
  </dgm:ptLst>
  <dgm:cxnLst>
    <dgm:cxn modelId="{5F96CB97-6E28-4E61-8B7B-F8B2AC12CC6C}" type="presOf" srcId="{F6268403-031E-48B3-9F11-8D180B644E57}" destId="{E70C1B8E-2737-4F47-9423-43BDCB42CA1A}" srcOrd="0" destOrd="0" presId="urn:microsoft.com/office/officeart/2005/8/layout/StepDownProcess"/>
    <dgm:cxn modelId="{35766102-D38E-4A57-87F8-FA1473F37107}" type="presOf" srcId="{114C7529-E796-4B86-8695-CA29BFF0841C}" destId="{8638439F-EA29-4291-9CA1-B7523AA19752}" srcOrd="0" destOrd="0" presId="urn:microsoft.com/office/officeart/2005/8/layout/StepDownProcess"/>
    <dgm:cxn modelId="{20E24C1A-FA29-41E6-AED2-A247BD9C29D4}" type="presOf" srcId="{7960755E-4C8A-4107-A197-AE359BFE7909}" destId="{D2A02441-2EE0-429C-A8BF-700248DBEF98}" srcOrd="0" destOrd="0" presId="urn:microsoft.com/office/officeart/2005/8/layout/StepDownProcess"/>
    <dgm:cxn modelId="{49A73060-E9E3-4251-AA23-2CCB3B10FACB}" srcId="{C0DCC6D8-E350-4C0D-A135-0C7FF1E37FE1}" destId="{2D292A61-FA9F-40EE-B357-5A055B61A83E}" srcOrd="0" destOrd="0" parTransId="{909222D0-3030-4AC7-BCFD-28094F646382}" sibTransId="{FE7D3DF6-2881-4BB4-BB9C-062928DF3584}"/>
    <dgm:cxn modelId="{7210A755-D305-4503-ACF0-2A8E19001A09}" srcId="{7960755E-4C8A-4107-A197-AE359BFE7909}" destId="{BC93A452-6831-4579-8928-F1F5355D617B}" srcOrd="0" destOrd="0" parTransId="{995D7629-0F15-4757-876C-B59DA1E1ED99}" sibTransId="{793F3E5A-A33B-4760-987B-F68F288EE28E}"/>
    <dgm:cxn modelId="{AEE9A43F-A502-4979-9399-B8CC0510D70B}" srcId="{D22A5578-BA46-4342-B130-38C3D6F51C3B}" destId="{7960755E-4C8A-4107-A197-AE359BFE7909}" srcOrd="3" destOrd="0" parTransId="{DDB8E5D1-7D8B-4781-A97C-A9FAE529B30B}" sibTransId="{C59A7C17-B5A9-45B0-B228-7BE0122C45A8}"/>
    <dgm:cxn modelId="{92614592-5C28-40E2-86DC-FF6086C50A72}" srcId="{D26F6805-5940-4984-8C92-F29194C4D3AD}" destId="{F6268403-031E-48B3-9F11-8D180B644E57}" srcOrd="0" destOrd="0" parTransId="{DB80859F-A106-440F-B169-148CD070699D}" sibTransId="{F0F9ADD0-AA37-4789-80C2-F95FE33A6A27}"/>
    <dgm:cxn modelId="{B76D06BA-C971-47D2-A184-399128E083A2}" type="presOf" srcId="{3B9A4666-D835-4A3B-8B05-38493D666EAB}" destId="{97E3DFA8-55A6-4B24-BB66-10407BA096D8}" srcOrd="0" destOrd="0" presId="urn:microsoft.com/office/officeart/2005/8/layout/StepDownProcess"/>
    <dgm:cxn modelId="{38FE8870-9D19-493D-9B96-B97B8EEA2FE6}" type="presOf" srcId="{FF82A049-0C75-4B7E-9032-CC4D47F6677F}" destId="{FFEFF2A6-8A80-4E2D-8C43-FA0CDBE5E1A4}" srcOrd="0" destOrd="0" presId="urn:microsoft.com/office/officeart/2005/8/layout/StepDownProcess"/>
    <dgm:cxn modelId="{8A7E527B-99D9-46E9-B5E7-05213BE91777}" srcId="{D22A5578-BA46-4342-B130-38C3D6F51C3B}" destId="{C0DCC6D8-E350-4C0D-A135-0C7FF1E37FE1}" srcOrd="0" destOrd="0" parTransId="{ADA06FF2-A194-46EF-A61B-C4D0D0D4A7E9}" sibTransId="{B98171A4-C5BD-4A90-9F3B-2C07F1B9613D}"/>
    <dgm:cxn modelId="{73E1E751-E502-434B-910C-747DC7FF28F3}" srcId="{114C7529-E796-4B86-8695-CA29BFF0841C}" destId="{3B9A4666-D835-4A3B-8B05-38493D666EAB}" srcOrd="0" destOrd="0" parTransId="{1F839CBD-A6C8-487C-93C3-38190552D624}" sibTransId="{22EE3810-297C-4CF3-B10C-1198D96C2C64}"/>
    <dgm:cxn modelId="{C61CD7A7-2A78-4310-88D3-FBBF5ACB7A0A}" type="presOf" srcId="{BC93A452-6831-4579-8928-F1F5355D617B}" destId="{0C213FC3-D8E3-4C58-8B4C-B1DE889039E1}" srcOrd="0" destOrd="0" presId="urn:microsoft.com/office/officeart/2005/8/layout/StepDownProcess"/>
    <dgm:cxn modelId="{8BDF98F7-08D8-4783-B506-5BF9C0D7BB4F}" type="presOf" srcId="{D22A5578-BA46-4342-B130-38C3D6F51C3B}" destId="{C5BD5A16-6023-442D-85A6-08208CB7D18D}" srcOrd="0" destOrd="0" presId="urn:microsoft.com/office/officeart/2005/8/layout/StepDownProcess"/>
    <dgm:cxn modelId="{70850E02-3B5D-4FAD-BDFC-F09C20B1B4D5}" type="presOf" srcId="{C0DCC6D8-E350-4C0D-A135-0C7FF1E37FE1}" destId="{929520E7-43A3-429C-9ABB-7711710D1EAE}" srcOrd="0" destOrd="0" presId="urn:microsoft.com/office/officeart/2005/8/layout/StepDownProcess"/>
    <dgm:cxn modelId="{BD00F1EA-7156-42CF-A8A3-3BE34BDF4486}" srcId="{D22A5578-BA46-4342-B130-38C3D6F51C3B}" destId="{DF6BFC6F-0F8D-4BA2-B7D7-9854A087EC5D}" srcOrd="2" destOrd="0" parTransId="{0D335483-F84B-485C-8896-2E829AE7F1F7}" sibTransId="{B258A8F4-57CE-400F-836C-E0C8BC7E570E}"/>
    <dgm:cxn modelId="{37BE29CC-D178-46E7-A80B-409667DED0FA}" type="presOf" srcId="{2D292A61-FA9F-40EE-B357-5A055B61A83E}" destId="{1EABF27E-CAC4-4B63-96D5-75AFBC2B950D}" srcOrd="0" destOrd="0" presId="urn:microsoft.com/office/officeart/2005/8/layout/StepDownProcess"/>
    <dgm:cxn modelId="{8A50DDC1-01FD-40B3-9CBF-BD290DBDF55E}" srcId="{D22A5578-BA46-4342-B130-38C3D6F51C3B}" destId="{114C7529-E796-4B86-8695-CA29BFF0841C}" srcOrd="1" destOrd="0" parTransId="{11332A24-0901-4106-8232-AEC24B7C291C}" sibTransId="{579D52CC-3B4D-45D0-928D-23E4E00E2896}"/>
    <dgm:cxn modelId="{22B197D4-D9C7-4F9F-BFCA-7C42FD52FD35}" srcId="{DF6BFC6F-0F8D-4BA2-B7D7-9854A087EC5D}" destId="{FF82A049-0C75-4B7E-9032-CC4D47F6677F}" srcOrd="0" destOrd="0" parTransId="{8B159774-B13C-4CFC-8B42-6EAE53C24109}" sibTransId="{035060EF-F128-4FA3-A239-3B855626F7B4}"/>
    <dgm:cxn modelId="{03C335CE-BF1D-4FA9-9E08-EDB2D82264FE}" type="presOf" srcId="{D26F6805-5940-4984-8C92-F29194C4D3AD}" destId="{447B415E-1D71-4B99-A216-4CB27C3E0CFA}" srcOrd="0" destOrd="0" presId="urn:microsoft.com/office/officeart/2005/8/layout/StepDownProcess"/>
    <dgm:cxn modelId="{0B0FBFAF-71ED-4BFD-A49A-CE51291D0FE0}" srcId="{D22A5578-BA46-4342-B130-38C3D6F51C3B}" destId="{D26F6805-5940-4984-8C92-F29194C4D3AD}" srcOrd="4" destOrd="0" parTransId="{ACF0906F-071D-4F64-850A-5FD8124C4B30}" sibTransId="{693ED8A6-EC53-4AD9-9E7C-CB9BF273A2D9}"/>
    <dgm:cxn modelId="{0EB4E28E-3ADD-4C7C-95D7-5216F334C317}" type="presOf" srcId="{DF6BFC6F-0F8D-4BA2-B7D7-9854A087EC5D}" destId="{A3CB3D65-B5A8-41D0-957D-941CF23CCA88}" srcOrd="0" destOrd="0" presId="urn:microsoft.com/office/officeart/2005/8/layout/StepDownProcess"/>
    <dgm:cxn modelId="{E046DF4E-7764-42D2-A32D-B7E4B86848A9}" type="presParOf" srcId="{C5BD5A16-6023-442D-85A6-08208CB7D18D}" destId="{593AABEA-2BB0-4783-ACC4-5F28B017648D}" srcOrd="0" destOrd="0" presId="urn:microsoft.com/office/officeart/2005/8/layout/StepDownProcess"/>
    <dgm:cxn modelId="{E9B8FDE0-82B6-4F98-A007-34E8985D002F}" type="presParOf" srcId="{593AABEA-2BB0-4783-ACC4-5F28B017648D}" destId="{607F2C8E-EB38-4C94-83C3-590BA89A9716}" srcOrd="0" destOrd="0" presId="urn:microsoft.com/office/officeart/2005/8/layout/StepDownProcess"/>
    <dgm:cxn modelId="{9A7CCDFF-54A1-4865-9642-A5AFBA96A80F}" type="presParOf" srcId="{593AABEA-2BB0-4783-ACC4-5F28B017648D}" destId="{929520E7-43A3-429C-9ABB-7711710D1EAE}" srcOrd="1" destOrd="0" presId="urn:microsoft.com/office/officeart/2005/8/layout/StepDownProcess"/>
    <dgm:cxn modelId="{79D89074-ACAC-4494-ABFF-0BAEFC6CB590}" type="presParOf" srcId="{593AABEA-2BB0-4783-ACC4-5F28B017648D}" destId="{1EABF27E-CAC4-4B63-96D5-75AFBC2B950D}" srcOrd="2" destOrd="0" presId="urn:microsoft.com/office/officeart/2005/8/layout/StepDownProcess"/>
    <dgm:cxn modelId="{6D6211E0-249C-4CFD-B937-A2332BF6263F}" type="presParOf" srcId="{C5BD5A16-6023-442D-85A6-08208CB7D18D}" destId="{6277DC09-3EEB-4C61-9A04-393C15E7A953}" srcOrd="1" destOrd="0" presId="urn:microsoft.com/office/officeart/2005/8/layout/StepDownProcess"/>
    <dgm:cxn modelId="{8CEC8527-8191-45E0-9663-07A71AEA45B3}" type="presParOf" srcId="{C5BD5A16-6023-442D-85A6-08208CB7D18D}" destId="{1FA44D87-EDC8-4D38-A6DE-75769F89F49A}" srcOrd="2" destOrd="0" presId="urn:microsoft.com/office/officeart/2005/8/layout/StepDownProcess"/>
    <dgm:cxn modelId="{6FD8031B-F82D-498F-8B8C-AF7CE1FD893E}" type="presParOf" srcId="{1FA44D87-EDC8-4D38-A6DE-75769F89F49A}" destId="{88933AF6-C3CE-4B50-A864-35C073B7CBF4}" srcOrd="0" destOrd="0" presId="urn:microsoft.com/office/officeart/2005/8/layout/StepDownProcess"/>
    <dgm:cxn modelId="{728F67DD-1D2B-47B0-8CC4-C1CC7AF15C77}" type="presParOf" srcId="{1FA44D87-EDC8-4D38-A6DE-75769F89F49A}" destId="{8638439F-EA29-4291-9CA1-B7523AA19752}" srcOrd="1" destOrd="0" presId="urn:microsoft.com/office/officeart/2005/8/layout/StepDownProcess"/>
    <dgm:cxn modelId="{BF15A238-0F2D-45B8-AC06-4A90F73AE3D1}" type="presParOf" srcId="{1FA44D87-EDC8-4D38-A6DE-75769F89F49A}" destId="{97E3DFA8-55A6-4B24-BB66-10407BA096D8}" srcOrd="2" destOrd="0" presId="urn:microsoft.com/office/officeart/2005/8/layout/StepDownProcess"/>
    <dgm:cxn modelId="{74B5A5A6-2C09-438A-A9BC-D48681CE0166}" type="presParOf" srcId="{C5BD5A16-6023-442D-85A6-08208CB7D18D}" destId="{CE9A9A1D-E2C4-4168-80FC-1765227E44DD}" srcOrd="3" destOrd="0" presId="urn:microsoft.com/office/officeart/2005/8/layout/StepDownProcess"/>
    <dgm:cxn modelId="{652C27AB-C9FF-45DF-997E-6FFF0F92D779}" type="presParOf" srcId="{C5BD5A16-6023-442D-85A6-08208CB7D18D}" destId="{D8A2B9F8-BFE6-4865-B661-B6FFA35163C1}" srcOrd="4" destOrd="0" presId="urn:microsoft.com/office/officeart/2005/8/layout/StepDownProcess"/>
    <dgm:cxn modelId="{D8DEE81E-6E00-4CFD-ADF6-CF08DBC2AFB5}" type="presParOf" srcId="{D8A2B9F8-BFE6-4865-B661-B6FFA35163C1}" destId="{2D8339C7-3B87-4EEC-BC47-551D75B9FC37}" srcOrd="0" destOrd="0" presId="urn:microsoft.com/office/officeart/2005/8/layout/StepDownProcess"/>
    <dgm:cxn modelId="{2AB5999A-3959-4972-9921-5E8BD31A0816}" type="presParOf" srcId="{D8A2B9F8-BFE6-4865-B661-B6FFA35163C1}" destId="{A3CB3D65-B5A8-41D0-957D-941CF23CCA88}" srcOrd="1" destOrd="0" presId="urn:microsoft.com/office/officeart/2005/8/layout/StepDownProcess"/>
    <dgm:cxn modelId="{6FD2AB1C-2C40-4D0F-8B47-D2B8FBC47196}" type="presParOf" srcId="{D8A2B9F8-BFE6-4865-B661-B6FFA35163C1}" destId="{FFEFF2A6-8A80-4E2D-8C43-FA0CDBE5E1A4}" srcOrd="2" destOrd="0" presId="urn:microsoft.com/office/officeart/2005/8/layout/StepDownProcess"/>
    <dgm:cxn modelId="{B1B9B863-7FE4-4BCB-93AF-90C44C542692}" type="presParOf" srcId="{C5BD5A16-6023-442D-85A6-08208CB7D18D}" destId="{EAE44212-2183-45F7-8F86-F37266EC0D80}" srcOrd="5" destOrd="0" presId="urn:microsoft.com/office/officeart/2005/8/layout/StepDownProcess"/>
    <dgm:cxn modelId="{1A502C9C-F404-4333-9466-6EFBE55176C6}" type="presParOf" srcId="{C5BD5A16-6023-442D-85A6-08208CB7D18D}" destId="{5DD87BBF-0D64-4063-B74C-BC4DD85C6E4C}" srcOrd="6" destOrd="0" presId="urn:microsoft.com/office/officeart/2005/8/layout/StepDownProcess"/>
    <dgm:cxn modelId="{61CB601E-3EEE-4658-A9AD-382E209148C6}" type="presParOf" srcId="{5DD87BBF-0D64-4063-B74C-BC4DD85C6E4C}" destId="{29C6B948-BB34-4421-9177-0CA8DFB59722}" srcOrd="0" destOrd="0" presId="urn:microsoft.com/office/officeart/2005/8/layout/StepDownProcess"/>
    <dgm:cxn modelId="{A8E6AD64-565B-415F-99FA-8075BC82FBFD}" type="presParOf" srcId="{5DD87BBF-0D64-4063-B74C-BC4DD85C6E4C}" destId="{D2A02441-2EE0-429C-A8BF-700248DBEF98}" srcOrd="1" destOrd="0" presId="urn:microsoft.com/office/officeart/2005/8/layout/StepDownProcess"/>
    <dgm:cxn modelId="{478F66BA-9A3E-4EF4-B061-DA1FA94D4A97}" type="presParOf" srcId="{5DD87BBF-0D64-4063-B74C-BC4DD85C6E4C}" destId="{0C213FC3-D8E3-4C58-8B4C-B1DE889039E1}" srcOrd="2" destOrd="0" presId="urn:microsoft.com/office/officeart/2005/8/layout/StepDownProcess"/>
    <dgm:cxn modelId="{18FEB65B-E902-4289-9FE5-DBB53263FC37}" type="presParOf" srcId="{C5BD5A16-6023-442D-85A6-08208CB7D18D}" destId="{E8E92EE8-D6CE-4889-8073-DAFB0AFDCB69}" srcOrd="7" destOrd="0" presId="urn:microsoft.com/office/officeart/2005/8/layout/StepDownProcess"/>
    <dgm:cxn modelId="{1C277388-A83A-4862-A674-2E4757755F48}" type="presParOf" srcId="{C5BD5A16-6023-442D-85A6-08208CB7D18D}" destId="{9E717674-02C0-464E-9948-3FB1D081153A}" srcOrd="8" destOrd="0" presId="urn:microsoft.com/office/officeart/2005/8/layout/StepDownProcess"/>
    <dgm:cxn modelId="{A96C8164-DA83-465F-A366-65A0C62909F1}" type="presParOf" srcId="{9E717674-02C0-464E-9948-3FB1D081153A}" destId="{447B415E-1D71-4B99-A216-4CB27C3E0CFA}" srcOrd="0" destOrd="0" presId="urn:microsoft.com/office/officeart/2005/8/layout/StepDownProcess"/>
    <dgm:cxn modelId="{82534C5B-A2DE-4750-BBE9-2CD65B27B4C6}" type="presParOf" srcId="{9E717674-02C0-464E-9948-3FB1D081153A}" destId="{E70C1B8E-2737-4F47-9423-43BDCB42CA1A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F2C8E-EB38-4C94-83C3-590BA89A9716}">
      <dsp:nvSpPr>
        <dsp:cNvPr id="0" name=""/>
        <dsp:cNvSpPr/>
      </dsp:nvSpPr>
      <dsp:spPr>
        <a:xfrm rot="5400000">
          <a:off x="77452" y="718476"/>
          <a:ext cx="474524" cy="54022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29520E7-43A3-429C-9ABB-7711710D1EAE}">
      <dsp:nvSpPr>
        <dsp:cNvPr id="0" name=""/>
        <dsp:cNvSpPr/>
      </dsp:nvSpPr>
      <dsp:spPr>
        <a:xfrm>
          <a:off x="0" y="192457"/>
          <a:ext cx="798819" cy="559147"/>
        </a:xfrm>
        <a:prstGeom prst="roundRect">
          <a:avLst>
            <a:gd name="adj" fmla="val 1667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OMIL</a:t>
          </a:r>
        </a:p>
      </dsp:txBody>
      <dsp:txXfrm>
        <a:off x="27300" y="219757"/>
        <a:ext cx="744219" cy="504547"/>
      </dsp:txXfrm>
    </dsp:sp>
    <dsp:sp modelId="{1EABF27E-CAC4-4B63-96D5-75AFBC2B950D}">
      <dsp:nvSpPr>
        <dsp:cNvPr id="0" name=""/>
        <dsp:cNvSpPr/>
      </dsp:nvSpPr>
      <dsp:spPr>
        <a:xfrm>
          <a:off x="842297" y="245780"/>
          <a:ext cx="2819258" cy="45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 smtClean="0"/>
            <a:t>Objetivos</a:t>
          </a:r>
          <a:r>
            <a:rPr lang="en-US" sz="1200" kern="1200" dirty="0" smtClean="0"/>
            <a:t> y </a:t>
          </a:r>
          <a:r>
            <a:rPr lang="en-US" sz="1200" kern="1200" dirty="0" err="1"/>
            <a:t>Metas</a:t>
          </a:r>
          <a:r>
            <a:rPr lang="en-US" sz="1200" kern="1200" dirty="0"/>
            <a:t> de </a:t>
          </a:r>
          <a:r>
            <a:rPr lang="en-US" sz="1200" kern="1200" dirty="0" err="1"/>
            <a:t>Visión</a:t>
          </a:r>
          <a:r>
            <a:rPr lang="en-US" sz="1200" kern="1200" dirty="0"/>
            <a:t> de </a:t>
          </a:r>
          <a:r>
            <a:rPr lang="en-US" sz="1200" kern="1200" dirty="0" smtClean="0"/>
            <a:t>País, </a:t>
          </a:r>
          <a:r>
            <a:rPr lang="en-US" sz="1200" kern="1200" dirty="0" err="1" smtClean="0"/>
            <a:t>Indicadores</a:t>
          </a:r>
          <a:r>
            <a:rPr lang="en-US" sz="1200" kern="1200" dirty="0" smtClean="0"/>
            <a:t> y </a:t>
          </a:r>
          <a:r>
            <a:rPr lang="en-US" sz="1200" kern="1200" dirty="0" err="1" smtClean="0"/>
            <a:t>Lineamientos</a:t>
          </a:r>
          <a:r>
            <a:rPr lang="en-US" sz="1200" kern="1200" dirty="0" smtClean="0"/>
            <a:t> de Plan de </a:t>
          </a:r>
          <a:r>
            <a:rPr lang="en-US" sz="1200" kern="1200" dirty="0" err="1" smtClean="0"/>
            <a:t>Nacion</a:t>
          </a:r>
          <a:endParaRPr lang="en-US" sz="1200" kern="1200" dirty="0"/>
        </a:p>
      </dsp:txBody>
      <dsp:txXfrm>
        <a:off x="842297" y="245780"/>
        <a:ext cx="2819258" cy="451927"/>
      </dsp:txXfrm>
    </dsp:sp>
    <dsp:sp modelId="{88933AF6-C3CE-4B50-A864-35C073B7CBF4}">
      <dsp:nvSpPr>
        <dsp:cNvPr id="0" name=""/>
        <dsp:cNvSpPr/>
      </dsp:nvSpPr>
      <dsp:spPr>
        <a:xfrm rot="5400000">
          <a:off x="737267" y="1346583"/>
          <a:ext cx="474524" cy="54022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23182"/>
            <a:satOff val="-1072"/>
            <a:lumOff val="388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638439F-EA29-4291-9CA1-B7523AA19752}">
      <dsp:nvSpPr>
        <dsp:cNvPr id="0" name=""/>
        <dsp:cNvSpPr/>
      </dsp:nvSpPr>
      <dsp:spPr>
        <a:xfrm>
          <a:off x="611552" y="820564"/>
          <a:ext cx="798819" cy="559147"/>
        </a:xfrm>
        <a:prstGeom prst="roundRect">
          <a:avLst>
            <a:gd name="adj" fmla="val 16670"/>
          </a:avLst>
        </a:prstGeom>
        <a:solidFill>
          <a:schemeClr val="accent1">
            <a:shade val="80000"/>
            <a:hueOff val="177389"/>
            <a:satOff val="-9961"/>
            <a:lumOff val="859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PEG</a:t>
          </a:r>
          <a:endParaRPr lang="en-US" sz="1600" kern="1200" dirty="0"/>
        </a:p>
      </dsp:txBody>
      <dsp:txXfrm>
        <a:off x="638852" y="847864"/>
        <a:ext cx="744219" cy="504547"/>
      </dsp:txXfrm>
    </dsp:sp>
    <dsp:sp modelId="{97E3DFA8-55A6-4B24-BB66-10407BA096D8}">
      <dsp:nvSpPr>
        <dsp:cNvPr id="0" name=""/>
        <dsp:cNvSpPr/>
      </dsp:nvSpPr>
      <dsp:spPr>
        <a:xfrm>
          <a:off x="1734814" y="839188"/>
          <a:ext cx="2916300" cy="45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/>
            <a:t>Resultados</a:t>
          </a:r>
          <a:r>
            <a:rPr lang="en-US" sz="1200" kern="1200" dirty="0"/>
            <a:t> </a:t>
          </a:r>
          <a:r>
            <a:rPr lang="en-US" sz="1200" kern="1200" dirty="0" err="1" smtClean="0"/>
            <a:t>Globales</a:t>
          </a:r>
          <a:endParaRPr lang="en-US" sz="1200" kern="1200" dirty="0"/>
        </a:p>
      </dsp:txBody>
      <dsp:txXfrm>
        <a:off x="1734814" y="839188"/>
        <a:ext cx="2916300" cy="451927"/>
      </dsp:txXfrm>
    </dsp:sp>
    <dsp:sp modelId="{2D8339C7-3B87-4EEC-BC47-551D75B9FC37}">
      <dsp:nvSpPr>
        <dsp:cNvPr id="0" name=""/>
        <dsp:cNvSpPr/>
      </dsp:nvSpPr>
      <dsp:spPr>
        <a:xfrm rot="5400000">
          <a:off x="1429103" y="1974691"/>
          <a:ext cx="474524" cy="54022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46365"/>
            <a:satOff val="-2144"/>
            <a:lumOff val="777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3CB3D65-B5A8-41D0-957D-941CF23CCA88}">
      <dsp:nvSpPr>
        <dsp:cNvPr id="0" name=""/>
        <dsp:cNvSpPr/>
      </dsp:nvSpPr>
      <dsp:spPr>
        <a:xfrm>
          <a:off x="1303383" y="1448671"/>
          <a:ext cx="798819" cy="559147"/>
        </a:xfrm>
        <a:prstGeom prst="roundRect">
          <a:avLst>
            <a:gd name="adj" fmla="val 16670"/>
          </a:avLst>
        </a:prstGeom>
        <a:solidFill>
          <a:schemeClr val="accent1">
            <a:shade val="80000"/>
            <a:hueOff val="354778"/>
            <a:satOff val="-19922"/>
            <a:lumOff val="1718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PES</a:t>
          </a:r>
          <a:endParaRPr lang="en-US" sz="1600" kern="1200" dirty="0"/>
        </a:p>
      </dsp:txBody>
      <dsp:txXfrm>
        <a:off x="1330683" y="1475971"/>
        <a:ext cx="744219" cy="504547"/>
      </dsp:txXfrm>
    </dsp:sp>
    <dsp:sp modelId="{FFEFF2A6-8A80-4E2D-8C43-FA0CDBE5E1A4}">
      <dsp:nvSpPr>
        <dsp:cNvPr id="0" name=""/>
        <dsp:cNvSpPr/>
      </dsp:nvSpPr>
      <dsp:spPr>
        <a:xfrm>
          <a:off x="2113009" y="1487433"/>
          <a:ext cx="2729554" cy="45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/>
            <a:t>Resultados</a:t>
          </a:r>
          <a:r>
            <a:rPr lang="en-US" sz="1200" kern="1200" dirty="0"/>
            <a:t> Sub-</a:t>
          </a:r>
          <a:r>
            <a:rPr lang="en-US" sz="1200" kern="1200" dirty="0" err="1"/>
            <a:t>Sectoriales</a:t>
          </a:r>
          <a:endParaRPr lang="en-US" sz="1200" kern="1200" dirty="0"/>
        </a:p>
      </dsp:txBody>
      <dsp:txXfrm>
        <a:off x="2113009" y="1487433"/>
        <a:ext cx="2729554" cy="451927"/>
      </dsp:txXfrm>
    </dsp:sp>
    <dsp:sp modelId="{29C6B948-BB34-4421-9177-0CA8DFB59722}">
      <dsp:nvSpPr>
        <dsp:cNvPr id="0" name=""/>
        <dsp:cNvSpPr/>
      </dsp:nvSpPr>
      <dsp:spPr>
        <a:xfrm rot="5400000">
          <a:off x="2135506" y="2602798"/>
          <a:ext cx="474524" cy="54022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69547"/>
            <a:satOff val="-3216"/>
            <a:lumOff val="1165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2A02441-2EE0-429C-A8BF-700248DBEF98}">
      <dsp:nvSpPr>
        <dsp:cNvPr id="0" name=""/>
        <dsp:cNvSpPr/>
      </dsp:nvSpPr>
      <dsp:spPr>
        <a:xfrm>
          <a:off x="2009786" y="2076778"/>
          <a:ext cx="798819" cy="559147"/>
        </a:xfrm>
        <a:prstGeom prst="roundRect">
          <a:avLst>
            <a:gd name="adj" fmla="val 16670"/>
          </a:avLst>
        </a:prstGeom>
        <a:solidFill>
          <a:schemeClr val="accent1">
            <a:shade val="80000"/>
            <a:hueOff val="532167"/>
            <a:satOff val="-29883"/>
            <a:lumOff val="2577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PEI/AEI</a:t>
          </a:r>
        </a:p>
      </dsp:txBody>
      <dsp:txXfrm>
        <a:off x="2037086" y="2104078"/>
        <a:ext cx="744219" cy="504547"/>
      </dsp:txXfrm>
    </dsp:sp>
    <dsp:sp modelId="{0C213FC3-D8E3-4C58-8B4C-B1DE889039E1}">
      <dsp:nvSpPr>
        <dsp:cNvPr id="0" name=""/>
        <dsp:cNvSpPr/>
      </dsp:nvSpPr>
      <dsp:spPr>
        <a:xfrm>
          <a:off x="2824915" y="2130106"/>
          <a:ext cx="3154533" cy="45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/>
            <a:t>Objetivos</a:t>
          </a:r>
          <a:r>
            <a:rPr lang="en-US" sz="1200" kern="1200" dirty="0"/>
            <a:t> </a:t>
          </a:r>
          <a:r>
            <a:rPr lang="en-US" sz="1200" kern="1200" dirty="0" err="1" smtClean="0"/>
            <a:t>Estratégicos</a:t>
          </a:r>
          <a:endParaRPr lang="en-US" sz="1200" kern="1200" dirty="0"/>
        </a:p>
      </dsp:txBody>
      <dsp:txXfrm>
        <a:off x="2824915" y="2130106"/>
        <a:ext cx="3154533" cy="451927"/>
      </dsp:txXfrm>
    </dsp:sp>
    <dsp:sp modelId="{447B415E-1D71-4B99-A216-4CB27C3E0CFA}">
      <dsp:nvSpPr>
        <dsp:cNvPr id="0" name=""/>
        <dsp:cNvSpPr/>
      </dsp:nvSpPr>
      <dsp:spPr>
        <a:xfrm>
          <a:off x="2982525" y="2704885"/>
          <a:ext cx="972905" cy="746545"/>
        </a:xfrm>
        <a:prstGeom prst="roundRect">
          <a:avLst>
            <a:gd name="adj" fmla="val 16670"/>
          </a:avLst>
        </a:prstGeom>
        <a:solidFill>
          <a:schemeClr val="accent1">
            <a:shade val="80000"/>
            <a:hueOff val="709557"/>
            <a:satOff val="-39844"/>
            <a:lumOff val="3436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POA</a:t>
          </a:r>
          <a:r>
            <a:rPr lang="en-US" sz="1200" kern="1200" dirty="0" smtClean="0"/>
            <a:t>/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Presupuesto</a:t>
          </a:r>
          <a:endParaRPr lang="en-US" sz="1200" kern="1200" dirty="0"/>
        </a:p>
      </dsp:txBody>
      <dsp:txXfrm>
        <a:off x="3018975" y="2741335"/>
        <a:ext cx="900005" cy="673645"/>
      </dsp:txXfrm>
    </dsp:sp>
    <dsp:sp modelId="{E70C1B8E-2737-4F47-9423-43BDCB42CA1A}">
      <dsp:nvSpPr>
        <dsp:cNvPr id="0" name=""/>
        <dsp:cNvSpPr/>
      </dsp:nvSpPr>
      <dsp:spPr>
        <a:xfrm>
          <a:off x="4006594" y="2842675"/>
          <a:ext cx="3459538" cy="45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/>
            <a:t>Objetivos</a:t>
          </a:r>
          <a:r>
            <a:rPr lang="en-US" sz="1200" kern="1200" dirty="0"/>
            <a:t> </a:t>
          </a:r>
          <a:r>
            <a:rPr lang="en-US" sz="1200" kern="1200" dirty="0" err="1" smtClean="0"/>
            <a:t>Operativos</a:t>
          </a:r>
          <a:r>
            <a:rPr lang="en-US" sz="1200" kern="1200" dirty="0" smtClean="0"/>
            <a:t>/</a:t>
          </a:r>
          <a:r>
            <a:rPr lang="en-US" sz="1200" kern="1200" dirty="0" err="1" smtClean="0"/>
            <a:t>Producción</a:t>
          </a:r>
          <a:r>
            <a:rPr lang="en-US" sz="1200" kern="1200" dirty="0" smtClean="0"/>
            <a:t>/</a:t>
          </a:r>
          <a:r>
            <a:rPr lang="en-US" sz="1200" kern="1200" dirty="0" err="1" smtClean="0"/>
            <a:t>Presupuesto</a:t>
          </a:r>
          <a:endParaRPr lang="en-US" sz="1200" kern="1200" dirty="0"/>
        </a:p>
      </dsp:txBody>
      <dsp:txXfrm>
        <a:off x="4006594" y="2842675"/>
        <a:ext cx="3459538" cy="4519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A83A8-2E45-0548-B3C9-C096518BCF82}" type="datetimeFigureOut">
              <a:rPr lang="en-US" smtClean="0"/>
              <a:t>6/21/2016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028E8-0986-2C48-A24F-782A77C255B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142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94DD2-0DDA-C24C-A772-AE987C62F897}" type="datetimeFigureOut">
              <a:rPr lang="en-US" smtClean="0"/>
              <a:t>6/21/2016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4DC8D-BEC2-D34A-81E1-6AC3BD4AB13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253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74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cambiar foto o agregar </a:t>
            </a:r>
            <a:r>
              <a:rPr lang="es-ES_tradnl" dirty="0" err="1"/>
              <a:t>bvarias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124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cambiar foto o agregar </a:t>
            </a:r>
            <a:r>
              <a:rPr lang="es-ES_tradnl" dirty="0" err="1"/>
              <a:t>bvarias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747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cambiar foto o agregar </a:t>
            </a:r>
            <a:r>
              <a:rPr lang="es-ES_tradnl" dirty="0" err="1"/>
              <a:t>bvarias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40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cambiar foto o agregar </a:t>
            </a:r>
            <a:r>
              <a:rPr lang="es-ES_tradnl" dirty="0" err="1"/>
              <a:t>bvarias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644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cambiar foto o agregar </a:t>
            </a:r>
            <a:r>
              <a:rPr lang="es-ES_tradnl" dirty="0" err="1"/>
              <a:t>bvarias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6548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cambiar foto o agregar </a:t>
            </a:r>
            <a:r>
              <a:rPr lang="es-ES_tradnl" dirty="0" err="1"/>
              <a:t>bvarias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7035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cambiar foto o agregar </a:t>
            </a:r>
            <a:r>
              <a:rPr lang="es-ES_tradnl" dirty="0" err="1"/>
              <a:t>bvarias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1699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cambiar foto o agregar </a:t>
            </a:r>
            <a:r>
              <a:rPr lang="es-ES_tradnl" dirty="0" err="1"/>
              <a:t>bvarias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8910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cambiar foto o agregar </a:t>
            </a:r>
            <a:r>
              <a:rPr lang="es-ES_tradnl" dirty="0" err="1"/>
              <a:t>bvarias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7509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cambiar foto o agregar </a:t>
            </a:r>
            <a:r>
              <a:rPr lang="es-ES_tradnl" dirty="0" err="1"/>
              <a:t>bvarias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34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cambiar foto o agregar </a:t>
            </a:r>
            <a:r>
              <a:rPr lang="es-ES_tradnl" dirty="0" err="1"/>
              <a:t>bvarias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9179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cambiar foto o agregar </a:t>
            </a:r>
            <a:r>
              <a:rPr lang="es-ES_tradnl" dirty="0" err="1"/>
              <a:t>bvarias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1423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corregir el orden de acuerdo a las palabras, cambiar iconos por </a:t>
            </a:r>
            <a:r>
              <a:rPr lang="es-ES_tradnl" dirty="0" err="1"/>
              <a:t>gears</a:t>
            </a:r>
            <a:r>
              <a:rPr lang="es-ES_tradnl" dirty="0"/>
              <a:t> y nombre</a:t>
            </a:r>
            <a:r>
              <a:rPr lang="es-ES_tradnl" baseline="0" dirty="0"/>
              <a:t> completa, 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0421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cambiar foto o agregar </a:t>
            </a:r>
            <a:r>
              <a:rPr lang="es-ES_tradnl" dirty="0" err="1"/>
              <a:t>bvarias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7068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cambiar foto o agregar </a:t>
            </a:r>
            <a:r>
              <a:rPr lang="es-ES_tradnl" dirty="0" err="1"/>
              <a:t>bvarias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5138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cambiar foto o agregar </a:t>
            </a:r>
            <a:r>
              <a:rPr lang="es-ES_tradnl" dirty="0" err="1"/>
              <a:t>bvarias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981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cambiar foto o agregar </a:t>
            </a:r>
            <a:r>
              <a:rPr lang="es-ES_tradnl" dirty="0" err="1"/>
              <a:t>bvarias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381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corregir el orden de acuerdo a las palabras, cambiar iconos por </a:t>
            </a:r>
            <a:r>
              <a:rPr lang="es-ES_tradnl" dirty="0" err="1"/>
              <a:t>gears</a:t>
            </a:r>
            <a:r>
              <a:rPr lang="es-ES_tradnl" dirty="0"/>
              <a:t> y nombre</a:t>
            </a:r>
            <a:r>
              <a:rPr lang="es-ES_tradnl" baseline="0" dirty="0"/>
              <a:t> completa, 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993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cambiar foto o agregar </a:t>
            </a:r>
            <a:r>
              <a:rPr lang="es-ES_tradnl" dirty="0" err="1"/>
              <a:t>bvarias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84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cambiar foto o agregar </a:t>
            </a:r>
            <a:r>
              <a:rPr lang="es-ES_tradnl" dirty="0" err="1"/>
              <a:t>bvarias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852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cambiar foto o agregar </a:t>
            </a:r>
            <a:r>
              <a:rPr lang="es-ES_tradnl" dirty="0" err="1"/>
              <a:t>bvarias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913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cambiar foto o agregar </a:t>
            </a:r>
            <a:r>
              <a:rPr lang="es-ES_tradnl" dirty="0" err="1"/>
              <a:t>bvarias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431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cambiar foto o agregar </a:t>
            </a:r>
            <a:r>
              <a:rPr lang="es-ES_tradnl" dirty="0" err="1"/>
              <a:t>bvarias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794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www.bestppt.com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01037" y="498590"/>
            <a:ext cx="8541926" cy="338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717414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www.bestppt.com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684742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www.bestppt.com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 algn="ctr">
              <a:buNone/>
              <a:defRPr>
                <a:latin typeface="Raleway"/>
                <a:cs typeface="Raleway"/>
              </a:defRPr>
            </a:lvl1pPr>
          </a:lstStyle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40119675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lored Backgr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19451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www.bestppt.com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5DA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302500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www.bestppt.com</a:t>
            </a:r>
          </a:p>
        </p:txBody>
      </p:sp>
    </p:spTree>
    <p:extLst>
      <p:ext uri="{BB962C8B-B14F-4D97-AF65-F5344CB8AC3E}">
        <p14:creationId xmlns:p14="http://schemas.microsoft.com/office/powerpoint/2010/main" val="1012449843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www.bestppt.com</a:t>
            </a:r>
          </a:p>
        </p:txBody>
      </p:sp>
    </p:spTree>
    <p:extLst>
      <p:ext uri="{BB962C8B-B14F-4D97-AF65-F5344CB8AC3E}">
        <p14:creationId xmlns:p14="http://schemas.microsoft.com/office/powerpoint/2010/main" val="2990470623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www.bestppt.com</a:t>
            </a:r>
          </a:p>
        </p:txBody>
      </p:sp>
    </p:spTree>
    <p:extLst>
      <p:ext uri="{BB962C8B-B14F-4D97-AF65-F5344CB8AC3E}">
        <p14:creationId xmlns:p14="http://schemas.microsoft.com/office/powerpoint/2010/main" val="1182919501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12011"/>
            <a:ext cx="40386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12011"/>
            <a:ext cx="40386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www.bestppt.com</a:t>
            </a:r>
          </a:p>
        </p:txBody>
      </p:sp>
    </p:spTree>
    <p:extLst>
      <p:ext uri="{BB962C8B-B14F-4D97-AF65-F5344CB8AC3E}">
        <p14:creationId xmlns:p14="http://schemas.microsoft.com/office/powerpoint/2010/main" val="571863919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  <a:cs typeface="Raleway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00823"/>
            <a:ext cx="4040188" cy="479822"/>
          </a:xfrm>
        </p:spPr>
        <p:txBody>
          <a:bodyPr anchor="b"/>
          <a:lstStyle>
            <a:lvl1pPr marL="0" indent="0">
              <a:buNone/>
              <a:defRPr sz="1800" b="1">
                <a:latin typeface="Raleway"/>
                <a:cs typeface="Raleway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80644"/>
            <a:ext cx="4040188" cy="2963466"/>
          </a:xfrm>
        </p:spPr>
        <p:txBody>
          <a:bodyPr>
            <a:normAutofit/>
          </a:bodyPr>
          <a:lstStyle>
            <a:lvl1pPr>
              <a:defRPr sz="1800">
                <a:latin typeface="Raleway"/>
                <a:cs typeface="Raleway"/>
              </a:defRPr>
            </a:lvl1pPr>
            <a:lvl2pPr>
              <a:defRPr sz="1600">
                <a:latin typeface="Raleway"/>
                <a:cs typeface="Raleway"/>
              </a:defRPr>
            </a:lvl2pPr>
            <a:lvl3pPr>
              <a:defRPr sz="1400">
                <a:latin typeface="Raleway"/>
                <a:cs typeface="Raleway"/>
              </a:defRPr>
            </a:lvl3pPr>
            <a:lvl4pPr>
              <a:defRPr sz="1200">
                <a:latin typeface="Raleway"/>
                <a:cs typeface="Raleway"/>
              </a:defRPr>
            </a:lvl4pPr>
            <a:lvl5pPr>
              <a:defRPr sz="1200">
                <a:latin typeface="Raleway"/>
                <a:cs typeface="Raleway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00823"/>
            <a:ext cx="4041775" cy="479822"/>
          </a:xfrm>
        </p:spPr>
        <p:txBody>
          <a:bodyPr anchor="b"/>
          <a:lstStyle>
            <a:lvl1pPr marL="0" indent="0">
              <a:buNone/>
              <a:defRPr sz="1800" b="1">
                <a:latin typeface="Raleway"/>
                <a:cs typeface="Raleway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80644"/>
            <a:ext cx="4041775" cy="2963466"/>
          </a:xfrm>
        </p:spPr>
        <p:txBody>
          <a:bodyPr>
            <a:normAutofit/>
          </a:bodyPr>
          <a:lstStyle>
            <a:lvl1pPr>
              <a:defRPr sz="1800">
                <a:latin typeface="Raleway"/>
                <a:cs typeface="Raleway"/>
              </a:defRPr>
            </a:lvl1pPr>
            <a:lvl2pPr>
              <a:defRPr sz="1600">
                <a:latin typeface="Raleway"/>
                <a:cs typeface="Raleway"/>
              </a:defRPr>
            </a:lvl2pPr>
            <a:lvl3pPr>
              <a:defRPr sz="1400">
                <a:latin typeface="Raleway"/>
                <a:cs typeface="Raleway"/>
              </a:defRPr>
            </a:lvl3pPr>
            <a:lvl4pPr>
              <a:defRPr sz="1200">
                <a:latin typeface="Raleway"/>
                <a:cs typeface="Raleway"/>
              </a:defRPr>
            </a:lvl4pPr>
            <a:lvl5pPr>
              <a:defRPr sz="1200">
                <a:latin typeface="Raleway"/>
                <a:cs typeface="Raleway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Raleway"/>
                <a:cs typeface="Raleway"/>
              </a:defRPr>
            </a:lvl1pPr>
          </a:lstStyle>
          <a:p>
            <a:r>
              <a:rPr lang="en-US" dirty="0"/>
              <a:t>www.bestppt.com</a:t>
            </a:r>
          </a:p>
        </p:txBody>
      </p:sp>
    </p:spTree>
    <p:extLst>
      <p:ext uri="{BB962C8B-B14F-4D97-AF65-F5344CB8AC3E}">
        <p14:creationId xmlns:p14="http://schemas.microsoft.com/office/powerpoint/2010/main" val="1333726300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www.bestppt.com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</p:spPr>
        <p:txBody>
          <a:bodyPr/>
          <a:lstStyle/>
          <a:p>
            <a:fld id="{D60D1EDE-7116-2443-9BDD-368CE5B37660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145935" y="4547419"/>
            <a:ext cx="942259" cy="532581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3466070"/>
            <a:ext cx="9144000" cy="16774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946441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rrange avat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www.bestppt.com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</p:spPr>
        <p:txBody>
          <a:bodyPr/>
          <a:lstStyle/>
          <a:p>
            <a:fld id="{D60D1EDE-7116-2443-9BDD-368CE5B37660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145935" y="4547419"/>
            <a:ext cx="942259" cy="532581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415382" y="1108869"/>
            <a:ext cx="4453731" cy="2928937"/>
            <a:chOff x="2415382" y="1108869"/>
            <a:chExt cx="4453731" cy="2928937"/>
          </a:xfrm>
        </p:grpSpPr>
        <p:sp>
          <p:nvSpPr>
            <p:cNvPr id="8" name="Freeform 38"/>
            <p:cNvSpPr>
              <a:spLocks/>
            </p:cNvSpPr>
            <p:nvPr/>
          </p:nvSpPr>
          <p:spPr bwMode="auto">
            <a:xfrm>
              <a:off x="4546600" y="1994694"/>
              <a:ext cx="1246188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39"/>
            <p:cNvSpPr>
              <a:spLocks/>
            </p:cNvSpPr>
            <p:nvPr/>
          </p:nvSpPr>
          <p:spPr bwMode="auto">
            <a:xfrm>
              <a:off x="4546600" y="1994694"/>
              <a:ext cx="1246188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40"/>
            <p:cNvSpPr>
              <a:spLocks/>
            </p:cNvSpPr>
            <p:nvPr/>
          </p:nvSpPr>
          <p:spPr bwMode="auto">
            <a:xfrm>
              <a:off x="5035550" y="1588294"/>
              <a:ext cx="268288" cy="560388"/>
            </a:xfrm>
            <a:custGeom>
              <a:avLst/>
              <a:gdLst>
                <a:gd name="T0" fmla="*/ 0 w 167"/>
                <a:gd name="T1" fmla="*/ 102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2 h 349"/>
                <a:gd name="T12" fmla="*/ 0 w 167"/>
                <a:gd name="T13" fmla="*/ 10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0"/>
                    <a:pt x="0" y="0"/>
                    <a:pt x="0" y="102"/>
                  </a:cubicBezTo>
                </a:path>
              </a:pathLst>
            </a:custGeom>
            <a:solidFill>
              <a:srgbClr val="F6C8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1"/>
            <p:cNvSpPr>
              <a:spLocks/>
            </p:cNvSpPr>
            <p:nvPr/>
          </p:nvSpPr>
          <p:spPr bwMode="auto">
            <a:xfrm>
              <a:off x="4859338" y="1553369"/>
              <a:ext cx="112713" cy="163513"/>
            </a:xfrm>
            <a:custGeom>
              <a:avLst/>
              <a:gdLst>
                <a:gd name="T0" fmla="*/ 20 w 70"/>
                <a:gd name="T1" fmla="*/ 5 h 102"/>
                <a:gd name="T2" fmla="*/ 61 w 70"/>
                <a:gd name="T3" fmla="*/ 42 h 102"/>
                <a:gd name="T4" fmla="*/ 50 w 70"/>
                <a:gd name="T5" fmla="*/ 97 h 102"/>
                <a:gd name="T6" fmla="*/ 8 w 70"/>
                <a:gd name="T7" fmla="*/ 60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4" y="0"/>
                    <a:pt x="53" y="17"/>
                    <a:pt x="61" y="42"/>
                  </a:cubicBezTo>
                  <a:cubicBezTo>
                    <a:pt x="70" y="67"/>
                    <a:pt x="65" y="92"/>
                    <a:pt x="50" y="97"/>
                  </a:cubicBezTo>
                  <a:cubicBezTo>
                    <a:pt x="35" y="102"/>
                    <a:pt x="17" y="85"/>
                    <a:pt x="8" y="60"/>
                  </a:cubicBezTo>
                  <a:cubicBezTo>
                    <a:pt x="0" y="34"/>
                    <a:pt x="5" y="10"/>
                    <a:pt x="20" y="5"/>
                  </a:cubicBezTo>
                  <a:close/>
                </a:path>
              </a:pathLst>
            </a:custGeom>
            <a:solidFill>
              <a:srgbClr val="F6C8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2"/>
            <p:cNvSpPr>
              <a:spLocks/>
            </p:cNvSpPr>
            <p:nvPr/>
          </p:nvSpPr>
          <p:spPr bwMode="auto">
            <a:xfrm>
              <a:off x="5365750" y="1553369"/>
              <a:ext cx="112713" cy="163513"/>
            </a:xfrm>
            <a:custGeom>
              <a:avLst/>
              <a:gdLst>
                <a:gd name="T0" fmla="*/ 51 w 70"/>
                <a:gd name="T1" fmla="*/ 5 h 102"/>
                <a:gd name="T2" fmla="*/ 9 w 70"/>
                <a:gd name="T3" fmla="*/ 42 h 102"/>
                <a:gd name="T4" fmla="*/ 20 w 70"/>
                <a:gd name="T5" fmla="*/ 97 h 102"/>
                <a:gd name="T6" fmla="*/ 62 w 70"/>
                <a:gd name="T7" fmla="*/ 60 h 102"/>
                <a:gd name="T8" fmla="*/ 51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1" y="5"/>
                  </a:moveTo>
                  <a:cubicBezTo>
                    <a:pt x="36" y="0"/>
                    <a:pt x="17" y="17"/>
                    <a:pt x="9" y="42"/>
                  </a:cubicBezTo>
                  <a:cubicBezTo>
                    <a:pt x="0" y="67"/>
                    <a:pt x="6" y="92"/>
                    <a:pt x="20" y="97"/>
                  </a:cubicBezTo>
                  <a:cubicBezTo>
                    <a:pt x="35" y="102"/>
                    <a:pt x="54" y="85"/>
                    <a:pt x="62" y="60"/>
                  </a:cubicBezTo>
                  <a:cubicBezTo>
                    <a:pt x="70" y="34"/>
                    <a:pt x="65" y="10"/>
                    <a:pt x="51" y="5"/>
                  </a:cubicBezTo>
                  <a:close/>
                </a:path>
              </a:pathLst>
            </a:custGeom>
            <a:solidFill>
              <a:srgbClr val="F6C8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3"/>
            <p:cNvSpPr>
              <a:spLocks/>
            </p:cNvSpPr>
            <p:nvPr/>
          </p:nvSpPr>
          <p:spPr bwMode="auto">
            <a:xfrm>
              <a:off x="5024438" y="1958182"/>
              <a:ext cx="146050" cy="282575"/>
            </a:xfrm>
            <a:custGeom>
              <a:avLst/>
              <a:gdLst>
                <a:gd name="T0" fmla="*/ 7 w 92"/>
                <a:gd name="T1" fmla="*/ 0 h 178"/>
                <a:gd name="T2" fmla="*/ 0 w 92"/>
                <a:gd name="T3" fmla="*/ 28 h 178"/>
                <a:gd name="T4" fmla="*/ 20 w 92"/>
                <a:gd name="T5" fmla="*/ 178 h 178"/>
                <a:gd name="T6" fmla="*/ 92 w 92"/>
                <a:gd name="T7" fmla="*/ 105 h 178"/>
                <a:gd name="T8" fmla="*/ 7 w 92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78">
                  <a:moveTo>
                    <a:pt x="7" y="0"/>
                  </a:moveTo>
                  <a:lnTo>
                    <a:pt x="0" y="28"/>
                  </a:lnTo>
                  <a:lnTo>
                    <a:pt x="20" y="178"/>
                  </a:lnTo>
                  <a:lnTo>
                    <a:pt x="92" y="10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4"/>
            <p:cNvSpPr>
              <a:spLocks/>
            </p:cNvSpPr>
            <p:nvPr/>
          </p:nvSpPr>
          <p:spPr bwMode="auto">
            <a:xfrm>
              <a:off x="5024438" y="1958182"/>
              <a:ext cx="146050" cy="282575"/>
            </a:xfrm>
            <a:custGeom>
              <a:avLst/>
              <a:gdLst>
                <a:gd name="T0" fmla="*/ 7 w 92"/>
                <a:gd name="T1" fmla="*/ 0 h 178"/>
                <a:gd name="T2" fmla="*/ 0 w 92"/>
                <a:gd name="T3" fmla="*/ 28 h 178"/>
                <a:gd name="T4" fmla="*/ 20 w 92"/>
                <a:gd name="T5" fmla="*/ 178 h 178"/>
                <a:gd name="T6" fmla="*/ 92 w 92"/>
                <a:gd name="T7" fmla="*/ 105 h 178"/>
                <a:gd name="T8" fmla="*/ 7 w 92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78">
                  <a:moveTo>
                    <a:pt x="7" y="0"/>
                  </a:moveTo>
                  <a:lnTo>
                    <a:pt x="0" y="28"/>
                  </a:lnTo>
                  <a:lnTo>
                    <a:pt x="20" y="178"/>
                  </a:lnTo>
                  <a:lnTo>
                    <a:pt x="92" y="105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5"/>
            <p:cNvSpPr>
              <a:spLocks/>
            </p:cNvSpPr>
            <p:nvPr/>
          </p:nvSpPr>
          <p:spPr bwMode="auto">
            <a:xfrm>
              <a:off x="5035550" y="1902619"/>
              <a:ext cx="268288" cy="92075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3 w 167"/>
                <a:gd name="T5" fmla="*/ 58 h 58"/>
                <a:gd name="T6" fmla="*/ 85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3" y="58"/>
                  </a:cubicBezTo>
                  <a:cubicBezTo>
                    <a:pt x="84" y="58"/>
                    <a:pt x="85" y="58"/>
                    <a:pt x="85" y="58"/>
                  </a:cubicBezTo>
                  <a:cubicBezTo>
                    <a:pt x="125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A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6"/>
            <p:cNvSpPr>
              <a:spLocks/>
            </p:cNvSpPr>
            <p:nvPr/>
          </p:nvSpPr>
          <p:spPr bwMode="auto">
            <a:xfrm>
              <a:off x="4757738" y="1205707"/>
              <a:ext cx="823913" cy="758825"/>
            </a:xfrm>
            <a:custGeom>
              <a:avLst/>
              <a:gdLst>
                <a:gd name="T0" fmla="*/ 257 w 513"/>
                <a:gd name="T1" fmla="*/ 0 h 473"/>
                <a:gd name="T2" fmla="*/ 115 w 513"/>
                <a:gd name="T3" fmla="*/ 378 h 473"/>
                <a:gd name="T4" fmla="*/ 257 w 513"/>
                <a:gd name="T5" fmla="*/ 473 h 473"/>
                <a:gd name="T6" fmla="*/ 398 w 513"/>
                <a:gd name="T7" fmla="*/ 378 h 473"/>
                <a:gd name="T8" fmla="*/ 257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7" y="0"/>
                  </a:moveTo>
                  <a:cubicBezTo>
                    <a:pt x="0" y="0"/>
                    <a:pt x="98" y="351"/>
                    <a:pt x="115" y="378"/>
                  </a:cubicBezTo>
                  <a:cubicBezTo>
                    <a:pt x="134" y="408"/>
                    <a:pt x="215" y="473"/>
                    <a:pt x="257" y="473"/>
                  </a:cubicBezTo>
                  <a:cubicBezTo>
                    <a:pt x="298" y="473"/>
                    <a:pt x="380" y="408"/>
                    <a:pt x="398" y="378"/>
                  </a:cubicBezTo>
                  <a:cubicBezTo>
                    <a:pt x="415" y="351"/>
                    <a:pt x="513" y="0"/>
                    <a:pt x="257" y="0"/>
                  </a:cubicBezTo>
                  <a:close/>
                </a:path>
              </a:pathLst>
            </a:custGeom>
            <a:solidFill>
              <a:srgbClr val="F6C8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7"/>
            <p:cNvSpPr>
              <a:spLocks/>
            </p:cNvSpPr>
            <p:nvPr/>
          </p:nvSpPr>
          <p:spPr bwMode="auto">
            <a:xfrm>
              <a:off x="4810125" y="1158082"/>
              <a:ext cx="673100" cy="517525"/>
            </a:xfrm>
            <a:custGeom>
              <a:avLst/>
              <a:gdLst>
                <a:gd name="T0" fmla="*/ 407 w 420"/>
                <a:gd name="T1" fmla="*/ 269 h 322"/>
                <a:gd name="T2" fmla="*/ 361 w 420"/>
                <a:gd name="T3" fmla="*/ 57 h 322"/>
                <a:gd name="T4" fmla="*/ 103 w 420"/>
                <a:gd name="T5" fmla="*/ 52 h 322"/>
                <a:gd name="T6" fmla="*/ 48 w 420"/>
                <a:gd name="T7" fmla="*/ 270 h 322"/>
                <a:gd name="T8" fmla="*/ 60 w 420"/>
                <a:gd name="T9" fmla="*/ 322 h 322"/>
                <a:gd name="T10" fmla="*/ 81 w 420"/>
                <a:gd name="T11" fmla="*/ 321 h 322"/>
                <a:gd name="T12" fmla="*/ 65 w 420"/>
                <a:gd name="T13" fmla="*/ 283 h 322"/>
                <a:gd name="T14" fmla="*/ 61 w 420"/>
                <a:gd name="T15" fmla="*/ 251 h 322"/>
                <a:gd name="T16" fmla="*/ 133 w 420"/>
                <a:gd name="T17" fmla="*/ 103 h 322"/>
                <a:gd name="T18" fmla="*/ 222 w 420"/>
                <a:gd name="T19" fmla="*/ 139 h 322"/>
                <a:gd name="T20" fmla="*/ 308 w 420"/>
                <a:gd name="T21" fmla="*/ 101 h 322"/>
                <a:gd name="T22" fmla="*/ 393 w 420"/>
                <a:gd name="T23" fmla="*/ 249 h 322"/>
                <a:gd name="T24" fmla="*/ 375 w 420"/>
                <a:gd name="T25" fmla="*/ 316 h 322"/>
                <a:gd name="T26" fmla="*/ 397 w 420"/>
                <a:gd name="T27" fmla="*/ 314 h 322"/>
                <a:gd name="T28" fmla="*/ 407 w 420"/>
                <a:gd name="T29" fmla="*/ 269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322">
                  <a:moveTo>
                    <a:pt x="407" y="269"/>
                  </a:moveTo>
                  <a:cubicBezTo>
                    <a:pt x="420" y="204"/>
                    <a:pt x="411" y="52"/>
                    <a:pt x="361" y="57"/>
                  </a:cubicBezTo>
                  <a:cubicBezTo>
                    <a:pt x="313" y="9"/>
                    <a:pt x="149" y="0"/>
                    <a:pt x="103" y="52"/>
                  </a:cubicBezTo>
                  <a:cubicBezTo>
                    <a:pt x="0" y="72"/>
                    <a:pt x="48" y="270"/>
                    <a:pt x="48" y="270"/>
                  </a:cubicBezTo>
                  <a:cubicBezTo>
                    <a:pt x="51" y="290"/>
                    <a:pt x="56" y="307"/>
                    <a:pt x="60" y="322"/>
                  </a:cubicBezTo>
                  <a:cubicBezTo>
                    <a:pt x="67" y="322"/>
                    <a:pt x="74" y="321"/>
                    <a:pt x="81" y="321"/>
                  </a:cubicBezTo>
                  <a:cubicBezTo>
                    <a:pt x="74" y="307"/>
                    <a:pt x="67" y="293"/>
                    <a:pt x="65" y="283"/>
                  </a:cubicBezTo>
                  <a:cubicBezTo>
                    <a:pt x="64" y="277"/>
                    <a:pt x="61" y="256"/>
                    <a:pt x="61" y="251"/>
                  </a:cubicBezTo>
                  <a:cubicBezTo>
                    <a:pt x="62" y="215"/>
                    <a:pt x="88" y="111"/>
                    <a:pt x="133" y="103"/>
                  </a:cubicBezTo>
                  <a:cubicBezTo>
                    <a:pt x="150" y="100"/>
                    <a:pt x="193" y="139"/>
                    <a:pt x="222" y="139"/>
                  </a:cubicBezTo>
                  <a:cubicBezTo>
                    <a:pt x="251" y="138"/>
                    <a:pt x="289" y="99"/>
                    <a:pt x="308" y="101"/>
                  </a:cubicBezTo>
                  <a:cubicBezTo>
                    <a:pt x="355" y="108"/>
                    <a:pt x="394" y="203"/>
                    <a:pt x="393" y="249"/>
                  </a:cubicBezTo>
                  <a:cubicBezTo>
                    <a:pt x="393" y="255"/>
                    <a:pt x="386" y="291"/>
                    <a:pt x="375" y="316"/>
                  </a:cubicBezTo>
                  <a:cubicBezTo>
                    <a:pt x="382" y="315"/>
                    <a:pt x="390" y="315"/>
                    <a:pt x="397" y="314"/>
                  </a:cubicBezTo>
                  <a:cubicBezTo>
                    <a:pt x="401" y="301"/>
                    <a:pt x="404" y="286"/>
                    <a:pt x="407" y="269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8"/>
            <p:cNvSpPr>
              <a:spLocks/>
            </p:cNvSpPr>
            <p:nvPr/>
          </p:nvSpPr>
          <p:spPr bwMode="auto">
            <a:xfrm>
              <a:off x="5170488" y="1958182"/>
              <a:ext cx="142875" cy="284163"/>
            </a:xfrm>
            <a:custGeom>
              <a:avLst/>
              <a:gdLst>
                <a:gd name="T0" fmla="*/ 84 w 90"/>
                <a:gd name="T1" fmla="*/ 0 h 179"/>
                <a:gd name="T2" fmla="*/ 90 w 90"/>
                <a:gd name="T3" fmla="*/ 28 h 179"/>
                <a:gd name="T4" fmla="*/ 70 w 90"/>
                <a:gd name="T5" fmla="*/ 179 h 179"/>
                <a:gd name="T6" fmla="*/ 0 w 90"/>
                <a:gd name="T7" fmla="*/ 105 h 179"/>
                <a:gd name="T8" fmla="*/ 84 w 90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79">
                  <a:moveTo>
                    <a:pt x="84" y="0"/>
                  </a:moveTo>
                  <a:lnTo>
                    <a:pt x="90" y="28"/>
                  </a:lnTo>
                  <a:lnTo>
                    <a:pt x="70" y="179"/>
                  </a:lnTo>
                  <a:lnTo>
                    <a:pt x="0" y="10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9"/>
            <p:cNvSpPr>
              <a:spLocks/>
            </p:cNvSpPr>
            <p:nvPr/>
          </p:nvSpPr>
          <p:spPr bwMode="auto">
            <a:xfrm>
              <a:off x="5170488" y="1958182"/>
              <a:ext cx="142875" cy="284163"/>
            </a:xfrm>
            <a:custGeom>
              <a:avLst/>
              <a:gdLst>
                <a:gd name="T0" fmla="*/ 84 w 90"/>
                <a:gd name="T1" fmla="*/ 0 h 179"/>
                <a:gd name="T2" fmla="*/ 90 w 90"/>
                <a:gd name="T3" fmla="*/ 28 h 179"/>
                <a:gd name="T4" fmla="*/ 70 w 90"/>
                <a:gd name="T5" fmla="*/ 179 h 179"/>
                <a:gd name="T6" fmla="*/ 0 w 90"/>
                <a:gd name="T7" fmla="*/ 105 h 179"/>
                <a:gd name="T8" fmla="*/ 84 w 90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79">
                  <a:moveTo>
                    <a:pt x="84" y="0"/>
                  </a:moveTo>
                  <a:lnTo>
                    <a:pt x="90" y="28"/>
                  </a:lnTo>
                  <a:lnTo>
                    <a:pt x="70" y="179"/>
                  </a:lnTo>
                  <a:lnTo>
                    <a:pt x="0" y="105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50"/>
            <p:cNvSpPr>
              <a:spLocks/>
            </p:cNvSpPr>
            <p:nvPr/>
          </p:nvSpPr>
          <p:spPr bwMode="auto">
            <a:xfrm>
              <a:off x="5170488" y="212486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1"/>
            <p:cNvSpPr>
              <a:spLocks/>
            </p:cNvSpPr>
            <p:nvPr/>
          </p:nvSpPr>
          <p:spPr bwMode="auto">
            <a:xfrm>
              <a:off x="5170488" y="212486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2"/>
            <p:cNvSpPr>
              <a:spLocks/>
            </p:cNvSpPr>
            <p:nvPr/>
          </p:nvSpPr>
          <p:spPr bwMode="auto">
            <a:xfrm>
              <a:off x="5035550" y="1953419"/>
              <a:ext cx="268288" cy="171450"/>
            </a:xfrm>
            <a:custGeom>
              <a:avLst/>
              <a:gdLst>
                <a:gd name="T0" fmla="*/ 169 w 169"/>
                <a:gd name="T1" fmla="*/ 0 h 108"/>
                <a:gd name="T2" fmla="*/ 85 w 169"/>
                <a:gd name="T3" fmla="*/ 105 h 108"/>
                <a:gd name="T4" fmla="*/ 0 w 169"/>
                <a:gd name="T5" fmla="*/ 0 h 108"/>
                <a:gd name="T6" fmla="*/ 0 w 169"/>
                <a:gd name="T7" fmla="*/ 3 h 108"/>
                <a:gd name="T8" fmla="*/ 85 w 169"/>
                <a:gd name="T9" fmla="*/ 108 h 108"/>
                <a:gd name="T10" fmla="*/ 85 w 169"/>
                <a:gd name="T11" fmla="*/ 108 h 108"/>
                <a:gd name="T12" fmla="*/ 169 w 169"/>
                <a:gd name="T13" fmla="*/ 3 h 108"/>
                <a:gd name="T14" fmla="*/ 169 w 169"/>
                <a:gd name="T1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108">
                  <a:moveTo>
                    <a:pt x="169" y="0"/>
                  </a:moveTo>
                  <a:lnTo>
                    <a:pt x="85" y="105"/>
                  </a:lnTo>
                  <a:lnTo>
                    <a:pt x="0" y="0"/>
                  </a:lnTo>
                  <a:lnTo>
                    <a:pt x="0" y="3"/>
                  </a:lnTo>
                  <a:lnTo>
                    <a:pt x="85" y="108"/>
                  </a:lnTo>
                  <a:lnTo>
                    <a:pt x="85" y="108"/>
                  </a:lnTo>
                  <a:lnTo>
                    <a:pt x="169" y="3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E9B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3"/>
            <p:cNvSpPr>
              <a:spLocks/>
            </p:cNvSpPr>
            <p:nvPr/>
          </p:nvSpPr>
          <p:spPr bwMode="auto">
            <a:xfrm>
              <a:off x="5035550" y="1953419"/>
              <a:ext cx="268288" cy="171450"/>
            </a:xfrm>
            <a:custGeom>
              <a:avLst/>
              <a:gdLst>
                <a:gd name="T0" fmla="*/ 169 w 169"/>
                <a:gd name="T1" fmla="*/ 0 h 108"/>
                <a:gd name="T2" fmla="*/ 85 w 169"/>
                <a:gd name="T3" fmla="*/ 105 h 108"/>
                <a:gd name="T4" fmla="*/ 0 w 169"/>
                <a:gd name="T5" fmla="*/ 0 h 108"/>
                <a:gd name="T6" fmla="*/ 0 w 169"/>
                <a:gd name="T7" fmla="*/ 3 h 108"/>
                <a:gd name="T8" fmla="*/ 85 w 169"/>
                <a:gd name="T9" fmla="*/ 108 h 108"/>
                <a:gd name="T10" fmla="*/ 85 w 169"/>
                <a:gd name="T11" fmla="*/ 108 h 108"/>
                <a:gd name="T12" fmla="*/ 169 w 169"/>
                <a:gd name="T13" fmla="*/ 3 h 108"/>
                <a:gd name="T14" fmla="*/ 169 w 169"/>
                <a:gd name="T1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108">
                  <a:moveTo>
                    <a:pt x="169" y="0"/>
                  </a:moveTo>
                  <a:lnTo>
                    <a:pt x="85" y="105"/>
                  </a:lnTo>
                  <a:lnTo>
                    <a:pt x="0" y="0"/>
                  </a:lnTo>
                  <a:lnTo>
                    <a:pt x="0" y="3"/>
                  </a:lnTo>
                  <a:lnTo>
                    <a:pt x="85" y="108"/>
                  </a:lnTo>
                  <a:lnTo>
                    <a:pt x="85" y="108"/>
                  </a:lnTo>
                  <a:lnTo>
                    <a:pt x="169" y="3"/>
                  </a:lnTo>
                  <a:lnTo>
                    <a:pt x="1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54"/>
            <p:cNvSpPr>
              <a:spLocks noChangeArrowheads="1"/>
            </p:cNvSpPr>
            <p:nvPr/>
          </p:nvSpPr>
          <p:spPr bwMode="auto">
            <a:xfrm>
              <a:off x="5145088" y="2237582"/>
              <a:ext cx="49213" cy="1588"/>
            </a:xfrm>
            <a:prstGeom prst="rect">
              <a:avLst/>
            </a:pr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55"/>
            <p:cNvSpPr>
              <a:spLocks noChangeArrowheads="1"/>
            </p:cNvSpPr>
            <p:nvPr/>
          </p:nvSpPr>
          <p:spPr bwMode="auto">
            <a:xfrm>
              <a:off x="5145088" y="2237582"/>
              <a:ext cx="4921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56"/>
            <p:cNvSpPr>
              <a:spLocks/>
            </p:cNvSpPr>
            <p:nvPr/>
          </p:nvSpPr>
          <p:spPr bwMode="auto">
            <a:xfrm>
              <a:off x="5011738" y="1745457"/>
              <a:ext cx="315913" cy="46038"/>
            </a:xfrm>
            <a:custGeom>
              <a:avLst/>
              <a:gdLst>
                <a:gd name="T0" fmla="*/ 105 w 197"/>
                <a:gd name="T1" fmla="*/ 0 h 29"/>
                <a:gd name="T2" fmla="*/ 99 w 197"/>
                <a:gd name="T3" fmla="*/ 5 h 29"/>
                <a:gd name="T4" fmla="*/ 92 w 197"/>
                <a:gd name="T5" fmla="*/ 0 h 29"/>
                <a:gd name="T6" fmla="*/ 0 w 197"/>
                <a:gd name="T7" fmla="*/ 29 h 29"/>
                <a:gd name="T8" fmla="*/ 90 w 197"/>
                <a:gd name="T9" fmla="*/ 26 h 29"/>
                <a:gd name="T10" fmla="*/ 99 w 197"/>
                <a:gd name="T11" fmla="*/ 15 h 29"/>
                <a:gd name="T12" fmla="*/ 107 w 197"/>
                <a:gd name="T13" fmla="*/ 26 h 29"/>
                <a:gd name="T14" fmla="*/ 197 w 197"/>
                <a:gd name="T15" fmla="*/ 29 h 29"/>
                <a:gd name="T16" fmla="*/ 105 w 197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7" h="29">
                  <a:moveTo>
                    <a:pt x="105" y="0"/>
                  </a:moveTo>
                  <a:cubicBezTo>
                    <a:pt x="101" y="0"/>
                    <a:pt x="99" y="5"/>
                    <a:pt x="99" y="5"/>
                  </a:cubicBezTo>
                  <a:cubicBezTo>
                    <a:pt x="99" y="5"/>
                    <a:pt x="96" y="0"/>
                    <a:pt x="92" y="0"/>
                  </a:cubicBezTo>
                  <a:cubicBezTo>
                    <a:pt x="78" y="0"/>
                    <a:pt x="17" y="6"/>
                    <a:pt x="0" y="29"/>
                  </a:cubicBezTo>
                  <a:cubicBezTo>
                    <a:pt x="0" y="29"/>
                    <a:pt x="85" y="27"/>
                    <a:pt x="90" y="26"/>
                  </a:cubicBezTo>
                  <a:cubicBezTo>
                    <a:pt x="94" y="24"/>
                    <a:pt x="99" y="15"/>
                    <a:pt x="99" y="15"/>
                  </a:cubicBezTo>
                  <a:cubicBezTo>
                    <a:pt x="99" y="15"/>
                    <a:pt x="103" y="24"/>
                    <a:pt x="107" y="26"/>
                  </a:cubicBezTo>
                  <a:cubicBezTo>
                    <a:pt x="112" y="27"/>
                    <a:pt x="197" y="29"/>
                    <a:pt x="197" y="29"/>
                  </a:cubicBezTo>
                  <a:cubicBezTo>
                    <a:pt x="180" y="6"/>
                    <a:pt x="120" y="0"/>
                    <a:pt x="105" y="0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57"/>
            <p:cNvSpPr>
              <a:spLocks/>
            </p:cNvSpPr>
            <p:nvPr/>
          </p:nvSpPr>
          <p:spPr bwMode="auto">
            <a:xfrm>
              <a:off x="3454400" y="1994694"/>
              <a:ext cx="1247775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58"/>
            <p:cNvSpPr>
              <a:spLocks/>
            </p:cNvSpPr>
            <p:nvPr/>
          </p:nvSpPr>
          <p:spPr bwMode="auto">
            <a:xfrm>
              <a:off x="3454400" y="1994694"/>
              <a:ext cx="1247775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C9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59"/>
            <p:cNvSpPr>
              <a:spLocks/>
            </p:cNvSpPr>
            <p:nvPr/>
          </p:nvSpPr>
          <p:spPr bwMode="auto">
            <a:xfrm>
              <a:off x="3944938" y="1588294"/>
              <a:ext cx="266700" cy="560388"/>
            </a:xfrm>
            <a:custGeom>
              <a:avLst/>
              <a:gdLst>
                <a:gd name="T0" fmla="*/ 0 w 167"/>
                <a:gd name="T1" fmla="*/ 102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2 h 349"/>
                <a:gd name="T12" fmla="*/ 0 w 167"/>
                <a:gd name="T13" fmla="*/ 10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0"/>
                    <a:pt x="0" y="0"/>
                    <a:pt x="0" y="102"/>
                  </a:cubicBezTo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60"/>
            <p:cNvSpPr>
              <a:spLocks/>
            </p:cNvSpPr>
            <p:nvPr/>
          </p:nvSpPr>
          <p:spPr bwMode="auto">
            <a:xfrm>
              <a:off x="3767138" y="1553369"/>
              <a:ext cx="112713" cy="163513"/>
            </a:xfrm>
            <a:custGeom>
              <a:avLst/>
              <a:gdLst>
                <a:gd name="T0" fmla="*/ 20 w 70"/>
                <a:gd name="T1" fmla="*/ 5 h 102"/>
                <a:gd name="T2" fmla="*/ 61 w 70"/>
                <a:gd name="T3" fmla="*/ 42 h 102"/>
                <a:gd name="T4" fmla="*/ 50 w 70"/>
                <a:gd name="T5" fmla="*/ 97 h 102"/>
                <a:gd name="T6" fmla="*/ 8 w 70"/>
                <a:gd name="T7" fmla="*/ 60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4" y="0"/>
                    <a:pt x="53" y="17"/>
                    <a:pt x="61" y="42"/>
                  </a:cubicBezTo>
                  <a:cubicBezTo>
                    <a:pt x="70" y="67"/>
                    <a:pt x="65" y="92"/>
                    <a:pt x="50" y="97"/>
                  </a:cubicBezTo>
                  <a:cubicBezTo>
                    <a:pt x="35" y="102"/>
                    <a:pt x="17" y="85"/>
                    <a:pt x="8" y="60"/>
                  </a:cubicBezTo>
                  <a:cubicBezTo>
                    <a:pt x="0" y="34"/>
                    <a:pt x="5" y="10"/>
                    <a:pt x="20" y="5"/>
                  </a:cubicBezTo>
                  <a:close/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61"/>
            <p:cNvSpPr>
              <a:spLocks/>
            </p:cNvSpPr>
            <p:nvPr/>
          </p:nvSpPr>
          <p:spPr bwMode="auto">
            <a:xfrm>
              <a:off x="4275138" y="1553369"/>
              <a:ext cx="112713" cy="163513"/>
            </a:xfrm>
            <a:custGeom>
              <a:avLst/>
              <a:gdLst>
                <a:gd name="T0" fmla="*/ 51 w 70"/>
                <a:gd name="T1" fmla="*/ 5 h 102"/>
                <a:gd name="T2" fmla="*/ 9 w 70"/>
                <a:gd name="T3" fmla="*/ 42 h 102"/>
                <a:gd name="T4" fmla="*/ 20 w 70"/>
                <a:gd name="T5" fmla="*/ 97 h 102"/>
                <a:gd name="T6" fmla="*/ 62 w 70"/>
                <a:gd name="T7" fmla="*/ 60 h 102"/>
                <a:gd name="T8" fmla="*/ 51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1" y="5"/>
                  </a:moveTo>
                  <a:cubicBezTo>
                    <a:pt x="36" y="0"/>
                    <a:pt x="17" y="17"/>
                    <a:pt x="9" y="42"/>
                  </a:cubicBezTo>
                  <a:cubicBezTo>
                    <a:pt x="0" y="67"/>
                    <a:pt x="6" y="92"/>
                    <a:pt x="20" y="97"/>
                  </a:cubicBezTo>
                  <a:cubicBezTo>
                    <a:pt x="35" y="102"/>
                    <a:pt x="54" y="85"/>
                    <a:pt x="62" y="60"/>
                  </a:cubicBezTo>
                  <a:cubicBezTo>
                    <a:pt x="70" y="34"/>
                    <a:pt x="65" y="10"/>
                    <a:pt x="51" y="5"/>
                  </a:cubicBezTo>
                  <a:close/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62"/>
            <p:cNvSpPr>
              <a:spLocks/>
            </p:cNvSpPr>
            <p:nvPr/>
          </p:nvSpPr>
          <p:spPr bwMode="auto">
            <a:xfrm>
              <a:off x="3944938" y="1902619"/>
              <a:ext cx="266700" cy="92075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3 w 167"/>
                <a:gd name="T5" fmla="*/ 58 h 58"/>
                <a:gd name="T6" fmla="*/ 85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3" y="58"/>
                  </a:cubicBezTo>
                  <a:cubicBezTo>
                    <a:pt x="84" y="58"/>
                    <a:pt x="85" y="58"/>
                    <a:pt x="85" y="58"/>
                  </a:cubicBezTo>
                  <a:cubicBezTo>
                    <a:pt x="125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A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63"/>
            <p:cNvSpPr>
              <a:spLocks/>
            </p:cNvSpPr>
            <p:nvPr/>
          </p:nvSpPr>
          <p:spPr bwMode="auto">
            <a:xfrm>
              <a:off x="3667125" y="1205707"/>
              <a:ext cx="822325" cy="758825"/>
            </a:xfrm>
            <a:custGeom>
              <a:avLst/>
              <a:gdLst>
                <a:gd name="T0" fmla="*/ 257 w 513"/>
                <a:gd name="T1" fmla="*/ 0 h 473"/>
                <a:gd name="T2" fmla="*/ 115 w 513"/>
                <a:gd name="T3" fmla="*/ 378 h 473"/>
                <a:gd name="T4" fmla="*/ 257 w 513"/>
                <a:gd name="T5" fmla="*/ 473 h 473"/>
                <a:gd name="T6" fmla="*/ 398 w 513"/>
                <a:gd name="T7" fmla="*/ 378 h 473"/>
                <a:gd name="T8" fmla="*/ 257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7" y="0"/>
                  </a:moveTo>
                  <a:cubicBezTo>
                    <a:pt x="0" y="0"/>
                    <a:pt x="98" y="351"/>
                    <a:pt x="115" y="378"/>
                  </a:cubicBezTo>
                  <a:cubicBezTo>
                    <a:pt x="134" y="408"/>
                    <a:pt x="215" y="473"/>
                    <a:pt x="257" y="473"/>
                  </a:cubicBezTo>
                  <a:cubicBezTo>
                    <a:pt x="298" y="473"/>
                    <a:pt x="380" y="408"/>
                    <a:pt x="398" y="378"/>
                  </a:cubicBezTo>
                  <a:cubicBezTo>
                    <a:pt x="415" y="351"/>
                    <a:pt x="513" y="0"/>
                    <a:pt x="257" y="0"/>
                  </a:cubicBezTo>
                  <a:close/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64"/>
            <p:cNvSpPr>
              <a:spLocks noEditPoints="1"/>
            </p:cNvSpPr>
            <p:nvPr/>
          </p:nvSpPr>
          <p:spPr bwMode="auto">
            <a:xfrm>
              <a:off x="3762375" y="1108869"/>
              <a:ext cx="649288" cy="582613"/>
            </a:xfrm>
            <a:custGeom>
              <a:avLst/>
              <a:gdLst>
                <a:gd name="T0" fmla="*/ 312 w 404"/>
                <a:gd name="T1" fmla="*/ 68 h 363"/>
                <a:gd name="T2" fmla="*/ 51 w 404"/>
                <a:gd name="T3" fmla="*/ 97 h 363"/>
                <a:gd name="T4" fmla="*/ 30 w 404"/>
                <a:gd name="T5" fmla="*/ 357 h 363"/>
                <a:gd name="T6" fmla="*/ 30 w 404"/>
                <a:gd name="T7" fmla="*/ 357 h 363"/>
                <a:gd name="T8" fmla="*/ 31 w 404"/>
                <a:gd name="T9" fmla="*/ 360 h 363"/>
                <a:gd name="T10" fmla="*/ 33 w 404"/>
                <a:gd name="T11" fmla="*/ 363 h 363"/>
                <a:gd name="T12" fmla="*/ 37 w 404"/>
                <a:gd name="T13" fmla="*/ 362 h 363"/>
                <a:gd name="T14" fmla="*/ 38 w 404"/>
                <a:gd name="T15" fmla="*/ 361 h 363"/>
                <a:gd name="T16" fmla="*/ 38 w 404"/>
                <a:gd name="T17" fmla="*/ 339 h 363"/>
                <a:gd name="T18" fmla="*/ 33 w 404"/>
                <a:gd name="T19" fmla="*/ 307 h 363"/>
                <a:gd name="T20" fmla="*/ 77 w 404"/>
                <a:gd name="T21" fmla="*/ 183 h 363"/>
                <a:gd name="T22" fmla="*/ 86 w 404"/>
                <a:gd name="T23" fmla="*/ 171 h 363"/>
                <a:gd name="T24" fmla="*/ 97 w 404"/>
                <a:gd name="T25" fmla="*/ 158 h 363"/>
                <a:gd name="T26" fmla="*/ 103 w 404"/>
                <a:gd name="T27" fmla="*/ 154 h 363"/>
                <a:gd name="T28" fmla="*/ 242 w 404"/>
                <a:gd name="T29" fmla="*/ 175 h 363"/>
                <a:gd name="T30" fmla="*/ 280 w 404"/>
                <a:gd name="T31" fmla="*/ 151 h 363"/>
                <a:gd name="T32" fmla="*/ 311 w 404"/>
                <a:gd name="T33" fmla="*/ 176 h 363"/>
                <a:gd name="T34" fmla="*/ 360 w 404"/>
                <a:gd name="T35" fmla="*/ 315 h 363"/>
                <a:gd name="T36" fmla="*/ 356 w 404"/>
                <a:gd name="T37" fmla="*/ 339 h 363"/>
                <a:gd name="T38" fmla="*/ 356 w 404"/>
                <a:gd name="T39" fmla="*/ 361 h 363"/>
                <a:gd name="T40" fmla="*/ 357 w 404"/>
                <a:gd name="T41" fmla="*/ 362 h 363"/>
                <a:gd name="T42" fmla="*/ 361 w 404"/>
                <a:gd name="T43" fmla="*/ 363 h 363"/>
                <a:gd name="T44" fmla="*/ 363 w 404"/>
                <a:gd name="T45" fmla="*/ 360 h 363"/>
                <a:gd name="T46" fmla="*/ 364 w 404"/>
                <a:gd name="T47" fmla="*/ 351 h 363"/>
                <a:gd name="T48" fmla="*/ 366 w 404"/>
                <a:gd name="T49" fmla="*/ 338 h 363"/>
                <a:gd name="T50" fmla="*/ 312 w 404"/>
                <a:gd name="T51" fmla="*/ 68 h 363"/>
                <a:gd name="T52" fmla="*/ 180 w 404"/>
                <a:gd name="T53" fmla="*/ 135 h 363"/>
                <a:gd name="T54" fmla="*/ 176 w 404"/>
                <a:gd name="T55" fmla="*/ 134 h 363"/>
                <a:gd name="T56" fmla="*/ 182 w 404"/>
                <a:gd name="T57" fmla="*/ 135 h 363"/>
                <a:gd name="T58" fmla="*/ 180 w 404"/>
                <a:gd name="T59" fmla="*/ 13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4" h="363">
                  <a:moveTo>
                    <a:pt x="312" y="68"/>
                  </a:moveTo>
                  <a:cubicBezTo>
                    <a:pt x="225" y="0"/>
                    <a:pt x="91" y="40"/>
                    <a:pt x="51" y="97"/>
                  </a:cubicBezTo>
                  <a:cubicBezTo>
                    <a:pt x="0" y="168"/>
                    <a:pt x="18" y="276"/>
                    <a:pt x="30" y="357"/>
                  </a:cubicBezTo>
                  <a:cubicBezTo>
                    <a:pt x="30" y="357"/>
                    <a:pt x="30" y="357"/>
                    <a:pt x="30" y="357"/>
                  </a:cubicBezTo>
                  <a:cubicBezTo>
                    <a:pt x="30" y="358"/>
                    <a:pt x="30" y="359"/>
                    <a:pt x="31" y="360"/>
                  </a:cubicBezTo>
                  <a:cubicBezTo>
                    <a:pt x="31" y="360"/>
                    <a:pt x="32" y="362"/>
                    <a:pt x="33" y="363"/>
                  </a:cubicBezTo>
                  <a:cubicBezTo>
                    <a:pt x="33" y="363"/>
                    <a:pt x="36" y="363"/>
                    <a:pt x="37" y="362"/>
                  </a:cubicBezTo>
                  <a:cubicBezTo>
                    <a:pt x="38" y="362"/>
                    <a:pt x="38" y="361"/>
                    <a:pt x="38" y="361"/>
                  </a:cubicBezTo>
                  <a:cubicBezTo>
                    <a:pt x="38" y="354"/>
                    <a:pt x="38" y="340"/>
                    <a:pt x="38" y="339"/>
                  </a:cubicBezTo>
                  <a:cubicBezTo>
                    <a:pt x="37" y="328"/>
                    <a:pt x="34" y="318"/>
                    <a:pt x="33" y="307"/>
                  </a:cubicBezTo>
                  <a:cubicBezTo>
                    <a:pt x="41" y="255"/>
                    <a:pt x="65" y="245"/>
                    <a:pt x="77" y="183"/>
                  </a:cubicBezTo>
                  <a:cubicBezTo>
                    <a:pt x="80" y="179"/>
                    <a:pt x="83" y="175"/>
                    <a:pt x="86" y="171"/>
                  </a:cubicBezTo>
                  <a:cubicBezTo>
                    <a:pt x="89" y="167"/>
                    <a:pt x="93" y="162"/>
                    <a:pt x="97" y="158"/>
                  </a:cubicBezTo>
                  <a:cubicBezTo>
                    <a:pt x="99" y="157"/>
                    <a:pt x="101" y="156"/>
                    <a:pt x="103" y="154"/>
                  </a:cubicBezTo>
                  <a:cubicBezTo>
                    <a:pt x="150" y="137"/>
                    <a:pt x="198" y="158"/>
                    <a:pt x="242" y="175"/>
                  </a:cubicBezTo>
                  <a:cubicBezTo>
                    <a:pt x="259" y="182"/>
                    <a:pt x="261" y="152"/>
                    <a:pt x="280" y="151"/>
                  </a:cubicBezTo>
                  <a:cubicBezTo>
                    <a:pt x="288" y="150"/>
                    <a:pt x="304" y="177"/>
                    <a:pt x="311" y="176"/>
                  </a:cubicBezTo>
                  <a:cubicBezTo>
                    <a:pt x="377" y="169"/>
                    <a:pt x="349" y="269"/>
                    <a:pt x="360" y="315"/>
                  </a:cubicBezTo>
                  <a:cubicBezTo>
                    <a:pt x="358" y="323"/>
                    <a:pt x="357" y="331"/>
                    <a:pt x="356" y="339"/>
                  </a:cubicBezTo>
                  <a:cubicBezTo>
                    <a:pt x="356" y="340"/>
                    <a:pt x="356" y="354"/>
                    <a:pt x="356" y="361"/>
                  </a:cubicBezTo>
                  <a:cubicBezTo>
                    <a:pt x="356" y="361"/>
                    <a:pt x="356" y="362"/>
                    <a:pt x="357" y="362"/>
                  </a:cubicBezTo>
                  <a:cubicBezTo>
                    <a:pt x="358" y="363"/>
                    <a:pt x="361" y="363"/>
                    <a:pt x="361" y="363"/>
                  </a:cubicBezTo>
                  <a:cubicBezTo>
                    <a:pt x="362" y="362"/>
                    <a:pt x="363" y="360"/>
                    <a:pt x="363" y="360"/>
                  </a:cubicBezTo>
                  <a:cubicBezTo>
                    <a:pt x="364" y="356"/>
                    <a:pt x="364" y="354"/>
                    <a:pt x="364" y="351"/>
                  </a:cubicBezTo>
                  <a:cubicBezTo>
                    <a:pt x="365" y="347"/>
                    <a:pt x="365" y="342"/>
                    <a:pt x="366" y="338"/>
                  </a:cubicBezTo>
                  <a:cubicBezTo>
                    <a:pt x="379" y="288"/>
                    <a:pt x="404" y="89"/>
                    <a:pt x="312" y="68"/>
                  </a:cubicBezTo>
                  <a:close/>
                  <a:moveTo>
                    <a:pt x="180" y="135"/>
                  </a:moveTo>
                  <a:cubicBezTo>
                    <a:pt x="179" y="135"/>
                    <a:pt x="177" y="134"/>
                    <a:pt x="176" y="134"/>
                  </a:cubicBezTo>
                  <a:cubicBezTo>
                    <a:pt x="178" y="134"/>
                    <a:pt x="180" y="135"/>
                    <a:pt x="182" y="135"/>
                  </a:cubicBezTo>
                  <a:cubicBezTo>
                    <a:pt x="182" y="135"/>
                    <a:pt x="181" y="135"/>
                    <a:pt x="180" y="135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65"/>
            <p:cNvSpPr>
              <a:spLocks noChangeArrowheads="1"/>
            </p:cNvSpPr>
            <p:nvPr/>
          </p:nvSpPr>
          <p:spPr bwMode="auto">
            <a:xfrm>
              <a:off x="4052888" y="2237582"/>
              <a:ext cx="50800" cy="1588"/>
            </a:xfrm>
            <a:prstGeom prst="rect">
              <a:avLst/>
            </a:prstGeom>
            <a:solidFill>
              <a:srgbClr val="B53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66"/>
            <p:cNvSpPr>
              <a:spLocks noChangeArrowheads="1"/>
            </p:cNvSpPr>
            <p:nvPr/>
          </p:nvSpPr>
          <p:spPr bwMode="auto">
            <a:xfrm>
              <a:off x="4052888" y="2237582"/>
              <a:ext cx="5080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67"/>
            <p:cNvSpPr>
              <a:spLocks/>
            </p:cNvSpPr>
            <p:nvPr/>
          </p:nvSpPr>
          <p:spPr bwMode="auto">
            <a:xfrm>
              <a:off x="3640138" y="1173957"/>
              <a:ext cx="609600" cy="360363"/>
            </a:xfrm>
            <a:custGeom>
              <a:avLst/>
              <a:gdLst>
                <a:gd name="T0" fmla="*/ 323 w 380"/>
                <a:gd name="T1" fmla="*/ 52 h 225"/>
                <a:gd name="T2" fmla="*/ 182 w 380"/>
                <a:gd name="T3" fmla="*/ 28 h 225"/>
                <a:gd name="T4" fmla="*/ 42 w 380"/>
                <a:gd name="T5" fmla="*/ 48 h 225"/>
                <a:gd name="T6" fmla="*/ 78 w 380"/>
                <a:gd name="T7" fmla="*/ 180 h 225"/>
                <a:gd name="T8" fmla="*/ 268 w 380"/>
                <a:gd name="T9" fmla="*/ 161 h 225"/>
                <a:gd name="T10" fmla="*/ 358 w 380"/>
                <a:gd name="T11" fmla="*/ 97 h 225"/>
                <a:gd name="T12" fmla="*/ 323 w 380"/>
                <a:gd name="T13" fmla="*/ 5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0" h="225">
                  <a:moveTo>
                    <a:pt x="323" y="52"/>
                  </a:moveTo>
                  <a:cubicBezTo>
                    <a:pt x="323" y="52"/>
                    <a:pt x="248" y="0"/>
                    <a:pt x="182" y="28"/>
                  </a:cubicBezTo>
                  <a:cubicBezTo>
                    <a:pt x="115" y="56"/>
                    <a:pt x="56" y="66"/>
                    <a:pt x="42" y="48"/>
                  </a:cubicBezTo>
                  <a:cubicBezTo>
                    <a:pt x="42" y="48"/>
                    <a:pt x="0" y="134"/>
                    <a:pt x="78" y="180"/>
                  </a:cubicBezTo>
                  <a:cubicBezTo>
                    <a:pt x="155" y="225"/>
                    <a:pt x="243" y="189"/>
                    <a:pt x="268" y="161"/>
                  </a:cubicBezTo>
                  <a:cubicBezTo>
                    <a:pt x="294" y="133"/>
                    <a:pt x="335" y="88"/>
                    <a:pt x="358" y="97"/>
                  </a:cubicBezTo>
                  <a:cubicBezTo>
                    <a:pt x="380" y="106"/>
                    <a:pt x="323" y="52"/>
                    <a:pt x="323" y="52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68"/>
            <p:cNvSpPr>
              <a:spLocks/>
            </p:cNvSpPr>
            <p:nvPr/>
          </p:nvSpPr>
          <p:spPr bwMode="auto">
            <a:xfrm>
              <a:off x="2844800" y="2547144"/>
              <a:ext cx="1247775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69"/>
            <p:cNvSpPr>
              <a:spLocks/>
            </p:cNvSpPr>
            <p:nvPr/>
          </p:nvSpPr>
          <p:spPr bwMode="auto">
            <a:xfrm>
              <a:off x="2844800" y="2547144"/>
              <a:ext cx="1247775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70"/>
            <p:cNvSpPr>
              <a:spLocks/>
            </p:cNvSpPr>
            <p:nvPr/>
          </p:nvSpPr>
          <p:spPr bwMode="auto">
            <a:xfrm>
              <a:off x="3335338" y="2140744"/>
              <a:ext cx="266700" cy="560388"/>
            </a:xfrm>
            <a:custGeom>
              <a:avLst/>
              <a:gdLst>
                <a:gd name="T0" fmla="*/ 0 w 167"/>
                <a:gd name="T1" fmla="*/ 102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2 h 349"/>
                <a:gd name="T12" fmla="*/ 0 w 167"/>
                <a:gd name="T13" fmla="*/ 10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0"/>
                    <a:pt x="0" y="0"/>
                    <a:pt x="0" y="102"/>
                  </a:cubicBezTo>
                </a:path>
              </a:pathLst>
            </a:custGeom>
            <a:solidFill>
              <a:srgbClr val="F6C8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71"/>
            <p:cNvSpPr>
              <a:spLocks/>
            </p:cNvSpPr>
            <p:nvPr/>
          </p:nvSpPr>
          <p:spPr bwMode="auto">
            <a:xfrm>
              <a:off x="3157538" y="2105819"/>
              <a:ext cx="112713" cy="163513"/>
            </a:xfrm>
            <a:custGeom>
              <a:avLst/>
              <a:gdLst>
                <a:gd name="T0" fmla="*/ 20 w 70"/>
                <a:gd name="T1" fmla="*/ 5 h 102"/>
                <a:gd name="T2" fmla="*/ 61 w 70"/>
                <a:gd name="T3" fmla="*/ 42 h 102"/>
                <a:gd name="T4" fmla="*/ 50 w 70"/>
                <a:gd name="T5" fmla="*/ 97 h 102"/>
                <a:gd name="T6" fmla="*/ 8 w 70"/>
                <a:gd name="T7" fmla="*/ 60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4" y="0"/>
                    <a:pt x="53" y="17"/>
                    <a:pt x="61" y="42"/>
                  </a:cubicBezTo>
                  <a:cubicBezTo>
                    <a:pt x="70" y="67"/>
                    <a:pt x="65" y="92"/>
                    <a:pt x="50" y="97"/>
                  </a:cubicBezTo>
                  <a:cubicBezTo>
                    <a:pt x="35" y="102"/>
                    <a:pt x="17" y="85"/>
                    <a:pt x="8" y="60"/>
                  </a:cubicBezTo>
                  <a:cubicBezTo>
                    <a:pt x="0" y="34"/>
                    <a:pt x="5" y="10"/>
                    <a:pt x="20" y="5"/>
                  </a:cubicBezTo>
                  <a:close/>
                </a:path>
              </a:pathLst>
            </a:custGeom>
            <a:solidFill>
              <a:srgbClr val="F6C8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72"/>
            <p:cNvSpPr>
              <a:spLocks/>
            </p:cNvSpPr>
            <p:nvPr/>
          </p:nvSpPr>
          <p:spPr bwMode="auto">
            <a:xfrm>
              <a:off x="3665538" y="2105819"/>
              <a:ext cx="112713" cy="163513"/>
            </a:xfrm>
            <a:custGeom>
              <a:avLst/>
              <a:gdLst>
                <a:gd name="T0" fmla="*/ 51 w 70"/>
                <a:gd name="T1" fmla="*/ 5 h 102"/>
                <a:gd name="T2" fmla="*/ 9 w 70"/>
                <a:gd name="T3" fmla="*/ 42 h 102"/>
                <a:gd name="T4" fmla="*/ 20 w 70"/>
                <a:gd name="T5" fmla="*/ 97 h 102"/>
                <a:gd name="T6" fmla="*/ 62 w 70"/>
                <a:gd name="T7" fmla="*/ 60 h 102"/>
                <a:gd name="T8" fmla="*/ 51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1" y="5"/>
                  </a:moveTo>
                  <a:cubicBezTo>
                    <a:pt x="36" y="0"/>
                    <a:pt x="17" y="17"/>
                    <a:pt x="9" y="42"/>
                  </a:cubicBezTo>
                  <a:cubicBezTo>
                    <a:pt x="0" y="67"/>
                    <a:pt x="6" y="92"/>
                    <a:pt x="20" y="97"/>
                  </a:cubicBezTo>
                  <a:cubicBezTo>
                    <a:pt x="35" y="102"/>
                    <a:pt x="54" y="85"/>
                    <a:pt x="62" y="60"/>
                  </a:cubicBezTo>
                  <a:cubicBezTo>
                    <a:pt x="70" y="34"/>
                    <a:pt x="65" y="10"/>
                    <a:pt x="51" y="5"/>
                  </a:cubicBezTo>
                  <a:close/>
                </a:path>
              </a:pathLst>
            </a:custGeom>
            <a:solidFill>
              <a:srgbClr val="F6C8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75"/>
            <p:cNvSpPr>
              <a:spLocks/>
            </p:cNvSpPr>
            <p:nvPr/>
          </p:nvSpPr>
          <p:spPr bwMode="auto">
            <a:xfrm>
              <a:off x="3543300" y="2550319"/>
              <a:ext cx="234950" cy="561975"/>
            </a:xfrm>
            <a:custGeom>
              <a:avLst/>
              <a:gdLst>
                <a:gd name="T0" fmla="*/ 37 w 148"/>
                <a:gd name="T1" fmla="*/ 0 h 354"/>
                <a:gd name="T2" fmla="*/ 37 w 148"/>
                <a:gd name="T3" fmla="*/ 39 h 354"/>
                <a:gd name="T4" fmla="*/ 0 w 148"/>
                <a:gd name="T5" fmla="*/ 354 h 354"/>
                <a:gd name="T6" fmla="*/ 64 w 148"/>
                <a:gd name="T7" fmla="*/ 354 h 354"/>
                <a:gd name="T8" fmla="*/ 132 w 148"/>
                <a:gd name="T9" fmla="*/ 214 h 354"/>
                <a:gd name="T10" fmla="*/ 67 w 148"/>
                <a:gd name="T11" fmla="*/ 169 h 354"/>
                <a:gd name="T12" fmla="*/ 148 w 148"/>
                <a:gd name="T13" fmla="*/ 132 h 354"/>
                <a:gd name="T14" fmla="*/ 81 w 148"/>
                <a:gd name="T15" fmla="*/ 20 h 354"/>
                <a:gd name="T16" fmla="*/ 37 w 148"/>
                <a:gd name="T17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354">
                  <a:moveTo>
                    <a:pt x="37" y="0"/>
                  </a:moveTo>
                  <a:lnTo>
                    <a:pt x="37" y="39"/>
                  </a:lnTo>
                  <a:lnTo>
                    <a:pt x="0" y="354"/>
                  </a:lnTo>
                  <a:lnTo>
                    <a:pt x="64" y="354"/>
                  </a:lnTo>
                  <a:lnTo>
                    <a:pt x="132" y="214"/>
                  </a:lnTo>
                  <a:lnTo>
                    <a:pt x="67" y="169"/>
                  </a:lnTo>
                  <a:lnTo>
                    <a:pt x="148" y="132"/>
                  </a:lnTo>
                  <a:lnTo>
                    <a:pt x="81" y="2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82"/>
            <p:cNvSpPr>
              <a:spLocks/>
            </p:cNvSpPr>
            <p:nvPr/>
          </p:nvSpPr>
          <p:spPr bwMode="auto">
            <a:xfrm>
              <a:off x="3057525" y="1758157"/>
              <a:ext cx="822325" cy="758825"/>
            </a:xfrm>
            <a:custGeom>
              <a:avLst/>
              <a:gdLst>
                <a:gd name="T0" fmla="*/ 257 w 513"/>
                <a:gd name="T1" fmla="*/ 0 h 473"/>
                <a:gd name="T2" fmla="*/ 115 w 513"/>
                <a:gd name="T3" fmla="*/ 378 h 473"/>
                <a:gd name="T4" fmla="*/ 257 w 513"/>
                <a:gd name="T5" fmla="*/ 473 h 473"/>
                <a:gd name="T6" fmla="*/ 398 w 513"/>
                <a:gd name="T7" fmla="*/ 378 h 473"/>
                <a:gd name="T8" fmla="*/ 257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7" y="0"/>
                  </a:moveTo>
                  <a:cubicBezTo>
                    <a:pt x="0" y="0"/>
                    <a:pt x="98" y="351"/>
                    <a:pt x="115" y="378"/>
                  </a:cubicBezTo>
                  <a:cubicBezTo>
                    <a:pt x="134" y="408"/>
                    <a:pt x="215" y="473"/>
                    <a:pt x="257" y="473"/>
                  </a:cubicBezTo>
                  <a:cubicBezTo>
                    <a:pt x="298" y="473"/>
                    <a:pt x="380" y="408"/>
                    <a:pt x="398" y="378"/>
                  </a:cubicBezTo>
                  <a:cubicBezTo>
                    <a:pt x="415" y="351"/>
                    <a:pt x="513" y="0"/>
                    <a:pt x="257" y="0"/>
                  </a:cubicBezTo>
                  <a:close/>
                </a:path>
              </a:pathLst>
            </a:custGeom>
            <a:solidFill>
              <a:srgbClr val="F6C8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3"/>
            <p:cNvSpPr>
              <a:spLocks/>
            </p:cNvSpPr>
            <p:nvPr/>
          </p:nvSpPr>
          <p:spPr bwMode="auto">
            <a:xfrm>
              <a:off x="3194050" y="2169319"/>
              <a:ext cx="547688" cy="347663"/>
            </a:xfrm>
            <a:custGeom>
              <a:avLst/>
              <a:gdLst>
                <a:gd name="T0" fmla="*/ 338 w 342"/>
                <a:gd name="T1" fmla="*/ 4 h 217"/>
                <a:gd name="T2" fmla="*/ 336 w 342"/>
                <a:gd name="T3" fmla="*/ 13 h 217"/>
                <a:gd name="T4" fmla="*/ 293 w 342"/>
                <a:gd name="T5" fmla="*/ 115 h 217"/>
                <a:gd name="T6" fmla="*/ 172 w 342"/>
                <a:gd name="T7" fmla="*/ 192 h 217"/>
                <a:gd name="T8" fmla="*/ 51 w 342"/>
                <a:gd name="T9" fmla="*/ 119 h 217"/>
                <a:gd name="T10" fmla="*/ 7 w 342"/>
                <a:gd name="T11" fmla="*/ 13 h 217"/>
                <a:gd name="T12" fmla="*/ 5 w 342"/>
                <a:gd name="T13" fmla="*/ 0 h 217"/>
                <a:gd name="T14" fmla="*/ 0 w 342"/>
                <a:gd name="T15" fmla="*/ 35 h 217"/>
                <a:gd name="T16" fmla="*/ 29 w 342"/>
                <a:gd name="T17" fmla="*/ 125 h 217"/>
                <a:gd name="T18" fmla="*/ 170 w 342"/>
                <a:gd name="T19" fmla="*/ 217 h 217"/>
                <a:gd name="T20" fmla="*/ 311 w 342"/>
                <a:gd name="T21" fmla="*/ 125 h 217"/>
                <a:gd name="T22" fmla="*/ 340 w 342"/>
                <a:gd name="T23" fmla="*/ 30 h 217"/>
                <a:gd name="T24" fmla="*/ 338 w 342"/>
                <a:gd name="T25" fmla="*/ 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2" h="217">
                  <a:moveTo>
                    <a:pt x="338" y="4"/>
                  </a:moveTo>
                  <a:cubicBezTo>
                    <a:pt x="337" y="9"/>
                    <a:pt x="336" y="13"/>
                    <a:pt x="336" y="13"/>
                  </a:cubicBezTo>
                  <a:cubicBezTo>
                    <a:pt x="336" y="13"/>
                    <a:pt x="313" y="91"/>
                    <a:pt x="293" y="115"/>
                  </a:cubicBezTo>
                  <a:cubicBezTo>
                    <a:pt x="255" y="162"/>
                    <a:pt x="205" y="191"/>
                    <a:pt x="172" y="192"/>
                  </a:cubicBezTo>
                  <a:cubicBezTo>
                    <a:pt x="138" y="192"/>
                    <a:pt x="89" y="165"/>
                    <a:pt x="51" y="119"/>
                  </a:cubicBezTo>
                  <a:cubicBezTo>
                    <a:pt x="36" y="101"/>
                    <a:pt x="8" y="20"/>
                    <a:pt x="7" y="13"/>
                  </a:cubicBezTo>
                  <a:cubicBezTo>
                    <a:pt x="7" y="9"/>
                    <a:pt x="6" y="4"/>
                    <a:pt x="5" y="0"/>
                  </a:cubicBezTo>
                  <a:cubicBezTo>
                    <a:pt x="0" y="0"/>
                    <a:pt x="0" y="35"/>
                    <a:pt x="0" y="35"/>
                  </a:cubicBezTo>
                  <a:cubicBezTo>
                    <a:pt x="7" y="76"/>
                    <a:pt x="13" y="102"/>
                    <a:pt x="29" y="125"/>
                  </a:cubicBezTo>
                  <a:cubicBezTo>
                    <a:pt x="54" y="160"/>
                    <a:pt x="126" y="217"/>
                    <a:pt x="170" y="217"/>
                  </a:cubicBezTo>
                  <a:cubicBezTo>
                    <a:pt x="214" y="217"/>
                    <a:pt x="285" y="160"/>
                    <a:pt x="311" y="125"/>
                  </a:cubicBezTo>
                  <a:cubicBezTo>
                    <a:pt x="327" y="102"/>
                    <a:pt x="331" y="72"/>
                    <a:pt x="340" y="30"/>
                  </a:cubicBezTo>
                  <a:cubicBezTo>
                    <a:pt x="340" y="30"/>
                    <a:pt x="342" y="4"/>
                    <a:pt x="338" y="4"/>
                  </a:cubicBezTo>
                  <a:close/>
                </a:path>
              </a:pathLst>
            </a:custGeom>
            <a:solidFill>
              <a:srgbClr val="605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5"/>
            <p:cNvSpPr>
              <a:spLocks noEditPoints="1"/>
            </p:cNvSpPr>
            <p:nvPr/>
          </p:nvSpPr>
          <p:spPr bwMode="auto">
            <a:xfrm>
              <a:off x="3222625" y="2077244"/>
              <a:ext cx="504825" cy="184150"/>
            </a:xfrm>
            <a:custGeom>
              <a:avLst/>
              <a:gdLst>
                <a:gd name="T0" fmla="*/ 235 w 315"/>
                <a:gd name="T1" fmla="*/ 114 h 115"/>
                <a:gd name="T2" fmla="*/ 240 w 315"/>
                <a:gd name="T3" fmla="*/ 114 h 115"/>
                <a:gd name="T4" fmla="*/ 296 w 315"/>
                <a:gd name="T5" fmla="*/ 68 h 115"/>
                <a:gd name="T6" fmla="*/ 308 w 315"/>
                <a:gd name="T7" fmla="*/ 30 h 115"/>
                <a:gd name="T8" fmla="*/ 314 w 315"/>
                <a:gd name="T9" fmla="*/ 16 h 115"/>
                <a:gd name="T10" fmla="*/ 306 w 315"/>
                <a:gd name="T11" fmla="*/ 6 h 115"/>
                <a:gd name="T12" fmla="*/ 237 w 315"/>
                <a:gd name="T13" fmla="*/ 2 h 115"/>
                <a:gd name="T14" fmla="*/ 237 w 315"/>
                <a:gd name="T15" fmla="*/ 9 h 115"/>
                <a:gd name="T16" fmla="*/ 284 w 315"/>
                <a:gd name="T17" fmla="*/ 14 h 115"/>
                <a:gd name="T18" fmla="*/ 282 w 315"/>
                <a:gd name="T19" fmla="*/ 85 h 115"/>
                <a:gd name="T20" fmla="*/ 235 w 315"/>
                <a:gd name="T21" fmla="*/ 107 h 115"/>
                <a:gd name="T22" fmla="*/ 235 w 315"/>
                <a:gd name="T23" fmla="*/ 114 h 115"/>
                <a:gd name="T24" fmla="*/ 157 w 315"/>
                <a:gd name="T25" fmla="*/ 15 h 115"/>
                <a:gd name="T26" fmla="*/ 83 w 315"/>
                <a:gd name="T27" fmla="*/ 2 h 115"/>
                <a:gd name="T28" fmla="*/ 78 w 315"/>
                <a:gd name="T29" fmla="*/ 2 h 115"/>
                <a:gd name="T30" fmla="*/ 77 w 315"/>
                <a:gd name="T31" fmla="*/ 9 h 115"/>
                <a:gd name="T32" fmla="*/ 129 w 315"/>
                <a:gd name="T33" fmla="*/ 27 h 115"/>
                <a:gd name="T34" fmla="*/ 99 w 315"/>
                <a:gd name="T35" fmla="*/ 103 h 115"/>
                <a:gd name="T36" fmla="*/ 76 w 315"/>
                <a:gd name="T37" fmla="*/ 108 h 115"/>
                <a:gd name="T38" fmla="*/ 75 w 315"/>
                <a:gd name="T39" fmla="*/ 114 h 115"/>
                <a:gd name="T40" fmla="*/ 129 w 315"/>
                <a:gd name="T41" fmla="*/ 80 h 115"/>
                <a:gd name="T42" fmla="*/ 157 w 315"/>
                <a:gd name="T43" fmla="*/ 41 h 115"/>
                <a:gd name="T44" fmla="*/ 182 w 315"/>
                <a:gd name="T45" fmla="*/ 79 h 115"/>
                <a:gd name="T46" fmla="*/ 235 w 315"/>
                <a:gd name="T47" fmla="*/ 114 h 115"/>
                <a:gd name="T48" fmla="*/ 235 w 315"/>
                <a:gd name="T49" fmla="*/ 107 h 115"/>
                <a:gd name="T50" fmla="*/ 211 w 315"/>
                <a:gd name="T51" fmla="*/ 102 h 115"/>
                <a:gd name="T52" fmla="*/ 185 w 315"/>
                <a:gd name="T53" fmla="*/ 26 h 115"/>
                <a:gd name="T54" fmla="*/ 237 w 315"/>
                <a:gd name="T55" fmla="*/ 9 h 115"/>
                <a:gd name="T56" fmla="*/ 237 w 315"/>
                <a:gd name="T57" fmla="*/ 2 h 115"/>
                <a:gd name="T58" fmla="*/ 232 w 315"/>
                <a:gd name="T59" fmla="*/ 2 h 115"/>
                <a:gd name="T60" fmla="*/ 157 w 315"/>
                <a:gd name="T61" fmla="*/ 15 h 115"/>
                <a:gd name="T62" fmla="*/ 78 w 315"/>
                <a:gd name="T63" fmla="*/ 2 h 115"/>
                <a:gd name="T64" fmla="*/ 10 w 315"/>
                <a:gd name="T65" fmla="*/ 6 h 115"/>
                <a:gd name="T66" fmla="*/ 0 w 315"/>
                <a:gd name="T67" fmla="*/ 17 h 115"/>
                <a:gd name="T68" fmla="*/ 5 w 315"/>
                <a:gd name="T69" fmla="*/ 31 h 115"/>
                <a:gd name="T70" fmla="*/ 15 w 315"/>
                <a:gd name="T71" fmla="*/ 68 h 115"/>
                <a:gd name="T72" fmla="*/ 69 w 315"/>
                <a:gd name="T73" fmla="*/ 114 h 115"/>
                <a:gd name="T74" fmla="*/ 75 w 315"/>
                <a:gd name="T75" fmla="*/ 114 h 115"/>
                <a:gd name="T76" fmla="*/ 76 w 315"/>
                <a:gd name="T77" fmla="*/ 108 h 115"/>
                <a:gd name="T78" fmla="*/ 28 w 315"/>
                <a:gd name="T79" fmla="*/ 86 h 115"/>
                <a:gd name="T80" fmla="*/ 31 w 315"/>
                <a:gd name="T81" fmla="*/ 14 h 115"/>
                <a:gd name="T82" fmla="*/ 77 w 315"/>
                <a:gd name="T83" fmla="*/ 9 h 115"/>
                <a:gd name="T84" fmla="*/ 78 w 315"/>
                <a:gd name="T85" fmla="*/ 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5" h="115">
                  <a:moveTo>
                    <a:pt x="235" y="114"/>
                  </a:moveTo>
                  <a:cubicBezTo>
                    <a:pt x="237" y="114"/>
                    <a:pt x="238" y="114"/>
                    <a:pt x="240" y="114"/>
                  </a:cubicBezTo>
                  <a:cubicBezTo>
                    <a:pt x="281" y="110"/>
                    <a:pt x="292" y="91"/>
                    <a:pt x="296" y="68"/>
                  </a:cubicBezTo>
                  <a:cubicBezTo>
                    <a:pt x="301" y="42"/>
                    <a:pt x="302" y="33"/>
                    <a:pt x="308" y="30"/>
                  </a:cubicBezTo>
                  <a:cubicBezTo>
                    <a:pt x="313" y="28"/>
                    <a:pt x="315" y="23"/>
                    <a:pt x="314" y="16"/>
                  </a:cubicBezTo>
                  <a:cubicBezTo>
                    <a:pt x="314" y="9"/>
                    <a:pt x="314" y="8"/>
                    <a:pt x="306" y="6"/>
                  </a:cubicBezTo>
                  <a:cubicBezTo>
                    <a:pt x="299" y="3"/>
                    <a:pt x="264" y="0"/>
                    <a:pt x="237" y="2"/>
                  </a:cubicBezTo>
                  <a:cubicBezTo>
                    <a:pt x="237" y="9"/>
                    <a:pt x="237" y="9"/>
                    <a:pt x="237" y="9"/>
                  </a:cubicBezTo>
                  <a:cubicBezTo>
                    <a:pt x="258" y="8"/>
                    <a:pt x="278" y="10"/>
                    <a:pt x="284" y="14"/>
                  </a:cubicBezTo>
                  <a:cubicBezTo>
                    <a:pt x="298" y="23"/>
                    <a:pt x="294" y="64"/>
                    <a:pt x="282" y="85"/>
                  </a:cubicBezTo>
                  <a:cubicBezTo>
                    <a:pt x="275" y="100"/>
                    <a:pt x="254" y="107"/>
                    <a:pt x="235" y="107"/>
                  </a:cubicBezTo>
                  <a:lnTo>
                    <a:pt x="235" y="114"/>
                  </a:lnTo>
                  <a:close/>
                  <a:moveTo>
                    <a:pt x="157" y="15"/>
                  </a:moveTo>
                  <a:cubicBezTo>
                    <a:pt x="148" y="16"/>
                    <a:pt x="110" y="5"/>
                    <a:pt x="83" y="2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99" y="10"/>
                    <a:pt x="122" y="15"/>
                    <a:pt x="129" y="27"/>
                  </a:cubicBezTo>
                  <a:cubicBezTo>
                    <a:pt x="142" y="46"/>
                    <a:pt x="119" y="92"/>
                    <a:pt x="99" y="103"/>
                  </a:cubicBezTo>
                  <a:cubicBezTo>
                    <a:pt x="93" y="106"/>
                    <a:pt x="84" y="108"/>
                    <a:pt x="76" y="108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112" y="114"/>
                    <a:pt x="125" y="88"/>
                    <a:pt x="129" y="80"/>
                  </a:cubicBezTo>
                  <a:cubicBezTo>
                    <a:pt x="138" y="63"/>
                    <a:pt x="136" y="41"/>
                    <a:pt x="157" y="41"/>
                  </a:cubicBezTo>
                  <a:cubicBezTo>
                    <a:pt x="177" y="41"/>
                    <a:pt x="175" y="63"/>
                    <a:pt x="182" y="79"/>
                  </a:cubicBezTo>
                  <a:cubicBezTo>
                    <a:pt x="186" y="88"/>
                    <a:pt x="198" y="115"/>
                    <a:pt x="235" y="114"/>
                  </a:cubicBezTo>
                  <a:cubicBezTo>
                    <a:pt x="235" y="107"/>
                    <a:pt x="235" y="107"/>
                    <a:pt x="235" y="107"/>
                  </a:cubicBezTo>
                  <a:cubicBezTo>
                    <a:pt x="226" y="107"/>
                    <a:pt x="217" y="106"/>
                    <a:pt x="211" y="102"/>
                  </a:cubicBezTo>
                  <a:cubicBezTo>
                    <a:pt x="191" y="92"/>
                    <a:pt x="171" y="46"/>
                    <a:pt x="185" y="26"/>
                  </a:cubicBezTo>
                  <a:cubicBezTo>
                    <a:pt x="193" y="15"/>
                    <a:pt x="215" y="10"/>
                    <a:pt x="237" y="9"/>
                  </a:cubicBezTo>
                  <a:cubicBezTo>
                    <a:pt x="237" y="2"/>
                    <a:pt x="237" y="2"/>
                    <a:pt x="237" y="2"/>
                  </a:cubicBezTo>
                  <a:cubicBezTo>
                    <a:pt x="235" y="2"/>
                    <a:pt x="234" y="2"/>
                    <a:pt x="232" y="2"/>
                  </a:cubicBezTo>
                  <a:cubicBezTo>
                    <a:pt x="208" y="4"/>
                    <a:pt x="179" y="15"/>
                    <a:pt x="157" y="15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3"/>
                    <a:pt x="1" y="29"/>
                    <a:pt x="5" y="31"/>
                  </a:cubicBezTo>
                  <a:cubicBezTo>
                    <a:pt x="12" y="33"/>
                    <a:pt x="12" y="42"/>
                    <a:pt x="15" y="68"/>
                  </a:cubicBezTo>
                  <a:cubicBezTo>
                    <a:pt x="19" y="92"/>
                    <a:pt x="28" y="111"/>
                    <a:pt x="69" y="114"/>
                  </a:cubicBezTo>
                  <a:cubicBezTo>
                    <a:pt x="71" y="114"/>
                    <a:pt x="73" y="114"/>
                    <a:pt x="75" y="114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5" y="101"/>
                    <a:pt x="28" y="86"/>
                  </a:cubicBezTo>
                  <a:cubicBezTo>
                    <a:pt x="18" y="65"/>
                    <a:pt x="17" y="23"/>
                    <a:pt x="31" y="14"/>
                  </a:cubicBezTo>
                  <a:cubicBezTo>
                    <a:pt x="37" y="11"/>
                    <a:pt x="57" y="8"/>
                    <a:pt x="77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268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6"/>
            <p:cNvSpPr>
              <a:spLocks/>
            </p:cNvSpPr>
            <p:nvPr/>
          </p:nvSpPr>
          <p:spPr bwMode="auto">
            <a:xfrm>
              <a:off x="2670970" y="2516189"/>
              <a:ext cx="690563" cy="960438"/>
            </a:xfrm>
            <a:custGeom>
              <a:avLst/>
              <a:gdLst>
                <a:gd name="T0" fmla="*/ 155 w 430"/>
                <a:gd name="T1" fmla="*/ 55 h 598"/>
                <a:gd name="T2" fmla="*/ 348 w 430"/>
                <a:gd name="T3" fmla="*/ 103 h 598"/>
                <a:gd name="T4" fmla="*/ 402 w 430"/>
                <a:gd name="T5" fmla="*/ 279 h 598"/>
                <a:gd name="T6" fmla="*/ 205 w 430"/>
                <a:gd name="T7" fmla="*/ 597 h 598"/>
                <a:gd name="T8" fmla="*/ 33 w 430"/>
                <a:gd name="T9" fmla="*/ 272 h 598"/>
                <a:gd name="T10" fmla="*/ 155 w 430"/>
                <a:gd name="T11" fmla="*/ 55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0" h="598">
                  <a:moveTo>
                    <a:pt x="155" y="55"/>
                  </a:moveTo>
                  <a:cubicBezTo>
                    <a:pt x="171" y="26"/>
                    <a:pt x="297" y="0"/>
                    <a:pt x="348" y="103"/>
                  </a:cubicBezTo>
                  <a:cubicBezTo>
                    <a:pt x="400" y="207"/>
                    <a:pt x="374" y="243"/>
                    <a:pt x="402" y="279"/>
                  </a:cubicBezTo>
                  <a:cubicBezTo>
                    <a:pt x="430" y="316"/>
                    <a:pt x="364" y="598"/>
                    <a:pt x="205" y="597"/>
                  </a:cubicBezTo>
                  <a:cubicBezTo>
                    <a:pt x="36" y="596"/>
                    <a:pt x="0" y="326"/>
                    <a:pt x="33" y="272"/>
                  </a:cubicBezTo>
                  <a:cubicBezTo>
                    <a:pt x="67" y="217"/>
                    <a:pt x="37" y="55"/>
                    <a:pt x="155" y="55"/>
                  </a:cubicBezTo>
                </a:path>
              </a:pathLst>
            </a:custGeom>
            <a:solidFill>
              <a:srgbClr val="BF9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7"/>
            <p:cNvSpPr>
              <a:spLocks/>
            </p:cNvSpPr>
            <p:nvPr/>
          </p:nvSpPr>
          <p:spPr bwMode="auto">
            <a:xfrm>
              <a:off x="2415382" y="3375027"/>
              <a:ext cx="1184275" cy="442913"/>
            </a:xfrm>
            <a:custGeom>
              <a:avLst/>
              <a:gdLst>
                <a:gd name="T0" fmla="*/ 438 w 737"/>
                <a:gd name="T1" fmla="*/ 0 h 276"/>
                <a:gd name="T2" fmla="*/ 295 w 737"/>
                <a:gd name="T3" fmla="*/ 7 h 276"/>
                <a:gd name="T4" fmla="*/ 79 w 737"/>
                <a:gd name="T5" fmla="*/ 99 h 276"/>
                <a:gd name="T6" fmla="*/ 0 w 737"/>
                <a:gd name="T7" fmla="*/ 276 h 276"/>
                <a:gd name="T8" fmla="*/ 737 w 737"/>
                <a:gd name="T9" fmla="*/ 276 h 276"/>
                <a:gd name="T10" fmla="*/ 658 w 737"/>
                <a:gd name="T11" fmla="*/ 99 h 276"/>
                <a:gd name="T12" fmla="*/ 438 w 737"/>
                <a:gd name="T1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76">
                  <a:moveTo>
                    <a:pt x="438" y="0"/>
                  </a:moveTo>
                  <a:cubicBezTo>
                    <a:pt x="437" y="3"/>
                    <a:pt x="296" y="5"/>
                    <a:pt x="295" y="7"/>
                  </a:cubicBezTo>
                  <a:cubicBezTo>
                    <a:pt x="250" y="70"/>
                    <a:pt x="155" y="82"/>
                    <a:pt x="79" y="99"/>
                  </a:cubicBezTo>
                  <a:cubicBezTo>
                    <a:pt x="3" y="116"/>
                    <a:pt x="0" y="212"/>
                    <a:pt x="0" y="276"/>
                  </a:cubicBezTo>
                  <a:cubicBezTo>
                    <a:pt x="737" y="276"/>
                    <a:pt x="737" y="276"/>
                    <a:pt x="737" y="276"/>
                  </a:cubicBezTo>
                  <a:cubicBezTo>
                    <a:pt x="737" y="212"/>
                    <a:pt x="736" y="116"/>
                    <a:pt x="658" y="99"/>
                  </a:cubicBezTo>
                  <a:cubicBezTo>
                    <a:pt x="581" y="81"/>
                    <a:pt x="480" y="66"/>
                    <a:pt x="438" y="0"/>
                  </a:cubicBezTo>
                  <a:close/>
                </a:path>
              </a:pathLst>
            </a:custGeom>
            <a:solidFill>
              <a:srgbClr val="74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8"/>
            <p:cNvSpPr>
              <a:spLocks/>
            </p:cNvSpPr>
            <p:nvPr/>
          </p:nvSpPr>
          <p:spPr bwMode="auto">
            <a:xfrm>
              <a:off x="2888457" y="3375027"/>
              <a:ext cx="238125" cy="442913"/>
            </a:xfrm>
            <a:custGeom>
              <a:avLst/>
              <a:gdLst>
                <a:gd name="T0" fmla="*/ 149 w 149"/>
                <a:gd name="T1" fmla="*/ 7 h 276"/>
                <a:gd name="T2" fmla="*/ 149 w 149"/>
                <a:gd name="T3" fmla="*/ 41 h 276"/>
                <a:gd name="T4" fmla="*/ 113 w 149"/>
                <a:gd name="T5" fmla="*/ 276 h 276"/>
                <a:gd name="T6" fmla="*/ 36 w 149"/>
                <a:gd name="T7" fmla="*/ 276 h 276"/>
                <a:gd name="T8" fmla="*/ 0 w 149"/>
                <a:gd name="T9" fmla="*/ 44 h 276"/>
                <a:gd name="T10" fmla="*/ 0 w 149"/>
                <a:gd name="T11" fmla="*/ 7 h 276"/>
                <a:gd name="T12" fmla="*/ 1 w 149"/>
                <a:gd name="T13" fmla="*/ 7 h 276"/>
                <a:gd name="T14" fmla="*/ 144 w 149"/>
                <a:gd name="T15" fmla="*/ 0 h 276"/>
                <a:gd name="T16" fmla="*/ 149 w 149"/>
                <a:gd name="T17" fmla="*/ 7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" h="276">
                  <a:moveTo>
                    <a:pt x="149" y="7"/>
                  </a:moveTo>
                  <a:cubicBezTo>
                    <a:pt x="149" y="41"/>
                    <a:pt x="149" y="41"/>
                    <a:pt x="149" y="41"/>
                  </a:cubicBezTo>
                  <a:cubicBezTo>
                    <a:pt x="113" y="276"/>
                    <a:pt x="113" y="276"/>
                    <a:pt x="113" y="276"/>
                  </a:cubicBezTo>
                  <a:cubicBezTo>
                    <a:pt x="36" y="276"/>
                    <a:pt x="36" y="276"/>
                    <a:pt x="36" y="276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5"/>
                    <a:pt x="143" y="3"/>
                    <a:pt x="144" y="0"/>
                  </a:cubicBezTo>
                  <a:cubicBezTo>
                    <a:pt x="146" y="2"/>
                    <a:pt x="147" y="4"/>
                    <a:pt x="14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9"/>
            <p:cNvSpPr>
              <a:spLocks/>
            </p:cNvSpPr>
            <p:nvPr/>
          </p:nvSpPr>
          <p:spPr bwMode="auto">
            <a:xfrm>
              <a:off x="2890045" y="2976564"/>
              <a:ext cx="234950" cy="571500"/>
            </a:xfrm>
            <a:custGeom>
              <a:avLst/>
              <a:gdLst>
                <a:gd name="T0" fmla="*/ 0 w 147"/>
                <a:gd name="T1" fmla="*/ 98 h 356"/>
                <a:gd name="T2" fmla="*/ 0 w 147"/>
                <a:gd name="T3" fmla="*/ 219 h 356"/>
                <a:gd name="T4" fmla="*/ 0 w 147"/>
                <a:gd name="T5" fmla="*/ 278 h 356"/>
                <a:gd name="T6" fmla="*/ 147 w 147"/>
                <a:gd name="T7" fmla="*/ 278 h 356"/>
                <a:gd name="T8" fmla="*/ 147 w 147"/>
                <a:gd name="T9" fmla="*/ 219 h 356"/>
                <a:gd name="T10" fmla="*/ 147 w 147"/>
                <a:gd name="T11" fmla="*/ 98 h 356"/>
                <a:gd name="T12" fmla="*/ 0 w 147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37" y="354"/>
                    <a:pt x="103" y="356"/>
                    <a:pt x="147" y="278"/>
                  </a:cubicBezTo>
                  <a:cubicBezTo>
                    <a:pt x="147" y="219"/>
                    <a:pt x="147" y="219"/>
                    <a:pt x="147" y="219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7" y="0"/>
                    <a:pt x="0" y="0"/>
                    <a:pt x="0" y="98"/>
                  </a:cubicBezTo>
                </a:path>
              </a:pathLst>
            </a:custGeom>
            <a:solidFill>
              <a:srgbClr val="F6DB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3186172" y="2302670"/>
              <a:ext cx="468254" cy="828676"/>
              <a:chOff x="2548790" y="2218532"/>
              <a:chExt cx="468254" cy="828676"/>
            </a:xfrm>
          </p:grpSpPr>
          <p:grpSp>
            <p:nvGrpSpPr>
              <p:cNvPr id="182" name="Group 181"/>
              <p:cNvGrpSpPr/>
              <p:nvPr/>
            </p:nvGrpSpPr>
            <p:grpSpPr>
              <a:xfrm>
                <a:off x="2663031" y="2218532"/>
                <a:ext cx="354013" cy="827088"/>
                <a:chOff x="2291616" y="2152651"/>
                <a:chExt cx="354013" cy="827088"/>
              </a:xfrm>
            </p:grpSpPr>
            <p:sp>
              <p:nvSpPr>
                <p:cNvPr id="184" name="Freeform 73"/>
                <p:cNvSpPr>
                  <a:spLocks/>
                </p:cNvSpPr>
                <p:nvPr/>
              </p:nvSpPr>
              <p:spPr bwMode="auto">
                <a:xfrm>
                  <a:off x="2291616" y="2544763"/>
                  <a:ext cx="354013" cy="434975"/>
                </a:xfrm>
                <a:custGeom>
                  <a:avLst/>
                  <a:gdLst>
                    <a:gd name="T0" fmla="*/ 116 w 220"/>
                    <a:gd name="T1" fmla="*/ 0 h 271"/>
                    <a:gd name="T2" fmla="*/ 0 w 220"/>
                    <a:gd name="T3" fmla="*/ 35 h 271"/>
                    <a:gd name="T4" fmla="*/ 44 w 220"/>
                    <a:gd name="T5" fmla="*/ 271 h 271"/>
                    <a:gd name="T6" fmla="*/ 202 w 220"/>
                    <a:gd name="T7" fmla="*/ 271 h 271"/>
                    <a:gd name="T8" fmla="*/ 220 w 220"/>
                    <a:gd name="T9" fmla="*/ 36 h 271"/>
                    <a:gd name="T10" fmla="*/ 116 w 220"/>
                    <a:gd name="T11" fmla="*/ 0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0" h="271">
                      <a:moveTo>
                        <a:pt x="116" y="0"/>
                      </a:moveTo>
                      <a:cubicBezTo>
                        <a:pt x="116" y="0"/>
                        <a:pt x="0" y="28"/>
                        <a:pt x="0" y="35"/>
                      </a:cubicBezTo>
                      <a:cubicBezTo>
                        <a:pt x="0" y="42"/>
                        <a:pt x="44" y="271"/>
                        <a:pt x="44" y="271"/>
                      </a:cubicBezTo>
                      <a:cubicBezTo>
                        <a:pt x="202" y="271"/>
                        <a:pt x="202" y="271"/>
                        <a:pt x="202" y="271"/>
                      </a:cubicBezTo>
                      <a:cubicBezTo>
                        <a:pt x="220" y="36"/>
                        <a:pt x="220" y="36"/>
                        <a:pt x="220" y="36"/>
                      </a:cubicBezTo>
                      <a:cubicBezTo>
                        <a:pt x="116" y="0"/>
                        <a:pt x="116" y="0"/>
                        <a:pt x="116" y="0"/>
                      </a:cubicBezTo>
                    </a:path>
                  </a:pathLst>
                </a:custGeom>
                <a:solidFill>
                  <a:srgbClr val="34343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5" name="Freeform 76"/>
                <p:cNvSpPr>
                  <a:spLocks/>
                </p:cNvSpPr>
                <p:nvPr/>
              </p:nvSpPr>
              <p:spPr bwMode="auto">
                <a:xfrm>
                  <a:off x="2420204" y="2544763"/>
                  <a:ext cx="114300" cy="112713"/>
                </a:xfrm>
                <a:custGeom>
                  <a:avLst/>
                  <a:gdLst>
                    <a:gd name="T0" fmla="*/ 0 w 71"/>
                    <a:gd name="T1" fmla="*/ 39 h 70"/>
                    <a:gd name="T2" fmla="*/ 20 w 71"/>
                    <a:gd name="T3" fmla="*/ 70 h 70"/>
                    <a:gd name="T4" fmla="*/ 51 w 71"/>
                    <a:gd name="T5" fmla="*/ 70 h 70"/>
                    <a:gd name="T6" fmla="*/ 71 w 71"/>
                    <a:gd name="T7" fmla="*/ 39 h 70"/>
                    <a:gd name="T8" fmla="*/ 36 w 71"/>
                    <a:gd name="T9" fmla="*/ 0 h 70"/>
                    <a:gd name="T10" fmla="*/ 0 w 71"/>
                    <a:gd name="T11" fmla="*/ 3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1" h="70">
                      <a:moveTo>
                        <a:pt x="0" y="39"/>
                      </a:moveTo>
                      <a:cubicBezTo>
                        <a:pt x="20" y="70"/>
                        <a:pt x="20" y="70"/>
                        <a:pt x="20" y="70"/>
                      </a:cubicBezTo>
                      <a:cubicBezTo>
                        <a:pt x="30" y="70"/>
                        <a:pt x="41" y="70"/>
                        <a:pt x="51" y="70"/>
                      </a:cubicBezTo>
                      <a:cubicBezTo>
                        <a:pt x="71" y="39"/>
                        <a:pt x="71" y="39"/>
                        <a:pt x="71" y="39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0" y="39"/>
                        <a:pt x="0" y="39"/>
                        <a:pt x="0" y="39"/>
                      </a:cubicBezTo>
                    </a:path>
                  </a:pathLst>
                </a:custGeom>
                <a:solidFill>
                  <a:srgbClr val="2680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6" name="Freeform 77"/>
                <p:cNvSpPr>
                  <a:spLocks/>
                </p:cNvSpPr>
                <p:nvPr/>
              </p:nvSpPr>
              <p:spPr bwMode="auto">
                <a:xfrm>
                  <a:off x="2405916" y="2657476"/>
                  <a:ext cx="142875" cy="322263"/>
                </a:xfrm>
                <a:custGeom>
                  <a:avLst/>
                  <a:gdLst>
                    <a:gd name="T0" fmla="*/ 29 w 90"/>
                    <a:gd name="T1" fmla="*/ 0 h 203"/>
                    <a:gd name="T2" fmla="*/ 0 w 90"/>
                    <a:gd name="T3" fmla="*/ 203 h 203"/>
                    <a:gd name="T4" fmla="*/ 90 w 90"/>
                    <a:gd name="T5" fmla="*/ 203 h 203"/>
                    <a:gd name="T6" fmla="*/ 61 w 90"/>
                    <a:gd name="T7" fmla="*/ 0 h 203"/>
                    <a:gd name="T8" fmla="*/ 29 w 90"/>
                    <a:gd name="T9" fmla="*/ 0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203">
                      <a:moveTo>
                        <a:pt x="29" y="0"/>
                      </a:moveTo>
                      <a:lnTo>
                        <a:pt x="0" y="203"/>
                      </a:lnTo>
                      <a:lnTo>
                        <a:pt x="90" y="203"/>
                      </a:lnTo>
                      <a:lnTo>
                        <a:pt x="61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2680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7" name="Freeform 78"/>
                <p:cNvSpPr>
                  <a:spLocks/>
                </p:cNvSpPr>
                <p:nvPr/>
              </p:nvSpPr>
              <p:spPr bwMode="auto">
                <a:xfrm>
                  <a:off x="2405916" y="2657476"/>
                  <a:ext cx="142875" cy="322263"/>
                </a:xfrm>
                <a:custGeom>
                  <a:avLst/>
                  <a:gdLst>
                    <a:gd name="T0" fmla="*/ 29 w 90"/>
                    <a:gd name="T1" fmla="*/ 0 h 203"/>
                    <a:gd name="T2" fmla="*/ 0 w 90"/>
                    <a:gd name="T3" fmla="*/ 203 h 203"/>
                    <a:gd name="T4" fmla="*/ 90 w 90"/>
                    <a:gd name="T5" fmla="*/ 203 h 203"/>
                    <a:gd name="T6" fmla="*/ 61 w 90"/>
                    <a:gd name="T7" fmla="*/ 0 h 203"/>
                    <a:gd name="T8" fmla="*/ 29 w 90"/>
                    <a:gd name="T9" fmla="*/ 0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203">
                      <a:moveTo>
                        <a:pt x="29" y="0"/>
                      </a:moveTo>
                      <a:lnTo>
                        <a:pt x="0" y="203"/>
                      </a:lnTo>
                      <a:lnTo>
                        <a:pt x="90" y="203"/>
                      </a:lnTo>
                      <a:lnTo>
                        <a:pt x="61" y="0"/>
                      </a:lnTo>
                      <a:lnTo>
                        <a:pt x="2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" name="Freeform 79"/>
                <p:cNvSpPr>
                  <a:spLocks/>
                </p:cNvSpPr>
                <p:nvPr/>
              </p:nvSpPr>
              <p:spPr bwMode="auto">
                <a:xfrm>
                  <a:off x="2331304" y="2378076"/>
                  <a:ext cx="146050" cy="282575"/>
                </a:xfrm>
                <a:custGeom>
                  <a:avLst/>
                  <a:gdLst>
                    <a:gd name="T0" fmla="*/ 8 w 92"/>
                    <a:gd name="T1" fmla="*/ 0 h 178"/>
                    <a:gd name="T2" fmla="*/ 0 w 92"/>
                    <a:gd name="T3" fmla="*/ 28 h 178"/>
                    <a:gd name="T4" fmla="*/ 21 w 92"/>
                    <a:gd name="T5" fmla="*/ 178 h 178"/>
                    <a:gd name="T6" fmla="*/ 92 w 92"/>
                    <a:gd name="T7" fmla="*/ 105 h 178"/>
                    <a:gd name="T8" fmla="*/ 8 w 92"/>
                    <a:gd name="T9" fmla="*/ 0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2" h="178">
                      <a:moveTo>
                        <a:pt x="8" y="0"/>
                      </a:moveTo>
                      <a:lnTo>
                        <a:pt x="0" y="28"/>
                      </a:lnTo>
                      <a:lnTo>
                        <a:pt x="21" y="178"/>
                      </a:lnTo>
                      <a:lnTo>
                        <a:pt x="92" y="10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34343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80"/>
                <p:cNvSpPr>
                  <a:spLocks/>
                </p:cNvSpPr>
                <p:nvPr/>
              </p:nvSpPr>
              <p:spPr bwMode="auto">
                <a:xfrm>
                  <a:off x="2331304" y="2378076"/>
                  <a:ext cx="146050" cy="282575"/>
                </a:xfrm>
                <a:custGeom>
                  <a:avLst/>
                  <a:gdLst>
                    <a:gd name="T0" fmla="*/ 8 w 92"/>
                    <a:gd name="T1" fmla="*/ 0 h 178"/>
                    <a:gd name="T2" fmla="*/ 0 w 92"/>
                    <a:gd name="T3" fmla="*/ 28 h 178"/>
                    <a:gd name="T4" fmla="*/ 21 w 92"/>
                    <a:gd name="T5" fmla="*/ 178 h 178"/>
                    <a:gd name="T6" fmla="*/ 92 w 92"/>
                    <a:gd name="T7" fmla="*/ 105 h 178"/>
                    <a:gd name="T8" fmla="*/ 8 w 92"/>
                    <a:gd name="T9" fmla="*/ 0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2" h="178">
                      <a:moveTo>
                        <a:pt x="8" y="0"/>
                      </a:moveTo>
                      <a:lnTo>
                        <a:pt x="0" y="28"/>
                      </a:lnTo>
                      <a:lnTo>
                        <a:pt x="21" y="178"/>
                      </a:lnTo>
                      <a:lnTo>
                        <a:pt x="92" y="10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81"/>
                <p:cNvSpPr>
                  <a:spLocks/>
                </p:cNvSpPr>
                <p:nvPr/>
              </p:nvSpPr>
              <p:spPr bwMode="auto">
                <a:xfrm>
                  <a:off x="2344004" y="2322513"/>
                  <a:ext cx="266700" cy="92075"/>
                </a:xfrm>
                <a:custGeom>
                  <a:avLst/>
                  <a:gdLst>
                    <a:gd name="T0" fmla="*/ 0 w 167"/>
                    <a:gd name="T1" fmla="*/ 0 h 58"/>
                    <a:gd name="T2" fmla="*/ 0 w 167"/>
                    <a:gd name="T3" fmla="*/ 6 h 58"/>
                    <a:gd name="T4" fmla="*/ 83 w 167"/>
                    <a:gd name="T5" fmla="*/ 58 h 58"/>
                    <a:gd name="T6" fmla="*/ 85 w 167"/>
                    <a:gd name="T7" fmla="*/ 58 h 58"/>
                    <a:gd name="T8" fmla="*/ 167 w 167"/>
                    <a:gd name="T9" fmla="*/ 9 h 58"/>
                    <a:gd name="T10" fmla="*/ 167 w 167"/>
                    <a:gd name="T11" fmla="*/ 0 h 58"/>
                    <a:gd name="T12" fmla="*/ 0 w 167"/>
                    <a:gd name="T13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7" h="58">
                      <a:moveTo>
                        <a:pt x="0" y="0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43" y="56"/>
                        <a:pt x="83" y="58"/>
                      </a:cubicBezTo>
                      <a:cubicBezTo>
                        <a:pt x="84" y="58"/>
                        <a:pt x="85" y="58"/>
                        <a:pt x="85" y="58"/>
                      </a:cubicBezTo>
                      <a:cubicBezTo>
                        <a:pt x="125" y="58"/>
                        <a:pt x="167" y="9"/>
                        <a:pt x="167" y="9"/>
                      </a:cubicBezTo>
                      <a:cubicBezTo>
                        <a:pt x="167" y="0"/>
                        <a:pt x="167" y="0"/>
                        <a:pt x="167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C5A0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83"/>
                <p:cNvSpPr>
                  <a:spLocks/>
                </p:cNvSpPr>
                <p:nvPr/>
              </p:nvSpPr>
              <p:spPr bwMode="auto">
                <a:xfrm>
                  <a:off x="2477354" y="2378076"/>
                  <a:ext cx="142875" cy="284163"/>
                </a:xfrm>
                <a:custGeom>
                  <a:avLst/>
                  <a:gdLst>
                    <a:gd name="T0" fmla="*/ 84 w 90"/>
                    <a:gd name="T1" fmla="*/ 0 h 179"/>
                    <a:gd name="T2" fmla="*/ 90 w 90"/>
                    <a:gd name="T3" fmla="*/ 28 h 179"/>
                    <a:gd name="T4" fmla="*/ 70 w 90"/>
                    <a:gd name="T5" fmla="*/ 179 h 179"/>
                    <a:gd name="T6" fmla="*/ 0 w 90"/>
                    <a:gd name="T7" fmla="*/ 105 h 179"/>
                    <a:gd name="T8" fmla="*/ 84 w 90"/>
                    <a:gd name="T9" fmla="*/ 0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179">
                      <a:moveTo>
                        <a:pt x="84" y="0"/>
                      </a:moveTo>
                      <a:lnTo>
                        <a:pt x="90" y="28"/>
                      </a:lnTo>
                      <a:lnTo>
                        <a:pt x="70" y="179"/>
                      </a:lnTo>
                      <a:lnTo>
                        <a:pt x="0" y="105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34343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2" name="Freeform 84"/>
                <p:cNvSpPr>
                  <a:spLocks/>
                </p:cNvSpPr>
                <p:nvPr/>
              </p:nvSpPr>
              <p:spPr bwMode="auto">
                <a:xfrm>
                  <a:off x="2477354" y="2378076"/>
                  <a:ext cx="142875" cy="284163"/>
                </a:xfrm>
                <a:custGeom>
                  <a:avLst/>
                  <a:gdLst>
                    <a:gd name="T0" fmla="*/ 84 w 90"/>
                    <a:gd name="T1" fmla="*/ 0 h 179"/>
                    <a:gd name="T2" fmla="*/ 90 w 90"/>
                    <a:gd name="T3" fmla="*/ 28 h 179"/>
                    <a:gd name="T4" fmla="*/ 70 w 90"/>
                    <a:gd name="T5" fmla="*/ 179 h 179"/>
                    <a:gd name="T6" fmla="*/ 0 w 90"/>
                    <a:gd name="T7" fmla="*/ 105 h 179"/>
                    <a:gd name="T8" fmla="*/ 84 w 90"/>
                    <a:gd name="T9" fmla="*/ 0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179">
                      <a:moveTo>
                        <a:pt x="84" y="0"/>
                      </a:moveTo>
                      <a:lnTo>
                        <a:pt x="90" y="28"/>
                      </a:lnTo>
                      <a:lnTo>
                        <a:pt x="70" y="179"/>
                      </a:lnTo>
                      <a:lnTo>
                        <a:pt x="0" y="105"/>
                      </a:lnTo>
                      <a:lnTo>
                        <a:pt x="84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85"/>
                <p:cNvSpPr>
                  <a:spLocks/>
                </p:cNvSpPr>
                <p:nvPr/>
              </p:nvSpPr>
              <p:spPr bwMode="auto">
                <a:xfrm>
                  <a:off x="2477354" y="254476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86"/>
                <p:cNvSpPr>
                  <a:spLocks/>
                </p:cNvSpPr>
                <p:nvPr/>
              </p:nvSpPr>
              <p:spPr bwMode="auto">
                <a:xfrm>
                  <a:off x="2477354" y="254476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87"/>
                <p:cNvSpPr>
                  <a:spLocks/>
                </p:cNvSpPr>
                <p:nvPr/>
              </p:nvSpPr>
              <p:spPr bwMode="auto">
                <a:xfrm>
                  <a:off x="2344004" y="2373313"/>
                  <a:ext cx="266700" cy="171450"/>
                </a:xfrm>
                <a:custGeom>
                  <a:avLst/>
                  <a:gdLst>
                    <a:gd name="T0" fmla="*/ 168 w 168"/>
                    <a:gd name="T1" fmla="*/ 0 h 108"/>
                    <a:gd name="T2" fmla="*/ 84 w 168"/>
                    <a:gd name="T3" fmla="*/ 105 h 108"/>
                    <a:gd name="T4" fmla="*/ 0 w 168"/>
                    <a:gd name="T5" fmla="*/ 0 h 108"/>
                    <a:gd name="T6" fmla="*/ 0 w 168"/>
                    <a:gd name="T7" fmla="*/ 3 h 108"/>
                    <a:gd name="T8" fmla="*/ 84 w 168"/>
                    <a:gd name="T9" fmla="*/ 108 h 108"/>
                    <a:gd name="T10" fmla="*/ 84 w 168"/>
                    <a:gd name="T11" fmla="*/ 108 h 108"/>
                    <a:gd name="T12" fmla="*/ 168 w 168"/>
                    <a:gd name="T13" fmla="*/ 3 h 108"/>
                    <a:gd name="T14" fmla="*/ 168 w 168"/>
                    <a:gd name="T15" fmla="*/ 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8" h="108">
                      <a:moveTo>
                        <a:pt x="168" y="0"/>
                      </a:moveTo>
                      <a:lnTo>
                        <a:pt x="84" y="105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84" y="108"/>
                      </a:lnTo>
                      <a:lnTo>
                        <a:pt x="84" y="108"/>
                      </a:lnTo>
                      <a:lnTo>
                        <a:pt x="168" y="3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solidFill>
                  <a:srgbClr val="E9BE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6" name="Freeform 88"/>
                <p:cNvSpPr>
                  <a:spLocks/>
                </p:cNvSpPr>
                <p:nvPr/>
              </p:nvSpPr>
              <p:spPr bwMode="auto">
                <a:xfrm>
                  <a:off x="2344004" y="2373313"/>
                  <a:ext cx="266700" cy="171450"/>
                </a:xfrm>
                <a:custGeom>
                  <a:avLst/>
                  <a:gdLst>
                    <a:gd name="T0" fmla="*/ 168 w 168"/>
                    <a:gd name="T1" fmla="*/ 0 h 108"/>
                    <a:gd name="T2" fmla="*/ 84 w 168"/>
                    <a:gd name="T3" fmla="*/ 105 h 108"/>
                    <a:gd name="T4" fmla="*/ 0 w 168"/>
                    <a:gd name="T5" fmla="*/ 0 h 108"/>
                    <a:gd name="T6" fmla="*/ 0 w 168"/>
                    <a:gd name="T7" fmla="*/ 3 h 108"/>
                    <a:gd name="T8" fmla="*/ 84 w 168"/>
                    <a:gd name="T9" fmla="*/ 108 h 108"/>
                    <a:gd name="T10" fmla="*/ 84 w 168"/>
                    <a:gd name="T11" fmla="*/ 108 h 108"/>
                    <a:gd name="T12" fmla="*/ 168 w 168"/>
                    <a:gd name="T13" fmla="*/ 3 h 108"/>
                    <a:gd name="T14" fmla="*/ 168 w 168"/>
                    <a:gd name="T15" fmla="*/ 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8" h="108">
                      <a:moveTo>
                        <a:pt x="168" y="0"/>
                      </a:moveTo>
                      <a:lnTo>
                        <a:pt x="84" y="105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84" y="108"/>
                      </a:lnTo>
                      <a:lnTo>
                        <a:pt x="84" y="108"/>
                      </a:lnTo>
                      <a:lnTo>
                        <a:pt x="168" y="3"/>
                      </a:lnTo>
                      <a:lnTo>
                        <a:pt x="168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89"/>
                <p:cNvSpPr>
                  <a:spLocks noEditPoints="1"/>
                </p:cNvSpPr>
                <p:nvPr/>
              </p:nvSpPr>
              <p:spPr bwMode="auto">
                <a:xfrm>
                  <a:off x="2451954" y="2657476"/>
                  <a:ext cx="50800" cy="1588"/>
                </a:xfrm>
                <a:custGeom>
                  <a:avLst/>
                  <a:gdLst>
                    <a:gd name="T0" fmla="*/ 0 w 32"/>
                    <a:gd name="T1" fmla="*/ 0 h 1"/>
                    <a:gd name="T2" fmla="*/ 0 w 32"/>
                    <a:gd name="T3" fmla="*/ 1 h 1"/>
                    <a:gd name="T4" fmla="*/ 0 w 32"/>
                    <a:gd name="T5" fmla="*/ 1 h 1"/>
                    <a:gd name="T6" fmla="*/ 0 w 32"/>
                    <a:gd name="T7" fmla="*/ 0 h 1"/>
                    <a:gd name="T8" fmla="*/ 32 w 32"/>
                    <a:gd name="T9" fmla="*/ 0 h 1"/>
                    <a:gd name="T10" fmla="*/ 32 w 32"/>
                    <a:gd name="T11" fmla="*/ 0 h 1"/>
                    <a:gd name="T12" fmla="*/ 32 w 32"/>
                    <a:gd name="T13" fmla="*/ 1 h 1"/>
                    <a:gd name="T14" fmla="*/ 32 w 32"/>
                    <a:gd name="T15" fmla="*/ 1 h 1"/>
                    <a:gd name="T16" fmla="*/ 32 w 32"/>
                    <a:gd name="T1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2F2F2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90"/>
                <p:cNvSpPr>
                  <a:spLocks noEditPoints="1"/>
                </p:cNvSpPr>
                <p:nvPr/>
              </p:nvSpPr>
              <p:spPr bwMode="auto">
                <a:xfrm>
                  <a:off x="2451954" y="2657476"/>
                  <a:ext cx="50800" cy="1588"/>
                </a:xfrm>
                <a:custGeom>
                  <a:avLst/>
                  <a:gdLst>
                    <a:gd name="T0" fmla="*/ 0 w 32"/>
                    <a:gd name="T1" fmla="*/ 0 h 1"/>
                    <a:gd name="T2" fmla="*/ 0 w 32"/>
                    <a:gd name="T3" fmla="*/ 1 h 1"/>
                    <a:gd name="T4" fmla="*/ 0 w 32"/>
                    <a:gd name="T5" fmla="*/ 1 h 1"/>
                    <a:gd name="T6" fmla="*/ 0 w 32"/>
                    <a:gd name="T7" fmla="*/ 0 h 1"/>
                    <a:gd name="T8" fmla="*/ 32 w 32"/>
                    <a:gd name="T9" fmla="*/ 0 h 1"/>
                    <a:gd name="T10" fmla="*/ 32 w 32"/>
                    <a:gd name="T11" fmla="*/ 0 h 1"/>
                    <a:gd name="T12" fmla="*/ 32 w 32"/>
                    <a:gd name="T13" fmla="*/ 1 h 1"/>
                    <a:gd name="T14" fmla="*/ 32 w 32"/>
                    <a:gd name="T15" fmla="*/ 1 h 1"/>
                    <a:gd name="T16" fmla="*/ 32 w 32"/>
                    <a:gd name="T1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Rectangle 91"/>
                <p:cNvSpPr>
                  <a:spLocks noChangeArrowheads="1"/>
                </p:cNvSpPr>
                <p:nvPr/>
              </p:nvSpPr>
              <p:spPr bwMode="auto">
                <a:xfrm>
                  <a:off x="2451954" y="2657476"/>
                  <a:ext cx="50800" cy="1588"/>
                </a:xfrm>
                <a:prstGeom prst="rect">
                  <a:avLst/>
                </a:prstGeom>
                <a:solidFill>
                  <a:srgbClr val="2273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0" name="Rectangle 92"/>
                <p:cNvSpPr>
                  <a:spLocks noChangeArrowheads="1"/>
                </p:cNvSpPr>
                <p:nvPr/>
              </p:nvSpPr>
              <p:spPr bwMode="auto">
                <a:xfrm>
                  <a:off x="2451954" y="2657476"/>
                  <a:ext cx="50800" cy="1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94"/>
                <p:cNvSpPr>
                  <a:spLocks/>
                </p:cNvSpPr>
                <p:nvPr/>
              </p:nvSpPr>
              <p:spPr bwMode="auto">
                <a:xfrm>
                  <a:off x="2340829" y="2152651"/>
                  <a:ext cx="276225" cy="169863"/>
                </a:xfrm>
                <a:custGeom>
                  <a:avLst/>
                  <a:gdLst>
                    <a:gd name="T0" fmla="*/ 163 w 172"/>
                    <a:gd name="T1" fmla="*/ 36 h 105"/>
                    <a:gd name="T2" fmla="*/ 101 w 172"/>
                    <a:gd name="T3" fmla="*/ 3 h 105"/>
                    <a:gd name="T4" fmla="*/ 86 w 172"/>
                    <a:gd name="T5" fmla="*/ 11 h 105"/>
                    <a:gd name="T6" fmla="*/ 71 w 172"/>
                    <a:gd name="T7" fmla="*/ 3 h 105"/>
                    <a:gd name="T8" fmla="*/ 9 w 172"/>
                    <a:gd name="T9" fmla="*/ 36 h 105"/>
                    <a:gd name="T10" fmla="*/ 0 w 172"/>
                    <a:gd name="T11" fmla="*/ 65 h 105"/>
                    <a:gd name="T12" fmla="*/ 0 w 172"/>
                    <a:gd name="T13" fmla="*/ 104 h 105"/>
                    <a:gd name="T14" fmla="*/ 14 w 172"/>
                    <a:gd name="T15" fmla="*/ 101 h 105"/>
                    <a:gd name="T16" fmla="*/ 24 w 172"/>
                    <a:gd name="T17" fmla="*/ 74 h 105"/>
                    <a:gd name="T18" fmla="*/ 45 w 172"/>
                    <a:gd name="T19" fmla="*/ 48 h 105"/>
                    <a:gd name="T20" fmla="*/ 86 w 172"/>
                    <a:gd name="T21" fmla="*/ 33 h 105"/>
                    <a:gd name="T22" fmla="*/ 127 w 172"/>
                    <a:gd name="T23" fmla="*/ 48 h 105"/>
                    <a:gd name="T24" fmla="*/ 148 w 172"/>
                    <a:gd name="T25" fmla="*/ 74 h 105"/>
                    <a:gd name="T26" fmla="*/ 159 w 172"/>
                    <a:gd name="T27" fmla="*/ 101 h 105"/>
                    <a:gd name="T28" fmla="*/ 172 w 172"/>
                    <a:gd name="T29" fmla="*/ 104 h 105"/>
                    <a:gd name="T30" fmla="*/ 172 w 172"/>
                    <a:gd name="T31" fmla="*/ 65 h 105"/>
                    <a:gd name="T32" fmla="*/ 163 w 172"/>
                    <a:gd name="T33" fmla="*/ 36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2" h="105">
                      <a:moveTo>
                        <a:pt x="163" y="36"/>
                      </a:moveTo>
                      <a:cubicBezTo>
                        <a:pt x="157" y="23"/>
                        <a:pt x="109" y="6"/>
                        <a:pt x="101" y="3"/>
                      </a:cubicBezTo>
                      <a:cubicBezTo>
                        <a:pt x="92" y="0"/>
                        <a:pt x="86" y="11"/>
                        <a:pt x="86" y="11"/>
                      </a:cubicBezTo>
                      <a:cubicBezTo>
                        <a:pt x="86" y="11"/>
                        <a:pt x="80" y="0"/>
                        <a:pt x="71" y="3"/>
                      </a:cubicBezTo>
                      <a:cubicBezTo>
                        <a:pt x="63" y="6"/>
                        <a:pt x="15" y="23"/>
                        <a:pt x="9" y="36"/>
                      </a:cubicBezTo>
                      <a:cubicBezTo>
                        <a:pt x="3" y="48"/>
                        <a:pt x="0" y="57"/>
                        <a:pt x="0" y="65"/>
                      </a:cubicBezTo>
                      <a:cubicBezTo>
                        <a:pt x="0" y="74"/>
                        <a:pt x="0" y="104"/>
                        <a:pt x="0" y="104"/>
                      </a:cubicBezTo>
                      <a:cubicBezTo>
                        <a:pt x="0" y="104"/>
                        <a:pt x="9" y="105"/>
                        <a:pt x="14" y="101"/>
                      </a:cubicBezTo>
                      <a:cubicBezTo>
                        <a:pt x="19" y="98"/>
                        <a:pt x="24" y="87"/>
                        <a:pt x="24" y="74"/>
                      </a:cubicBezTo>
                      <a:cubicBezTo>
                        <a:pt x="24" y="61"/>
                        <a:pt x="34" y="50"/>
                        <a:pt x="45" y="48"/>
                      </a:cubicBezTo>
                      <a:cubicBezTo>
                        <a:pt x="58" y="46"/>
                        <a:pt x="86" y="41"/>
                        <a:pt x="86" y="33"/>
                      </a:cubicBezTo>
                      <a:cubicBezTo>
                        <a:pt x="86" y="41"/>
                        <a:pt x="117" y="46"/>
                        <a:pt x="127" y="48"/>
                      </a:cubicBezTo>
                      <a:cubicBezTo>
                        <a:pt x="139" y="50"/>
                        <a:pt x="148" y="61"/>
                        <a:pt x="148" y="74"/>
                      </a:cubicBezTo>
                      <a:cubicBezTo>
                        <a:pt x="148" y="87"/>
                        <a:pt x="154" y="98"/>
                        <a:pt x="159" y="101"/>
                      </a:cubicBezTo>
                      <a:cubicBezTo>
                        <a:pt x="164" y="105"/>
                        <a:pt x="172" y="104"/>
                        <a:pt x="172" y="104"/>
                      </a:cubicBezTo>
                      <a:cubicBezTo>
                        <a:pt x="172" y="104"/>
                        <a:pt x="172" y="74"/>
                        <a:pt x="172" y="65"/>
                      </a:cubicBezTo>
                      <a:cubicBezTo>
                        <a:pt x="172" y="57"/>
                        <a:pt x="169" y="48"/>
                        <a:pt x="163" y="36"/>
                      </a:cubicBezTo>
                      <a:close/>
                    </a:path>
                  </a:pathLst>
                </a:custGeom>
                <a:solidFill>
                  <a:srgbClr val="60534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83" name="Freeform 74"/>
              <p:cNvSpPr>
                <a:spLocks/>
              </p:cNvSpPr>
              <p:nvPr/>
            </p:nvSpPr>
            <p:spPr bwMode="auto">
              <a:xfrm>
                <a:off x="2548790" y="2485233"/>
                <a:ext cx="233363" cy="561975"/>
              </a:xfrm>
              <a:custGeom>
                <a:avLst/>
                <a:gdLst>
                  <a:gd name="T0" fmla="*/ 111 w 147"/>
                  <a:gd name="T1" fmla="*/ 0 h 354"/>
                  <a:gd name="T2" fmla="*/ 111 w 147"/>
                  <a:gd name="T3" fmla="*/ 39 h 354"/>
                  <a:gd name="T4" fmla="*/ 147 w 147"/>
                  <a:gd name="T5" fmla="*/ 354 h 354"/>
                  <a:gd name="T6" fmla="*/ 84 w 147"/>
                  <a:gd name="T7" fmla="*/ 354 h 354"/>
                  <a:gd name="T8" fmla="*/ 15 w 147"/>
                  <a:gd name="T9" fmla="*/ 214 h 354"/>
                  <a:gd name="T10" fmla="*/ 81 w 147"/>
                  <a:gd name="T11" fmla="*/ 169 h 354"/>
                  <a:gd name="T12" fmla="*/ 0 w 147"/>
                  <a:gd name="T13" fmla="*/ 132 h 354"/>
                  <a:gd name="T14" fmla="*/ 75 w 147"/>
                  <a:gd name="T15" fmla="*/ 16 h 354"/>
                  <a:gd name="T16" fmla="*/ 111 w 147"/>
                  <a:gd name="T17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7" h="354">
                    <a:moveTo>
                      <a:pt x="111" y="0"/>
                    </a:moveTo>
                    <a:lnTo>
                      <a:pt x="111" y="39"/>
                    </a:lnTo>
                    <a:lnTo>
                      <a:pt x="147" y="354"/>
                    </a:lnTo>
                    <a:lnTo>
                      <a:pt x="84" y="354"/>
                    </a:lnTo>
                    <a:lnTo>
                      <a:pt x="15" y="214"/>
                    </a:lnTo>
                    <a:lnTo>
                      <a:pt x="81" y="169"/>
                    </a:lnTo>
                    <a:lnTo>
                      <a:pt x="0" y="132"/>
                    </a:lnTo>
                    <a:lnTo>
                      <a:pt x="75" y="16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2639220" y="2590802"/>
              <a:ext cx="709612" cy="769937"/>
              <a:chOff x="2668588" y="2424907"/>
              <a:chExt cx="709612" cy="769937"/>
            </a:xfrm>
          </p:grpSpPr>
          <p:sp>
            <p:nvSpPr>
              <p:cNvPr id="177" name="Freeform 100"/>
              <p:cNvSpPr>
                <a:spLocks/>
              </p:cNvSpPr>
              <p:nvPr/>
            </p:nvSpPr>
            <p:spPr bwMode="auto">
              <a:xfrm>
                <a:off x="3257550" y="2820194"/>
                <a:ext cx="120650" cy="177800"/>
              </a:xfrm>
              <a:custGeom>
                <a:avLst/>
                <a:gdLst>
                  <a:gd name="T0" fmla="*/ 57 w 75"/>
                  <a:gd name="T1" fmla="*/ 7 h 111"/>
                  <a:gd name="T2" fmla="*/ 11 w 75"/>
                  <a:gd name="T3" fmla="*/ 43 h 111"/>
                  <a:gd name="T4" fmla="*/ 18 w 75"/>
                  <a:gd name="T5" fmla="*/ 104 h 111"/>
                  <a:gd name="T6" fmla="*/ 64 w 75"/>
                  <a:gd name="T7" fmla="*/ 68 h 111"/>
                  <a:gd name="T8" fmla="*/ 57 w 75"/>
                  <a:gd name="T9" fmla="*/ 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11">
                    <a:moveTo>
                      <a:pt x="57" y="7"/>
                    </a:moveTo>
                    <a:cubicBezTo>
                      <a:pt x="43" y="0"/>
                      <a:pt x="22" y="17"/>
                      <a:pt x="11" y="43"/>
                    </a:cubicBezTo>
                    <a:cubicBezTo>
                      <a:pt x="0" y="70"/>
                      <a:pt x="3" y="97"/>
                      <a:pt x="18" y="104"/>
                    </a:cubicBezTo>
                    <a:cubicBezTo>
                      <a:pt x="33" y="111"/>
                      <a:pt x="53" y="94"/>
                      <a:pt x="64" y="68"/>
                    </a:cubicBezTo>
                    <a:cubicBezTo>
                      <a:pt x="75" y="41"/>
                      <a:pt x="72" y="14"/>
                      <a:pt x="57" y="7"/>
                    </a:cubicBezTo>
                    <a:close/>
                  </a:path>
                </a:pathLst>
              </a:custGeom>
              <a:solidFill>
                <a:srgbClr val="F6D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101"/>
              <p:cNvSpPr>
                <a:spLocks/>
              </p:cNvSpPr>
              <p:nvPr/>
            </p:nvSpPr>
            <p:spPr bwMode="auto">
              <a:xfrm>
                <a:off x="2695575" y="2820194"/>
                <a:ext cx="122238" cy="177800"/>
              </a:xfrm>
              <a:custGeom>
                <a:avLst/>
                <a:gdLst>
                  <a:gd name="T0" fmla="*/ 18 w 76"/>
                  <a:gd name="T1" fmla="*/ 7 h 111"/>
                  <a:gd name="T2" fmla="*/ 65 w 76"/>
                  <a:gd name="T3" fmla="*/ 43 h 111"/>
                  <a:gd name="T4" fmla="*/ 58 w 76"/>
                  <a:gd name="T5" fmla="*/ 104 h 111"/>
                  <a:gd name="T6" fmla="*/ 11 w 76"/>
                  <a:gd name="T7" fmla="*/ 68 h 111"/>
                  <a:gd name="T8" fmla="*/ 18 w 76"/>
                  <a:gd name="T9" fmla="*/ 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11">
                    <a:moveTo>
                      <a:pt x="18" y="7"/>
                    </a:moveTo>
                    <a:cubicBezTo>
                      <a:pt x="33" y="0"/>
                      <a:pt x="54" y="17"/>
                      <a:pt x="65" y="43"/>
                    </a:cubicBezTo>
                    <a:cubicBezTo>
                      <a:pt x="76" y="70"/>
                      <a:pt x="72" y="97"/>
                      <a:pt x="58" y="104"/>
                    </a:cubicBezTo>
                    <a:cubicBezTo>
                      <a:pt x="43" y="111"/>
                      <a:pt x="22" y="94"/>
                      <a:pt x="11" y="68"/>
                    </a:cubicBezTo>
                    <a:cubicBezTo>
                      <a:pt x="0" y="41"/>
                      <a:pt x="3" y="14"/>
                      <a:pt x="18" y="7"/>
                    </a:cubicBezTo>
                    <a:close/>
                  </a:path>
                </a:pathLst>
              </a:custGeom>
              <a:solidFill>
                <a:srgbClr val="F6D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102"/>
              <p:cNvSpPr>
                <a:spLocks/>
              </p:cNvSpPr>
              <p:nvPr/>
            </p:nvSpPr>
            <p:spPr bwMode="auto">
              <a:xfrm>
                <a:off x="2919413" y="3112294"/>
                <a:ext cx="234950" cy="82550"/>
              </a:xfrm>
              <a:custGeom>
                <a:avLst/>
                <a:gdLst>
                  <a:gd name="T0" fmla="*/ 147 w 147"/>
                  <a:gd name="T1" fmla="*/ 0 h 51"/>
                  <a:gd name="T2" fmla="*/ 0 w 147"/>
                  <a:gd name="T3" fmla="*/ 0 h 51"/>
                  <a:gd name="T4" fmla="*/ 0 w 147"/>
                  <a:gd name="T5" fmla="*/ 5 h 51"/>
                  <a:gd name="T6" fmla="*/ 73 w 147"/>
                  <a:gd name="T7" fmla="*/ 51 h 51"/>
                  <a:gd name="T8" fmla="*/ 147 w 147"/>
                  <a:gd name="T9" fmla="*/ 4 h 51"/>
                  <a:gd name="T10" fmla="*/ 147 w 147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7" h="51">
                    <a:moveTo>
                      <a:pt x="14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46" y="51"/>
                      <a:pt x="73" y="51"/>
                    </a:cubicBezTo>
                    <a:cubicBezTo>
                      <a:pt x="100" y="51"/>
                      <a:pt x="147" y="4"/>
                      <a:pt x="147" y="4"/>
                    </a:cubicBezTo>
                    <a:cubicBezTo>
                      <a:pt x="147" y="0"/>
                      <a:pt x="147" y="0"/>
                      <a:pt x="147" y="0"/>
                    </a:cubicBezTo>
                  </a:path>
                </a:pathLst>
              </a:custGeom>
              <a:solidFill>
                <a:srgbClr val="C5A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103"/>
              <p:cNvSpPr>
                <a:spLocks/>
              </p:cNvSpPr>
              <p:nvPr/>
            </p:nvSpPr>
            <p:spPr bwMode="auto">
              <a:xfrm>
                <a:off x="2711450" y="2445544"/>
                <a:ext cx="652463" cy="723900"/>
              </a:xfrm>
              <a:custGeom>
                <a:avLst/>
                <a:gdLst>
                  <a:gd name="T0" fmla="*/ 203 w 406"/>
                  <a:gd name="T1" fmla="*/ 450 h 450"/>
                  <a:gd name="T2" fmla="*/ 30 w 406"/>
                  <a:gd name="T3" fmla="*/ 266 h 450"/>
                  <a:gd name="T4" fmla="*/ 203 w 406"/>
                  <a:gd name="T5" fmla="*/ 0 h 450"/>
                  <a:gd name="T6" fmla="*/ 375 w 406"/>
                  <a:gd name="T7" fmla="*/ 266 h 450"/>
                  <a:gd name="T8" fmla="*/ 203 w 406"/>
                  <a:gd name="T9" fmla="*/ 45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6" h="450">
                    <a:moveTo>
                      <a:pt x="203" y="450"/>
                    </a:moveTo>
                    <a:cubicBezTo>
                      <a:pt x="157" y="450"/>
                      <a:pt x="60" y="374"/>
                      <a:pt x="30" y="266"/>
                    </a:cubicBezTo>
                    <a:cubicBezTo>
                      <a:pt x="0" y="157"/>
                      <a:pt x="57" y="0"/>
                      <a:pt x="203" y="0"/>
                    </a:cubicBezTo>
                    <a:cubicBezTo>
                      <a:pt x="349" y="0"/>
                      <a:pt x="406" y="157"/>
                      <a:pt x="375" y="266"/>
                    </a:cubicBezTo>
                    <a:cubicBezTo>
                      <a:pt x="346" y="374"/>
                      <a:pt x="249" y="450"/>
                      <a:pt x="203" y="450"/>
                    </a:cubicBezTo>
                    <a:close/>
                  </a:path>
                </a:pathLst>
              </a:custGeom>
              <a:solidFill>
                <a:srgbClr val="F6D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104"/>
              <p:cNvSpPr>
                <a:spLocks/>
              </p:cNvSpPr>
              <p:nvPr/>
            </p:nvSpPr>
            <p:spPr bwMode="auto">
              <a:xfrm>
                <a:off x="2668588" y="2424907"/>
                <a:ext cx="690563" cy="498475"/>
              </a:xfrm>
              <a:custGeom>
                <a:avLst/>
                <a:gdLst>
                  <a:gd name="T0" fmla="*/ 259 w 430"/>
                  <a:gd name="T1" fmla="*/ 148 h 310"/>
                  <a:gd name="T2" fmla="*/ 357 w 430"/>
                  <a:gd name="T3" fmla="*/ 226 h 310"/>
                  <a:gd name="T4" fmla="*/ 387 w 430"/>
                  <a:gd name="T5" fmla="*/ 301 h 310"/>
                  <a:gd name="T6" fmla="*/ 411 w 430"/>
                  <a:gd name="T7" fmla="*/ 145 h 310"/>
                  <a:gd name="T8" fmla="*/ 257 w 430"/>
                  <a:gd name="T9" fmla="*/ 4 h 310"/>
                  <a:gd name="T10" fmla="*/ 104 w 430"/>
                  <a:gd name="T11" fmla="*/ 47 h 310"/>
                  <a:gd name="T12" fmla="*/ 63 w 430"/>
                  <a:gd name="T13" fmla="*/ 310 h 310"/>
                  <a:gd name="T14" fmla="*/ 148 w 430"/>
                  <a:gd name="T15" fmla="*/ 105 h 310"/>
                  <a:gd name="T16" fmla="*/ 259 w 430"/>
                  <a:gd name="T17" fmla="*/ 148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0" h="310">
                    <a:moveTo>
                      <a:pt x="259" y="148"/>
                    </a:moveTo>
                    <a:cubicBezTo>
                      <a:pt x="295" y="223"/>
                      <a:pt x="310" y="246"/>
                      <a:pt x="357" y="226"/>
                    </a:cubicBezTo>
                    <a:cubicBezTo>
                      <a:pt x="405" y="206"/>
                      <a:pt x="396" y="262"/>
                      <a:pt x="387" y="301"/>
                    </a:cubicBezTo>
                    <a:cubicBezTo>
                      <a:pt x="430" y="248"/>
                      <a:pt x="425" y="197"/>
                      <a:pt x="411" y="145"/>
                    </a:cubicBezTo>
                    <a:cubicBezTo>
                      <a:pt x="397" y="88"/>
                      <a:pt x="325" y="2"/>
                      <a:pt x="257" y="4"/>
                    </a:cubicBezTo>
                    <a:cubicBezTo>
                      <a:pt x="220" y="0"/>
                      <a:pt x="164" y="5"/>
                      <a:pt x="104" y="47"/>
                    </a:cubicBezTo>
                    <a:cubicBezTo>
                      <a:pt x="0" y="122"/>
                      <a:pt x="35" y="290"/>
                      <a:pt x="63" y="310"/>
                    </a:cubicBezTo>
                    <a:cubicBezTo>
                      <a:pt x="36" y="155"/>
                      <a:pt x="102" y="186"/>
                      <a:pt x="148" y="105"/>
                    </a:cubicBezTo>
                    <a:cubicBezTo>
                      <a:pt x="163" y="69"/>
                      <a:pt x="221" y="67"/>
                      <a:pt x="259" y="148"/>
                    </a:cubicBezTo>
                    <a:close/>
                  </a:path>
                </a:pathLst>
              </a:custGeom>
              <a:solidFill>
                <a:srgbClr val="BF97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3" name="Freeform 105"/>
            <p:cNvSpPr>
              <a:spLocks/>
            </p:cNvSpPr>
            <p:nvPr/>
          </p:nvSpPr>
          <p:spPr bwMode="auto">
            <a:xfrm>
              <a:off x="2712245" y="3384552"/>
              <a:ext cx="234950" cy="433388"/>
            </a:xfrm>
            <a:custGeom>
              <a:avLst/>
              <a:gdLst>
                <a:gd name="T0" fmla="*/ 148 w 148"/>
                <a:gd name="T1" fmla="*/ 272 h 273"/>
                <a:gd name="T2" fmla="*/ 84 w 148"/>
                <a:gd name="T3" fmla="*/ 272 h 273"/>
                <a:gd name="T4" fmla="*/ 80 w 148"/>
                <a:gd name="T5" fmla="*/ 273 h 273"/>
                <a:gd name="T6" fmla="*/ 16 w 148"/>
                <a:gd name="T7" fmla="*/ 213 h 273"/>
                <a:gd name="T8" fmla="*/ 81 w 148"/>
                <a:gd name="T9" fmla="*/ 169 h 273"/>
                <a:gd name="T10" fmla="*/ 0 w 148"/>
                <a:gd name="T11" fmla="*/ 131 h 273"/>
                <a:gd name="T12" fmla="*/ 54 w 148"/>
                <a:gd name="T13" fmla="*/ 48 h 273"/>
                <a:gd name="T14" fmla="*/ 75 w 148"/>
                <a:gd name="T15" fmla="*/ 16 h 273"/>
                <a:gd name="T16" fmla="*/ 111 w 148"/>
                <a:gd name="T17" fmla="*/ 0 h 273"/>
                <a:gd name="T18" fmla="*/ 111 w 148"/>
                <a:gd name="T19" fmla="*/ 38 h 273"/>
                <a:gd name="T20" fmla="*/ 147 w 148"/>
                <a:gd name="T21" fmla="*/ 273 h 273"/>
                <a:gd name="T22" fmla="*/ 148 w 148"/>
                <a:gd name="T23" fmla="*/ 27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8" h="273">
                  <a:moveTo>
                    <a:pt x="148" y="272"/>
                  </a:moveTo>
                  <a:lnTo>
                    <a:pt x="84" y="272"/>
                  </a:lnTo>
                  <a:lnTo>
                    <a:pt x="80" y="273"/>
                  </a:lnTo>
                  <a:lnTo>
                    <a:pt x="16" y="213"/>
                  </a:lnTo>
                  <a:lnTo>
                    <a:pt x="81" y="169"/>
                  </a:lnTo>
                  <a:lnTo>
                    <a:pt x="0" y="131"/>
                  </a:lnTo>
                  <a:lnTo>
                    <a:pt x="54" y="48"/>
                  </a:lnTo>
                  <a:lnTo>
                    <a:pt x="75" y="16"/>
                  </a:lnTo>
                  <a:lnTo>
                    <a:pt x="111" y="0"/>
                  </a:lnTo>
                  <a:lnTo>
                    <a:pt x="111" y="38"/>
                  </a:lnTo>
                  <a:lnTo>
                    <a:pt x="147" y="273"/>
                  </a:lnTo>
                  <a:lnTo>
                    <a:pt x="148" y="272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06"/>
            <p:cNvSpPr>
              <a:spLocks/>
            </p:cNvSpPr>
            <p:nvPr/>
          </p:nvSpPr>
          <p:spPr bwMode="auto">
            <a:xfrm>
              <a:off x="3067845" y="3381377"/>
              <a:ext cx="231775" cy="436563"/>
            </a:xfrm>
            <a:custGeom>
              <a:avLst/>
              <a:gdLst>
                <a:gd name="T0" fmla="*/ 66 w 146"/>
                <a:gd name="T1" fmla="*/ 169 h 275"/>
                <a:gd name="T2" fmla="*/ 132 w 146"/>
                <a:gd name="T3" fmla="*/ 212 h 275"/>
                <a:gd name="T4" fmla="*/ 67 w 146"/>
                <a:gd name="T5" fmla="*/ 275 h 275"/>
                <a:gd name="T6" fmla="*/ 63 w 146"/>
                <a:gd name="T7" fmla="*/ 274 h 275"/>
                <a:gd name="T8" fmla="*/ 0 w 146"/>
                <a:gd name="T9" fmla="*/ 274 h 275"/>
                <a:gd name="T10" fmla="*/ 1 w 146"/>
                <a:gd name="T11" fmla="*/ 275 h 275"/>
                <a:gd name="T12" fmla="*/ 37 w 146"/>
                <a:gd name="T13" fmla="*/ 37 h 275"/>
                <a:gd name="T14" fmla="*/ 37 w 146"/>
                <a:gd name="T15" fmla="*/ 0 h 275"/>
                <a:gd name="T16" fmla="*/ 81 w 146"/>
                <a:gd name="T17" fmla="*/ 19 h 275"/>
                <a:gd name="T18" fmla="*/ 100 w 146"/>
                <a:gd name="T19" fmla="*/ 51 h 275"/>
                <a:gd name="T20" fmla="*/ 146 w 146"/>
                <a:gd name="T21" fmla="*/ 130 h 275"/>
                <a:gd name="T22" fmla="*/ 66 w 146"/>
                <a:gd name="T23" fmla="*/ 16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275">
                  <a:moveTo>
                    <a:pt x="66" y="169"/>
                  </a:moveTo>
                  <a:lnTo>
                    <a:pt x="132" y="212"/>
                  </a:lnTo>
                  <a:lnTo>
                    <a:pt x="67" y="275"/>
                  </a:lnTo>
                  <a:lnTo>
                    <a:pt x="63" y="274"/>
                  </a:lnTo>
                  <a:lnTo>
                    <a:pt x="0" y="274"/>
                  </a:lnTo>
                  <a:lnTo>
                    <a:pt x="1" y="275"/>
                  </a:lnTo>
                  <a:lnTo>
                    <a:pt x="37" y="37"/>
                  </a:lnTo>
                  <a:lnTo>
                    <a:pt x="37" y="0"/>
                  </a:lnTo>
                  <a:lnTo>
                    <a:pt x="81" y="19"/>
                  </a:lnTo>
                  <a:lnTo>
                    <a:pt x="100" y="51"/>
                  </a:lnTo>
                  <a:lnTo>
                    <a:pt x="146" y="130"/>
                  </a:lnTo>
                  <a:lnTo>
                    <a:pt x="66" y="169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07"/>
            <p:cNvSpPr>
              <a:spLocks/>
            </p:cNvSpPr>
            <p:nvPr/>
          </p:nvSpPr>
          <p:spPr bwMode="auto">
            <a:xfrm>
              <a:off x="5316538" y="1786732"/>
              <a:ext cx="379413" cy="960438"/>
            </a:xfrm>
            <a:custGeom>
              <a:avLst/>
              <a:gdLst>
                <a:gd name="T0" fmla="*/ 85 w 236"/>
                <a:gd name="T1" fmla="*/ 54 h 598"/>
                <a:gd name="T2" fmla="*/ 191 w 236"/>
                <a:gd name="T3" fmla="*/ 103 h 598"/>
                <a:gd name="T4" fmla="*/ 221 w 236"/>
                <a:gd name="T5" fmla="*/ 279 h 598"/>
                <a:gd name="T6" fmla="*/ 113 w 236"/>
                <a:gd name="T7" fmla="*/ 597 h 598"/>
                <a:gd name="T8" fmla="*/ 18 w 236"/>
                <a:gd name="T9" fmla="*/ 271 h 598"/>
                <a:gd name="T10" fmla="*/ 85 w 236"/>
                <a:gd name="T11" fmla="*/ 54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6" h="598">
                  <a:moveTo>
                    <a:pt x="85" y="54"/>
                  </a:moveTo>
                  <a:cubicBezTo>
                    <a:pt x="94" y="25"/>
                    <a:pt x="163" y="0"/>
                    <a:pt x="191" y="103"/>
                  </a:cubicBezTo>
                  <a:cubicBezTo>
                    <a:pt x="219" y="206"/>
                    <a:pt x="205" y="243"/>
                    <a:pt x="221" y="279"/>
                  </a:cubicBezTo>
                  <a:cubicBezTo>
                    <a:pt x="236" y="316"/>
                    <a:pt x="200" y="598"/>
                    <a:pt x="113" y="597"/>
                  </a:cubicBezTo>
                  <a:cubicBezTo>
                    <a:pt x="20" y="596"/>
                    <a:pt x="0" y="326"/>
                    <a:pt x="18" y="271"/>
                  </a:cubicBezTo>
                  <a:cubicBezTo>
                    <a:pt x="37" y="217"/>
                    <a:pt x="20" y="54"/>
                    <a:pt x="85" y="54"/>
                  </a:cubicBezTo>
                </a:path>
              </a:pathLst>
            </a:custGeom>
            <a:solidFill>
              <a:srgbClr val="605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08"/>
            <p:cNvSpPr>
              <a:spLocks/>
            </p:cNvSpPr>
            <p:nvPr/>
          </p:nvSpPr>
          <p:spPr bwMode="auto">
            <a:xfrm>
              <a:off x="5702300" y="1786732"/>
              <a:ext cx="379413" cy="960438"/>
            </a:xfrm>
            <a:custGeom>
              <a:avLst/>
              <a:gdLst>
                <a:gd name="T0" fmla="*/ 151 w 237"/>
                <a:gd name="T1" fmla="*/ 54 h 598"/>
                <a:gd name="T2" fmla="*/ 45 w 237"/>
                <a:gd name="T3" fmla="*/ 103 h 598"/>
                <a:gd name="T4" fmla="*/ 15 w 237"/>
                <a:gd name="T5" fmla="*/ 279 h 598"/>
                <a:gd name="T6" fmla="*/ 123 w 237"/>
                <a:gd name="T7" fmla="*/ 597 h 598"/>
                <a:gd name="T8" fmla="*/ 218 w 237"/>
                <a:gd name="T9" fmla="*/ 271 h 598"/>
                <a:gd name="T10" fmla="*/ 151 w 237"/>
                <a:gd name="T11" fmla="*/ 54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7" h="598">
                  <a:moveTo>
                    <a:pt x="151" y="54"/>
                  </a:moveTo>
                  <a:cubicBezTo>
                    <a:pt x="142" y="25"/>
                    <a:pt x="73" y="0"/>
                    <a:pt x="45" y="103"/>
                  </a:cubicBezTo>
                  <a:cubicBezTo>
                    <a:pt x="17" y="206"/>
                    <a:pt x="31" y="243"/>
                    <a:pt x="15" y="279"/>
                  </a:cubicBezTo>
                  <a:cubicBezTo>
                    <a:pt x="0" y="316"/>
                    <a:pt x="37" y="598"/>
                    <a:pt x="123" y="597"/>
                  </a:cubicBezTo>
                  <a:cubicBezTo>
                    <a:pt x="216" y="596"/>
                    <a:pt x="237" y="326"/>
                    <a:pt x="218" y="271"/>
                  </a:cubicBezTo>
                  <a:cubicBezTo>
                    <a:pt x="200" y="217"/>
                    <a:pt x="216" y="54"/>
                    <a:pt x="151" y="54"/>
                  </a:cubicBezTo>
                </a:path>
              </a:pathLst>
            </a:custGeom>
            <a:solidFill>
              <a:srgbClr val="605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09"/>
            <p:cNvSpPr>
              <a:spLocks/>
            </p:cNvSpPr>
            <p:nvPr/>
          </p:nvSpPr>
          <p:spPr bwMode="auto">
            <a:xfrm>
              <a:off x="5116513" y="2553494"/>
              <a:ext cx="1182688" cy="442913"/>
            </a:xfrm>
            <a:custGeom>
              <a:avLst/>
              <a:gdLst>
                <a:gd name="T0" fmla="*/ 438 w 737"/>
                <a:gd name="T1" fmla="*/ 0 h 276"/>
                <a:gd name="T2" fmla="*/ 295 w 737"/>
                <a:gd name="T3" fmla="*/ 7 h 276"/>
                <a:gd name="T4" fmla="*/ 79 w 737"/>
                <a:gd name="T5" fmla="*/ 99 h 276"/>
                <a:gd name="T6" fmla="*/ 0 w 737"/>
                <a:gd name="T7" fmla="*/ 276 h 276"/>
                <a:gd name="T8" fmla="*/ 737 w 737"/>
                <a:gd name="T9" fmla="*/ 276 h 276"/>
                <a:gd name="T10" fmla="*/ 658 w 737"/>
                <a:gd name="T11" fmla="*/ 99 h 276"/>
                <a:gd name="T12" fmla="*/ 438 w 737"/>
                <a:gd name="T1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76">
                  <a:moveTo>
                    <a:pt x="438" y="0"/>
                  </a:moveTo>
                  <a:cubicBezTo>
                    <a:pt x="437" y="3"/>
                    <a:pt x="296" y="5"/>
                    <a:pt x="295" y="7"/>
                  </a:cubicBezTo>
                  <a:cubicBezTo>
                    <a:pt x="250" y="70"/>
                    <a:pt x="155" y="82"/>
                    <a:pt x="79" y="99"/>
                  </a:cubicBezTo>
                  <a:cubicBezTo>
                    <a:pt x="3" y="116"/>
                    <a:pt x="0" y="212"/>
                    <a:pt x="0" y="276"/>
                  </a:cubicBezTo>
                  <a:cubicBezTo>
                    <a:pt x="737" y="276"/>
                    <a:pt x="737" y="276"/>
                    <a:pt x="737" y="276"/>
                  </a:cubicBezTo>
                  <a:cubicBezTo>
                    <a:pt x="737" y="212"/>
                    <a:pt x="736" y="116"/>
                    <a:pt x="658" y="99"/>
                  </a:cubicBezTo>
                  <a:cubicBezTo>
                    <a:pt x="581" y="81"/>
                    <a:pt x="480" y="66"/>
                    <a:pt x="438" y="0"/>
                  </a:cubicBezTo>
                </a:path>
              </a:pathLst>
            </a:custGeom>
            <a:solidFill>
              <a:srgbClr val="C9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10"/>
            <p:cNvSpPr>
              <a:spLocks/>
            </p:cNvSpPr>
            <p:nvPr/>
          </p:nvSpPr>
          <p:spPr bwMode="auto">
            <a:xfrm>
              <a:off x="5588000" y="2553494"/>
              <a:ext cx="238125" cy="442913"/>
            </a:xfrm>
            <a:custGeom>
              <a:avLst/>
              <a:gdLst>
                <a:gd name="T0" fmla="*/ 149 w 149"/>
                <a:gd name="T1" fmla="*/ 7 h 276"/>
                <a:gd name="T2" fmla="*/ 149 w 149"/>
                <a:gd name="T3" fmla="*/ 41 h 276"/>
                <a:gd name="T4" fmla="*/ 113 w 149"/>
                <a:gd name="T5" fmla="*/ 276 h 276"/>
                <a:gd name="T6" fmla="*/ 36 w 149"/>
                <a:gd name="T7" fmla="*/ 276 h 276"/>
                <a:gd name="T8" fmla="*/ 0 w 149"/>
                <a:gd name="T9" fmla="*/ 44 h 276"/>
                <a:gd name="T10" fmla="*/ 0 w 149"/>
                <a:gd name="T11" fmla="*/ 7 h 276"/>
                <a:gd name="T12" fmla="*/ 1 w 149"/>
                <a:gd name="T13" fmla="*/ 7 h 276"/>
                <a:gd name="T14" fmla="*/ 144 w 149"/>
                <a:gd name="T15" fmla="*/ 0 h 276"/>
                <a:gd name="T16" fmla="*/ 149 w 149"/>
                <a:gd name="T17" fmla="*/ 7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" h="276">
                  <a:moveTo>
                    <a:pt x="149" y="7"/>
                  </a:moveTo>
                  <a:cubicBezTo>
                    <a:pt x="149" y="41"/>
                    <a:pt x="149" y="41"/>
                    <a:pt x="149" y="41"/>
                  </a:cubicBezTo>
                  <a:cubicBezTo>
                    <a:pt x="113" y="276"/>
                    <a:pt x="113" y="276"/>
                    <a:pt x="113" y="276"/>
                  </a:cubicBezTo>
                  <a:cubicBezTo>
                    <a:pt x="36" y="276"/>
                    <a:pt x="36" y="276"/>
                    <a:pt x="36" y="276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5"/>
                    <a:pt x="143" y="3"/>
                    <a:pt x="144" y="0"/>
                  </a:cubicBezTo>
                  <a:cubicBezTo>
                    <a:pt x="146" y="2"/>
                    <a:pt x="147" y="4"/>
                    <a:pt x="149" y="7"/>
                  </a:cubicBezTo>
                  <a:close/>
                </a:path>
              </a:pathLst>
            </a:custGeom>
            <a:solidFill>
              <a:srgbClr val="C9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11"/>
            <p:cNvSpPr>
              <a:spLocks/>
            </p:cNvSpPr>
            <p:nvPr/>
          </p:nvSpPr>
          <p:spPr bwMode="auto">
            <a:xfrm>
              <a:off x="5589588" y="2155032"/>
              <a:ext cx="234950" cy="571500"/>
            </a:xfrm>
            <a:custGeom>
              <a:avLst/>
              <a:gdLst>
                <a:gd name="T0" fmla="*/ 0 w 147"/>
                <a:gd name="T1" fmla="*/ 98 h 356"/>
                <a:gd name="T2" fmla="*/ 0 w 147"/>
                <a:gd name="T3" fmla="*/ 219 h 356"/>
                <a:gd name="T4" fmla="*/ 0 w 147"/>
                <a:gd name="T5" fmla="*/ 278 h 356"/>
                <a:gd name="T6" fmla="*/ 147 w 147"/>
                <a:gd name="T7" fmla="*/ 278 h 356"/>
                <a:gd name="T8" fmla="*/ 147 w 147"/>
                <a:gd name="T9" fmla="*/ 219 h 356"/>
                <a:gd name="T10" fmla="*/ 147 w 147"/>
                <a:gd name="T11" fmla="*/ 98 h 356"/>
                <a:gd name="T12" fmla="*/ 0 w 147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37" y="354"/>
                    <a:pt x="103" y="356"/>
                    <a:pt x="147" y="278"/>
                  </a:cubicBezTo>
                  <a:cubicBezTo>
                    <a:pt x="147" y="219"/>
                    <a:pt x="147" y="219"/>
                    <a:pt x="147" y="219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7" y="0"/>
                    <a:pt x="0" y="0"/>
                    <a:pt x="0" y="98"/>
                  </a:cubicBezTo>
                </a:path>
              </a:pathLst>
            </a:custGeom>
            <a:solidFill>
              <a:srgbClr val="F6D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12"/>
            <p:cNvSpPr>
              <a:spLocks/>
            </p:cNvSpPr>
            <p:nvPr/>
          </p:nvSpPr>
          <p:spPr bwMode="auto">
            <a:xfrm>
              <a:off x="5927725" y="2164557"/>
              <a:ext cx="120650" cy="179388"/>
            </a:xfrm>
            <a:custGeom>
              <a:avLst/>
              <a:gdLst>
                <a:gd name="T0" fmla="*/ 57 w 75"/>
                <a:gd name="T1" fmla="*/ 7 h 111"/>
                <a:gd name="T2" fmla="*/ 11 w 75"/>
                <a:gd name="T3" fmla="*/ 43 h 111"/>
                <a:gd name="T4" fmla="*/ 18 w 75"/>
                <a:gd name="T5" fmla="*/ 104 h 111"/>
                <a:gd name="T6" fmla="*/ 64 w 75"/>
                <a:gd name="T7" fmla="*/ 68 h 111"/>
                <a:gd name="T8" fmla="*/ 57 w 75"/>
                <a:gd name="T9" fmla="*/ 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1">
                  <a:moveTo>
                    <a:pt x="57" y="7"/>
                  </a:moveTo>
                  <a:cubicBezTo>
                    <a:pt x="43" y="0"/>
                    <a:pt x="22" y="17"/>
                    <a:pt x="11" y="43"/>
                  </a:cubicBezTo>
                  <a:cubicBezTo>
                    <a:pt x="0" y="70"/>
                    <a:pt x="3" y="97"/>
                    <a:pt x="18" y="104"/>
                  </a:cubicBezTo>
                  <a:cubicBezTo>
                    <a:pt x="33" y="111"/>
                    <a:pt x="53" y="94"/>
                    <a:pt x="64" y="68"/>
                  </a:cubicBezTo>
                  <a:cubicBezTo>
                    <a:pt x="75" y="41"/>
                    <a:pt x="72" y="14"/>
                    <a:pt x="57" y="7"/>
                  </a:cubicBezTo>
                  <a:close/>
                </a:path>
              </a:pathLst>
            </a:custGeom>
            <a:solidFill>
              <a:srgbClr val="F6D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13"/>
            <p:cNvSpPr>
              <a:spLocks/>
            </p:cNvSpPr>
            <p:nvPr/>
          </p:nvSpPr>
          <p:spPr bwMode="auto">
            <a:xfrm>
              <a:off x="5365750" y="2164557"/>
              <a:ext cx="122238" cy="179388"/>
            </a:xfrm>
            <a:custGeom>
              <a:avLst/>
              <a:gdLst>
                <a:gd name="T0" fmla="*/ 18 w 76"/>
                <a:gd name="T1" fmla="*/ 7 h 111"/>
                <a:gd name="T2" fmla="*/ 65 w 76"/>
                <a:gd name="T3" fmla="*/ 43 h 111"/>
                <a:gd name="T4" fmla="*/ 58 w 76"/>
                <a:gd name="T5" fmla="*/ 104 h 111"/>
                <a:gd name="T6" fmla="*/ 11 w 76"/>
                <a:gd name="T7" fmla="*/ 68 h 111"/>
                <a:gd name="T8" fmla="*/ 18 w 76"/>
                <a:gd name="T9" fmla="*/ 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1">
                  <a:moveTo>
                    <a:pt x="18" y="7"/>
                  </a:moveTo>
                  <a:cubicBezTo>
                    <a:pt x="33" y="0"/>
                    <a:pt x="54" y="17"/>
                    <a:pt x="65" y="43"/>
                  </a:cubicBezTo>
                  <a:cubicBezTo>
                    <a:pt x="76" y="70"/>
                    <a:pt x="72" y="97"/>
                    <a:pt x="58" y="104"/>
                  </a:cubicBezTo>
                  <a:cubicBezTo>
                    <a:pt x="43" y="111"/>
                    <a:pt x="22" y="94"/>
                    <a:pt x="11" y="68"/>
                  </a:cubicBezTo>
                  <a:cubicBezTo>
                    <a:pt x="0" y="41"/>
                    <a:pt x="3" y="14"/>
                    <a:pt x="18" y="7"/>
                  </a:cubicBezTo>
                  <a:close/>
                </a:path>
              </a:pathLst>
            </a:custGeom>
            <a:solidFill>
              <a:srgbClr val="F6D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14"/>
            <p:cNvSpPr>
              <a:spLocks/>
            </p:cNvSpPr>
            <p:nvPr/>
          </p:nvSpPr>
          <p:spPr bwMode="auto">
            <a:xfrm>
              <a:off x="5589588" y="2458244"/>
              <a:ext cx="234950" cy="80963"/>
            </a:xfrm>
            <a:custGeom>
              <a:avLst/>
              <a:gdLst>
                <a:gd name="T0" fmla="*/ 147 w 147"/>
                <a:gd name="T1" fmla="*/ 0 h 51"/>
                <a:gd name="T2" fmla="*/ 0 w 147"/>
                <a:gd name="T3" fmla="*/ 0 h 51"/>
                <a:gd name="T4" fmla="*/ 0 w 147"/>
                <a:gd name="T5" fmla="*/ 5 h 51"/>
                <a:gd name="T6" fmla="*/ 73 w 147"/>
                <a:gd name="T7" fmla="*/ 51 h 51"/>
                <a:gd name="T8" fmla="*/ 147 w 147"/>
                <a:gd name="T9" fmla="*/ 4 h 51"/>
                <a:gd name="T10" fmla="*/ 147 w 147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51">
                  <a:moveTo>
                    <a:pt x="14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6" y="51"/>
                    <a:pt x="73" y="51"/>
                  </a:cubicBezTo>
                  <a:cubicBezTo>
                    <a:pt x="100" y="51"/>
                    <a:pt x="147" y="4"/>
                    <a:pt x="147" y="4"/>
                  </a:cubicBezTo>
                  <a:cubicBezTo>
                    <a:pt x="147" y="0"/>
                    <a:pt x="147" y="0"/>
                    <a:pt x="147" y="0"/>
                  </a:cubicBezTo>
                </a:path>
              </a:pathLst>
            </a:custGeom>
            <a:solidFill>
              <a:srgbClr val="C5B0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15"/>
            <p:cNvSpPr>
              <a:spLocks/>
            </p:cNvSpPr>
            <p:nvPr/>
          </p:nvSpPr>
          <p:spPr bwMode="auto">
            <a:xfrm>
              <a:off x="5381625" y="1791494"/>
              <a:ext cx="652463" cy="722313"/>
            </a:xfrm>
            <a:custGeom>
              <a:avLst/>
              <a:gdLst>
                <a:gd name="T0" fmla="*/ 203 w 406"/>
                <a:gd name="T1" fmla="*/ 450 h 450"/>
                <a:gd name="T2" fmla="*/ 30 w 406"/>
                <a:gd name="T3" fmla="*/ 266 h 450"/>
                <a:gd name="T4" fmla="*/ 203 w 406"/>
                <a:gd name="T5" fmla="*/ 0 h 450"/>
                <a:gd name="T6" fmla="*/ 375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0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5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6D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16"/>
            <p:cNvSpPr>
              <a:spLocks/>
            </p:cNvSpPr>
            <p:nvPr/>
          </p:nvSpPr>
          <p:spPr bwMode="auto">
            <a:xfrm>
              <a:off x="5368925" y="1774032"/>
              <a:ext cx="657225" cy="493713"/>
            </a:xfrm>
            <a:custGeom>
              <a:avLst/>
              <a:gdLst>
                <a:gd name="T0" fmla="*/ 392 w 409"/>
                <a:gd name="T1" fmla="*/ 143 h 308"/>
                <a:gd name="T2" fmla="*/ 238 w 409"/>
                <a:gd name="T3" fmla="*/ 2 h 308"/>
                <a:gd name="T4" fmla="*/ 204 w 409"/>
                <a:gd name="T5" fmla="*/ 1 h 308"/>
                <a:gd name="T6" fmla="*/ 171 w 409"/>
                <a:gd name="T7" fmla="*/ 2 h 308"/>
                <a:gd name="T8" fmla="*/ 16 w 409"/>
                <a:gd name="T9" fmla="*/ 143 h 308"/>
                <a:gd name="T10" fmla="*/ 28 w 409"/>
                <a:gd name="T11" fmla="*/ 280 h 308"/>
                <a:gd name="T12" fmla="*/ 44 w 409"/>
                <a:gd name="T13" fmla="*/ 308 h 308"/>
                <a:gd name="T14" fmla="*/ 39 w 409"/>
                <a:gd name="T15" fmla="*/ 227 h 308"/>
                <a:gd name="T16" fmla="*/ 71 w 409"/>
                <a:gd name="T17" fmla="*/ 224 h 308"/>
                <a:gd name="T18" fmla="*/ 168 w 409"/>
                <a:gd name="T19" fmla="*/ 146 h 308"/>
                <a:gd name="T20" fmla="*/ 204 w 409"/>
                <a:gd name="T21" fmla="*/ 96 h 308"/>
                <a:gd name="T22" fmla="*/ 240 w 409"/>
                <a:gd name="T23" fmla="*/ 146 h 308"/>
                <a:gd name="T24" fmla="*/ 338 w 409"/>
                <a:gd name="T25" fmla="*/ 224 h 308"/>
                <a:gd name="T26" fmla="*/ 370 w 409"/>
                <a:gd name="T27" fmla="*/ 227 h 308"/>
                <a:gd name="T28" fmla="*/ 365 w 409"/>
                <a:gd name="T29" fmla="*/ 308 h 308"/>
                <a:gd name="T30" fmla="*/ 381 w 409"/>
                <a:gd name="T31" fmla="*/ 280 h 308"/>
                <a:gd name="T32" fmla="*/ 392 w 409"/>
                <a:gd name="T33" fmla="*/ 143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9" h="308">
                  <a:moveTo>
                    <a:pt x="392" y="143"/>
                  </a:moveTo>
                  <a:cubicBezTo>
                    <a:pt x="378" y="86"/>
                    <a:pt x="306" y="0"/>
                    <a:pt x="238" y="2"/>
                  </a:cubicBezTo>
                  <a:cubicBezTo>
                    <a:pt x="228" y="1"/>
                    <a:pt x="217" y="0"/>
                    <a:pt x="204" y="1"/>
                  </a:cubicBezTo>
                  <a:cubicBezTo>
                    <a:pt x="192" y="0"/>
                    <a:pt x="181" y="1"/>
                    <a:pt x="171" y="2"/>
                  </a:cubicBezTo>
                  <a:cubicBezTo>
                    <a:pt x="103" y="0"/>
                    <a:pt x="31" y="86"/>
                    <a:pt x="16" y="143"/>
                  </a:cubicBezTo>
                  <a:cubicBezTo>
                    <a:pt x="5" y="189"/>
                    <a:pt x="0" y="234"/>
                    <a:pt x="28" y="280"/>
                  </a:cubicBezTo>
                  <a:cubicBezTo>
                    <a:pt x="32" y="294"/>
                    <a:pt x="38" y="304"/>
                    <a:pt x="44" y="308"/>
                  </a:cubicBezTo>
                  <a:cubicBezTo>
                    <a:pt x="38" y="273"/>
                    <a:pt x="37" y="247"/>
                    <a:pt x="39" y="227"/>
                  </a:cubicBezTo>
                  <a:cubicBezTo>
                    <a:pt x="44" y="219"/>
                    <a:pt x="54" y="217"/>
                    <a:pt x="71" y="224"/>
                  </a:cubicBezTo>
                  <a:cubicBezTo>
                    <a:pt x="118" y="244"/>
                    <a:pt x="133" y="221"/>
                    <a:pt x="168" y="146"/>
                  </a:cubicBezTo>
                  <a:cubicBezTo>
                    <a:pt x="179" y="123"/>
                    <a:pt x="188" y="96"/>
                    <a:pt x="204" y="96"/>
                  </a:cubicBezTo>
                  <a:cubicBezTo>
                    <a:pt x="221" y="96"/>
                    <a:pt x="230" y="123"/>
                    <a:pt x="240" y="146"/>
                  </a:cubicBezTo>
                  <a:cubicBezTo>
                    <a:pt x="276" y="221"/>
                    <a:pt x="291" y="244"/>
                    <a:pt x="338" y="224"/>
                  </a:cubicBezTo>
                  <a:cubicBezTo>
                    <a:pt x="355" y="217"/>
                    <a:pt x="365" y="219"/>
                    <a:pt x="370" y="227"/>
                  </a:cubicBezTo>
                  <a:cubicBezTo>
                    <a:pt x="372" y="247"/>
                    <a:pt x="371" y="273"/>
                    <a:pt x="365" y="308"/>
                  </a:cubicBezTo>
                  <a:cubicBezTo>
                    <a:pt x="371" y="304"/>
                    <a:pt x="376" y="294"/>
                    <a:pt x="381" y="280"/>
                  </a:cubicBezTo>
                  <a:cubicBezTo>
                    <a:pt x="409" y="234"/>
                    <a:pt x="404" y="189"/>
                    <a:pt x="392" y="143"/>
                  </a:cubicBezTo>
                  <a:close/>
                </a:path>
              </a:pathLst>
            </a:custGeom>
            <a:solidFill>
              <a:srgbClr val="605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17"/>
            <p:cNvSpPr>
              <a:spLocks/>
            </p:cNvSpPr>
            <p:nvPr/>
          </p:nvSpPr>
          <p:spPr bwMode="auto">
            <a:xfrm>
              <a:off x="5413375" y="2563019"/>
              <a:ext cx="233363" cy="433388"/>
            </a:xfrm>
            <a:custGeom>
              <a:avLst/>
              <a:gdLst>
                <a:gd name="T0" fmla="*/ 147 w 147"/>
                <a:gd name="T1" fmla="*/ 272 h 273"/>
                <a:gd name="T2" fmla="*/ 84 w 147"/>
                <a:gd name="T3" fmla="*/ 272 h 273"/>
                <a:gd name="T4" fmla="*/ 80 w 147"/>
                <a:gd name="T5" fmla="*/ 273 h 273"/>
                <a:gd name="T6" fmla="*/ 15 w 147"/>
                <a:gd name="T7" fmla="*/ 214 h 273"/>
                <a:gd name="T8" fmla="*/ 81 w 147"/>
                <a:gd name="T9" fmla="*/ 169 h 273"/>
                <a:gd name="T10" fmla="*/ 0 w 147"/>
                <a:gd name="T11" fmla="*/ 132 h 273"/>
                <a:gd name="T12" fmla="*/ 53 w 147"/>
                <a:gd name="T13" fmla="*/ 49 h 273"/>
                <a:gd name="T14" fmla="*/ 74 w 147"/>
                <a:gd name="T15" fmla="*/ 16 h 273"/>
                <a:gd name="T16" fmla="*/ 110 w 147"/>
                <a:gd name="T17" fmla="*/ 0 h 273"/>
                <a:gd name="T18" fmla="*/ 110 w 147"/>
                <a:gd name="T19" fmla="*/ 39 h 273"/>
                <a:gd name="T20" fmla="*/ 146 w 147"/>
                <a:gd name="T21" fmla="*/ 273 h 273"/>
                <a:gd name="T22" fmla="*/ 147 w 147"/>
                <a:gd name="T23" fmla="*/ 27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" h="273">
                  <a:moveTo>
                    <a:pt x="147" y="272"/>
                  </a:moveTo>
                  <a:lnTo>
                    <a:pt x="84" y="272"/>
                  </a:lnTo>
                  <a:lnTo>
                    <a:pt x="80" y="273"/>
                  </a:lnTo>
                  <a:lnTo>
                    <a:pt x="15" y="214"/>
                  </a:lnTo>
                  <a:lnTo>
                    <a:pt x="81" y="169"/>
                  </a:lnTo>
                  <a:lnTo>
                    <a:pt x="0" y="132"/>
                  </a:lnTo>
                  <a:lnTo>
                    <a:pt x="53" y="49"/>
                  </a:lnTo>
                  <a:lnTo>
                    <a:pt x="74" y="16"/>
                  </a:lnTo>
                  <a:lnTo>
                    <a:pt x="110" y="0"/>
                  </a:lnTo>
                  <a:lnTo>
                    <a:pt x="110" y="39"/>
                  </a:lnTo>
                  <a:lnTo>
                    <a:pt x="146" y="273"/>
                  </a:lnTo>
                  <a:lnTo>
                    <a:pt x="147" y="272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18"/>
            <p:cNvSpPr>
              <a:spLocks/>
            </p:cNvSpPr>
            <p:nvPr/>
          </p:nvSpPr>
          <p:spPr bwMode="auto">
            <a:xfrm>
              <a:off x="5767388" y="2559844"/>
              <a:ext cx="233363" cy="436563"/>
            </a:xfrm>
            <a:custGeom>
              <a:avLst/>
              <a:gdLst>
                <a:gd name="T0" fmla="*/ 66 w 147"/>
                <a:gd name="T1" fmla="*/ 169 h 275"/>
                <a:gd name="T2" fmla="*/ 133 w 147"/>
                <a:gd name="T3" fmla="*/ 213 h 275"/>
                <a:gd name="T4" fmla="*/ 67 w 147"/>
                <a:gd name="T5" fmla="*/ 275 h 275"/>
                <a:gd name="T6" fmla="*/ 63 w 147"/>
                <a:gd name="T7" fmla="*/ 274 h 275"/>
                <a:gd name="T8" fmla="*/ 0 w 147"/>
                <a:gd name="T9" fmla="*/ 274 h 275"/>
                <a:gd name="T10" fmla="*/ 1 w 147"/>
                <a:gd name="T11" fmla="*/ 275 h 275"/>
                <a:gd name="T12" fmla="*/ 37 w 147"/>
                <a:gd name="T13" fmla="*/ 38 h 275"/>
                <a:gd name="T14" fmla="*/ 37 w 147"/>
                <a:gd name="T15" fmla="*/ 0 h 275"/>
                <a:gd name="T16" fmla="*/ 81 w 147"/>
                <a:gd name="T17" fmla="*/ 19 h 275"/>
                <a:gd name="T18" fmla="*/ 100 w 147"/>
                <a:gd name="T19" fmla="*/ 52 h 275"/>
                <a:gd name="T20" fmla="*/ 147 w 147"/>
                <a:gd name="T21" fmla="*/ 131 h 275"/>
                <a:gd name="T22" fmla="*/ 66 w 147"/>
                <a:gd name="T23" fmla="*/ 16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" h="275">
                  <a:moveTo>
                    <a:pt x="66" y="169"/>
                  </a:moveTo>
                  <a:lnTo>
                    <a:pt x="133" y="213"/>
                  </a:lnTo>
                  <a:lnTo>
                    <a:pt x="67" y="275"/>
                  </a:lnTo>
                  <a:lnTo>
                    <a:pt x="63" y="274"/>
                  </a:lnTo>
                  <a:lnTo>
                    <a:pt x="0" y="274"/>
                  </a:lnTo>
                  <a:lnTo>
                    <a:pt x="1" y="275"/>
                  </a:lnTo>
                  <a:lnTo>
                    <a:pt x="37" y="38"/>
                  </a:lnTo>
                  <a:lnTo>
                    <a:pt x="37" y="0"/>
                  </a:lnTo>
                  <a:lnTo>
                    <a:pt x="81" y="19"/>
                  </a:lnTo>
                  <a:lnTo>
                    <a:pt x="100" y="52"/>
                  </a:lnTo>
                  <a:lnTo>
                    <a:pt x="147" y="131"/>
                  </a:lnTo>
                  <a:lnTo>
                    <a:pt x="66" y="169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19"/>
            <p:cNvSpPr>
              <a:spLocks/>
            </p:cNvSpPr>
            <p:nvPr/>
          </p:nvSpPr>
          <p:spPr bwMode="auto">
            <a:xfrm>
              <a:off x="5621338" y="3086894"/>
              <a:ext cx="1247775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7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20"/>
            <p:cNvSpPr>
              <a:spLocks/>
            </p:cNvSpPr>
            <p:nvPr/>
          </p:nvSpPr>
          <p:spPr bwMode="auto">
            <a:xfrm>
              <a:off x="5621338" y="3086894"/>
              <a:ext cx="1247775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7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21"/>
            <p:cNvSpPr>
              <a:spLocks/>
            </p:cNvSpPr>
            <p:nvPr/>
          </p:nvSpPr>
          <p:spPr bwMode="auto">
            <a:xfrm>
              <a:off x="6110288" y="2680494"/>
              <a:ext cx="268288" cy="560388"/>
            </a:xfrm>
            <a:custGeom>
              <a:avLst/>
              <a:gdLst>
                <a:gd name="T0" fmla="*/ 0 w 167"/>
                <a:gd name="T1" fmla="*/ 102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2 h 349"/>
                <a:gd name="T12" fmla="*/ 0 w 167"/>
                <a:gd name="T13" fmla="*/ 10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0"/>
                    <a:pt x="0" y="0"/>
                    <a:pt x="0" y="102"/>
                  </a:cubicBezTo>
                </a:path>
              </a:pathLst>
            </a:custGeom>
            <a:solidFill>
              <a:srgbClr val="DBB1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22"/>
            <p:cNvSpPr>
              <a:spLocks/>
            </p:cNvSpPr>
            <p:nvPr/>
          </p:nvSpPr>
          <p:spPr bwMode="auto">
            <a:xfrm>
              <a:off x="5934075" y="2645569"/>
              <a:ext cx="112713" cy="163513"/>
            </a:xfrm>
            <a:custGeom>
              <a:avLst/>
              <a:gdLst>
                <a:gd name="T0" fmla="*/ 19 w 70"/>
                <a:gd name="T1" fmla="*/ 5 h 102"/>
                <a:gd name="T2" fmla="*/ 61 w 70"/>
                <a:gd name="T3" fmla="*/ 42 h 102"/>
                <a:gd name="T4" fmla="*/ 50 w 70"/>
                <a:gd name="T5" fmla="*/ 97 h 102"/>
                <a:gd name="T6" fmla="*/ 8 w 70"/>
                <a:gd name="T7" fmla="*/ 60 h 102"/>
                <a:gd name="T8" fmla="*/ 19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19" y="5"/>
                  </a:moveTo>
                  <a:cubicBezTo>
                    <a:pt x="34" y="0"/>
                    <a:pt x="53" y="17"/>
                    <a:pt x="61" y="42"/>
                  </a:cubicBezTo>
                  <a:cubicBezTo>
                    <a:pt x="70" y="67"/>
                    <a:pt x="64" y="92"/>
                    <a:pt x="50" y="97"/>
                  </a:cubicBezTo>
                  <a:cubicBezTo>
                    <a:pt x="35" y="102"/>
                    <a:pt x="16" y="85"/>
                    <a:pt x="8" y="60"/>
                  </a:cubicBezTo>
                  <a:cubicBezTo>
                    <a:pt x="0" y="34"/>
                    <a:pt x="5" y="10"/>
                    <a:pt x="19" y="5"/>
                  </a:cubicBezTo>
                  <a:close/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23"/>
            <p:cNvSpPr>
              <a:spLocks/>
            </p:cNvSpPr>
            <p:nvPr/>
          </p:nvSpPr>
          <p:spPr bwMode="auto">
            <a:xfrm>
              <a:off x="6442075" y="2645569"/>
              <a:ext cx="111125" cy="163513"/>
            </a:xfrm>
            <a:custGeom>
              <a:avLst/>
              <a:gdLst>
                <a:gd name="T0" fmla="*/ 50 w 70"/>
                <a:gd name="T1" fmla="*/ 5 h 102"/>
                <a:gd name="T2" fmla="*/ 9 w 70"/>
                <a:gd name="T3" fmla="*/ 42 h 102"/>
                <a:gd name="T4" fmla="*/ 20 w 70"/>
                <a:gd name="T5" fmla="*/ 97 h 102"/>
                <a:gd name="T6" fmla="*/ 62 w 70"/>
                <a:gd name="T7" fmla="*/ 60 h 102"/>
                <a:gd name="T8" fmla="*/ 5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0" y="5"/>
                  </a:moveTo>
                  <a:cubicBezTo>
                    <a:pt x="36" y="0"/>
                    <a:pt x="17" y="17"/>
                    <a:pt x="9" y="42"/>
                  </a:cubicBezTo>
                  <a:cubicBezTo>
                    <a:pt x="0" y="67"/>
                    <a:pt x="5" y="92"/>
                    <a:pt x="20" y="97"/>
                  </a:cubicBezTo>
                  <a:cubicBezTo>
                    <a:pt x="35" y="102"/>
                    <a:pt x="54" y="85"/>
                    <a:pt x="62" y="60"/>
                  </a:cubicBezTo>
                  <a:cubicBezTo>
                    <a:pt x="70" y="34"/>
                    <a:pt x="65" y="10"/>
                    <a:pt x="50" y="5"/>
                  </a:cubicBezTo>
                  <a:close/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24"/>
            <p:cNvSpPr>
              <a:spLocks/>
            </p:cNvSpPr>
            <p:nvPr/>
          </p:nvSpPr>
          <p:spPr bwMode="auto">
            <a:xfrm>
              <a:off x="6186488" y="3217069"/>
              <a:ext cx="115888" cy="112713"/>
            </a:xfrm>
            <a:custGeom>
              <a:avLst/>
              <a:gdLst>
                <a:gd name="T0" fmla="*/ 0 w 72"/>
                <a:gd name="T1" fmla="*/ 39 h 70"/>
                <a:gd name="T2" fmla="*/ 21 w 72"/>
                <a:gd name="T3" fmla="*/ 70 h 70"/>
                <a:gd name="T4" fmla="*/ 52 w 72"/>
                <a:gd name="T5" fmla="*/ 70 h 70"/>
                <a:gd name="T6" fmla="*/ 72 w 72"/>
                <a:gd name="T7" fmla="*/ 39 h 70"/>
                <a:gd name="T8" fmla="*/ 37 w 72"/>
                <a:gd name="T9" fmla="*/ 0 h 70"/>
                <a:gd name="T10" fmla="*/ 0 w 72"/>
                <a:gd name="T11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0">
                  <a:moveTo>
                    <a:pt x="0" y="39"/>
                  </a:moveTo>
                  <a:cubicBezTo>
                    <a:pt x="21" y="70"/>
                    <a:pt x="21" y="70"/>
                    <a:pt x="21" y="70"/>
                  </a:cubicBezTo>
                  <a:cubicBezTo>
                    <a:pt x="31" y="70"/>
                    <a:pt x="42" y="70"/>
                    <a:pt x="52" y="7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25"/>
            <p:cNvSpPr>
              <a:spLocks/>
            </p:cNvSpPr>
            <p:nvPr/>
          </p:nvSpPr>
          <p:spPr bwMode="auto">
            <a:xfrm>
              <a:off x="6173788" y="3329782"/>
              <a:ext cx="142875" cy="322263"/>
            </a:xfrm>
            <a:custGeom>
              <a:avLst/>
              <a:gdLst>
                <a:gd name="T0" fmla="*/ 29 w 90"/>
                <a:gd name="T1" fmla="*/ 0 h 203"/>
                <a:gd name="T2" fmla="*/ 0 w 90"/>
                <a:gd name="T3" fmla="*/ 203 h 203"/>
                <a:gd name="T4" fmla="*/ 90 w 90"/>
                <a:gd name="T5" fmla="*/ 203 h 203"/>
                <a:gd name="T6" fmla="*/ 60 w 90"/>
                <a:gd name="T7" fmla="*/ 0 h 203"/>
                <a:gd name="T8" fmla="*/ 29 w 90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03">
                  <a:moveTo>
                    <a:pt x="29" y="0"/>
                  </a:moveTo>
                  <a:lnTo>
                    <a:pt x="0" y="203"/>
                  </a:lnTo>
                  <a:lnTo>
                    <a:pt x="90" y="203"/>
                  </a:lnTo>
                  <a:lnTo>
                    <a:pt x="60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26"/>
            <p:cNvSpPr>
              <a:spLocks/>
            </p:cNvSpPr>
            <p:nvPr/>
          </p:nvSpPr>
          <p:spPr bwMode="auto">
            <a:xfrm>
              <a:off x="6173788" y="3329782"/>
              <a:ext cx="142875" cy="322263"/>
            </a:xfrm>
            <a:custGeom>
              <a:avLst/>
              <a:gdLst>
                <a:gd name="T0" fmla="*/ 29 w 90"/>
                <a:gd name="T1" fmla="*/ 0 h 203"/>
                <a:gd name="T2" fmla="*/ 0 w 90"/>
                <a:gd name="T3" fmla="*/ 203 h 203"/>
                <a:gd name="T4" fmla="*/ 90 w 90"/>
                <a:gd name="T5" fmla="*/ 203 h 203"/>
                <a:gd name="T6" fmla="*/ 60 w 90"/>
                <a:gd name="T7" fmla="*/ 0 h 203"/>
                <a:gd name="T8" fmla="*/ 29 w 90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03">
                  <a:moveTo>
                    <a:pt x="29" y="0"/>
                  </a:moveTo>
                  <a:lnTo>
                    <a:pt x="0" y="203"/>
                  </a:lnTo>
                  <a:lnTo>
                    <a:pt x="90" y="203"/>
                  </a:lnTo>
                  <a:lnTo>
                    <a:pt x="60" y="0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27"/>
            <p:cNvSpPr>
              <a:spLocks/>
            </p:cNvSpPr>
            <p:nvPr/>
          </p:nvSpPr>
          <p:spPr bwMode="auto">
            <a:xfrm>
              <a:off x="6099175" y="3050382"/>
              <a:ext cx="146050" cy="282575"/>
            </a:xfrm>
            <a:custGeom>
              <a:avLst/>
              <a:gdLst>
                <a:gd name="T0" fmla="*/ 7 w 92"/>
                <a:gd name="T1" fmla="*/ 0 h 178"/>
                <a:gd name="T2" fmla="*/ 0 w 92"/>
                <a:gd name="T3" fmla="*/ 28 h 178"/>
                <a:gd name="T4" fmla="*/ 21 w 92"/>
                <a:gd name="T5" fmla="*/ 178 h 178"/>
                <a:gd name="T6" fmla="*/ 92 w 92"/>
                <a:gd name="T7" fmla="*/ 105 h 178"/>
                <a:gd name="T8" fmla="*/ 7 w 92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78">
                  <a:moveTo>
                    <a:pt x="7" y="0"/>
                  </a:moveTo>
                  <a:lnTo>
                    <a:pt x="0" y="28"/>
                  </a:lnTo>
                  <a:lnTo>
                    <a:pt x="21" y="178"/>
                  </a:lnTo>
                  <a:lnTo>
                    <a:pt x="92" y="10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28"/>
            <p:cNvSpPr>
              <a:spLocks/>
            </p:cNvSpPr>
            <p:nvPr/>
          </p:nvSpPr>
          <p:spPr bwMode="auto">
            <a:xfrm>
              <a:off x="6099175" y="3050382"/>
              <a:ext cx="146050" cy="282575"/>
            </a:xfrm>
            <a:custGeom>
              <a:avLst/>
              <a:gdLst>
                <a:gd name="T0" fmla="*/ 7 w 92"/>
                <a:gd name="T1" fmla="*/ 0 h 178"/>
                <a:gd name="T2" fmla="*/ 0 w 92"/>
                <a:gd name="T3" fmla="*/ 28 h 178"/>
                <a:gd name="T4" fmla="*/ 21 w 92"/>
                <a:gd name="T5" fmla="*/ 178 h 178"/>
                <a:gd name="T6" fmla="*/ 92 w 92"/>
                <a:gd name="T7" fmla="*/ 105 h 178"/>
                <a:gd name="T8" fmla="*/ 7 w 92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78">
                  <a:moveTo>
                    <a:pt x="7" y="0"/>
                  </a:moveTo>
                  <a:lnTo>
                    <a:pt x="0" y="28"/>
                  </a:lnTo>
                  <a:lnTo>
                    <a:pt x="21" y="178"/>
                  </a:lnTo>
                  <a:lnTo>
                    <a:pt x="92" y="105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29"/>
            <p:cNvSpPr>
              <a:spLocks/>
            </p:cNvSpPr>
            <p:nvPr/>
          </p:nvSpPr>
          <p:spPr bwMode="auto">
            <a:xfrm>
              <a:off x="6110288" y="2993232"/>
              <a:ext cx="268288" cy="93663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3 w 167"/>
                <a:gd name="T5" fmla="*/ 58 h 58"/>
                <a:gd name="T6" fmla="*/ 85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3" y="58"/>
                  </a:cubicBezTo>
                  <a:cubicBezTo>
                    <a:pt x="84" y="58"/>
                    <a:pt x="85" y="58"/>
                    <a:pt x="85" y="58"/>
                  </a:cubicBezTo>
                  <a:cubicBezTo>
                    <a:pt x="125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8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30"/>
            <p:cNvSpPr>
              <a:spLocks/>
            </p:cNvSpPr>
            <p:nvPr/>
          </p:nvSpPr>
          <p:spPr bwMode="auto">
            <a:xfrm>
              <a:off x="5834063" y="2296319"/>
              <a:ext cx="822325" cy="760413"/>
            </a:xfrm>
            <a:custGeom>
              <a:avLst/>
              <a:gdLst>
                <a:gd name="T0" fmla="*/ 256 w 513"/>
                <a:gd name="T1" fmla="*/ 0 h 473"/>
                <a:gd name="T2" fmla="*/ 115 w 513"/>
                <a:gd name="T3" fmla="*/ 378 h 473"/>
                <a:gd name="T4" fmla="*/ 256 w 513"/>
                <a:gd name="T5" fmla="*/ 473 h 473"/>
                <a:gd name="T6" fmla="*/ 398 w 513"/>
                <a:gd name="T7" fmla="*/ 378 h 473"/>
                <a:gd name="T8" fmla="*/ 256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6" y="0"/>
                  </a:moveTo>
                  <a:cubicBezTo>
                    <a:pt x="0" y="0"/>
                    <a:pt x="98" y="351"/>
                    <a:pt x="115" y="378"/>
                  </a:cubicBezTo>
                  <a:cubicBezTo>
                    <a:pt x="134" y="408"/>
                    <a:pt x="215" y="473"/>
                    <a:pt x="256" y="473"/>
                  </a:cubicBezTo>
                  <a:cubicBezTo>
                    <a:pt x="298" y="473"/>
                    <a:pt x="379" y="408"/>
                    <a:pt x="398" y="378"/>
                  </a:cubicBezTo>
                  <a:cubicBezTo>
                    <a:pt x="415" y="351"/>
                    <a:pt x="513" y="0"/>
                    <a:pt x="256" y="0"/>
                  </a:cubicBezTo>
                  <a:close/>
                </a:path>
              </a:pathLst>
            </a:custGeom>
            <a:solidFill>
              <a:srgbClr val="DBB1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31"/>
            <p:cNvSpPr>
              <a:spLocks noEditPoints="1"/>
            </p:cNvSpPr>
            <p:nvPr/>
          </p:nvSpPr>
          <p:spPr bwMode="auto">
            <a:xfrm>
              <a:off x="5916613" y="2201069"/>
              <a:ext cx="625475" cy="582613"/>
            </a:xfrm>
            <a:custGeom>
              <a:avLst/>
              <a:gdLst>
                <a:gd name="T0" fmla="*/ 93 w 390"/>
                <a:gd name="T1" fmla="*/ 68 h 363"/>
                <a:gd name="T2" fmla="*/ 390 w 390"/>
                <a:gd name="T3" fmla="*/ 66 h 363"/>
                <a:gd name="T4" fmla="*/ 374 w 390"/>
                <a:gd name="T5" fmla="*/ 357 h 363"/>
                <a:gd name="T6" fmla="*/ 374 w 390"/>
                <a:gd name="T7" fmla="*/ 357 h 363"/>
                <a:gd name="T8" fmla="*/ 374 w 390"/>
                <a:gd name="T9" fmla="*/ 360 h 363"/>
                <a:gd name="T10" fmla="*/ 372 w 390"/>
                <a:gd name="T11" fmla="*/ 363 h 363"/>
                <a:gd name="T12" fmla="*/ 367 w 390"/>
                <a:gd name="T13" fmla="*/ 362 h 363"/>
                <a:gd name="T14" fmla="*/ 366 w 390"/>
                <a:gd name="T15" fmla="*/ 361 h 363"/>
                <a:gd name="T16" fmla="*/ 366 w 390"/>
                <a:gd name="T17" fmla="*/ 339 h 363"/>
                <a:gd name="T18" fmla="*/ 371 w 390"/>
                <a:gd name="T19" fmla="*/ 307 h 363"/>
                <a:gd name="T20" fmla="*/ 327 w 390"/>
                <a:gd name="T21" fmla="*/ 183 h 363"/>
                <a:gd name="T22" fmla="*/ 318 w 390"/>
                <a:gd name="T23" fmla="*/ 171 h 363"/>
                <a:gd name="T24" fmla="*/ 307 w 390"/>
                <a:gd name="T25" fmla="*/ 158 h 363"/>
                <a:gd name="T26" fmla="*/ 301 w 390"/>
                <a:gd name="T27" fmla="*/ 154 h 363"/>
                <a:gd name="T28" fmla="*/ 212 w 390"/>
                <a:gd name="T29" fmla="*/ 168 h 363"/>
                <a:gd name="T30" fmla="*/ 129 w 390"/>
                <a:gd name="T31" fmla="*/ 186 h 363"/>
                <a:gd name="T32" fmla="*/ 93 w 390"/>
                <a:gd name="T33" fmla="*/ 176 h 363"/>
                <a:gd name="T34" fmla="*/ 45 w 390"/>
                <a:gd name="T35" fmla="*/ 315 h 363"/>
                <a:gd name="T36" fmla="*/ 48 w 390"/>
                <a:gd name="T37" fmla="*/ 339 h 363"/>
                <a:gd name="T38" fmla="*/ 48 w 390"/>
                <a:gd name="T39" fmla="*/ 361 h 363"/>
                <a:gd name="T40" fmla="*/ 48 w 390"/>
                <a:gd name="T41" fmla="*/ 362 h 363"/>
                <a:gd name="T42" fmla="*/ 43 w 390"/>
                <a:gd name="T43" fmla="*/ 363 h 363"/>
                <a:gd name="T44" fmla="*/ 41 w 390"/>
                <a:gd name="T45" fmla="*/ 360 h 363"/>
                <a:gd name="T46" fmla="*/ 40 w 390"/>
                <a:gd name="T47" fmla="*/ 351 h 363"/>
                <a:gd name="T48" fmla="*/ 38 w 390"/>
                <a:gd name="T49" fmla="*/ 338 h 363"/>
                <a:gd name="T50" fmla="*/ 93 w 390"/>
                <a:gd name="T51" fmla="*/ 68 h 363"/>
                <a:gd name="T52" fmla="*/ 224 w 390"/>
                <a:gd name="T53" fmla="*/ 135 h 363"/>
                <a:gd name="T54" fmla="*/ 228 w 390"/>
                <a:gd name="T55" fmla="*/ 134 h 363"/>
                <a:gd name="T56" fmla="*/ 222 w 390"/>
                <a:gd name="T57" fmla="*/ 135 h 363"/>
                <a:gd name="T58" fmla="*/ 224 w 390"/>
                <a:gd name="T59" fmla="*/ 13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90" h="363">
                  <a:moveTo>
                    <a:pt x="93" y="68"/>
                  </a:moveTo>
                  <a:cubicBezTo>
                    <a:pt x="179" y="0"/>
                    <a:pt x="350" y="10"/>
                    <a:pt x="390" y="66"/>
                  </a:cubicBezTo>
                  <a:cubicBezTo>
                    <a:pt x="374" y="123"/>
                    <a:pt x="386" y="276"/>
                    <a:pt x="374" y="357"/>
                  </a:cubicBezTo>
                  <a:cubicBezTo>
                    <a:pt x="374" y="357"/>
                    <a:pt x="374" y="357"/>
                    <a:pt x="374" y="357"/>
                  </a:cubicBezTo>
                  <a:cubicBezTo>
                    <a:pt x="374" y="358"/>
                    <a:pt x="374" y="359"/>
                    <a:pt x="374" y="360"/>
                  </a:cubicBezTo>
                  <a:cubicBezTo>
                    <a:pt x="373" y="360"/>
                    <a:pt x="372" y="362"/>
                    <a:pt x="372" y="363"/>
                  </a:cubicBezTo>
                  <a:cubicBezTo>
                    <a:pt x="371" y="363"/>
                    <a:pt x="368" y="363"/>
                    <a:pt x="367" y="362"/>
                  </a:cubicBezTo>
                  <a:cubicBezTo>
                    <a:pt x="367" y="362"/>
                    <a:pt x="366" y="361"/>
                    <a:pt x="366" y="361"/>
                  </a:cubicBezTo>
                  <a:cubicBezTo>
                    <a:pt x="366" y="354"/>
                    <a:pt x="366" y="340"/>
                    <a:pt x="366" y="339"/>
                  </a:cubicBezTo>
                  <a:cubicBezTo>
                    <a:pt x="367" y="328"/>
                    <a:pt x="370" y="318"/>
                    <a:pt x="371" y="307"/>
                  </a:cubicBezTo>
                  <a:cubicBezTo>
                    <a:pt x="363" y="255"/>
                    <a:pt x="339" y="245"/>
                    <a:pt x="327" y="183"/>
                  </a:cubicBezTo>
                  <a:cubicBezTo>
                    <a:pt x="324" y="179"/>
                    <a:pt x="321" y="175"/>
                    <a:pt x="318" y="171"/>
                  </a:cubicBezTo>
                  <a:cubicBezTo>
                    <a:pt x="315" y="167"/>
                    <a:pt x="311" y="162"/>
                    <a:pt x="307" y="158"/>
                  </a:cubicBezTo>
                  <a:cubicBezTo>
                    <a:pt x="305" y="157"/>
                    <a:pt x="303" y="156"/>
                    <a:pt x="301" y="154"/>
                  </a:cubicBezTo>
                  <a:cubicBezTo>
                    <a:pt x="254" y="137"/>
                    <a:pt x="256" y="150"/>
                    <a:pt x="212" y="168"/>
                  </a:cubicBezTo>
                  <a:cubicBezTo>
                    <a:pt x="195" y="175"/>
                    <a:pt x="148" y="188"/>
                    <a:pt x="129" y="186"/>
                  </a:cubicBezTo>
                  <a:cubicBezTo>
                    <a:pt x="121" y="186"/>
                    <a:pt x="94" y="183"/>
                    <a:pt x="93" y="176"/>
                  </a:cubicBezTo>
                  <a:cubicBezTo>
                    <a:pt x="58" y="230"/>
                    <a:pt x="55" y="269"/>
                    <a:pt x="45" y="315"/>
                  </a:cubicBezTo>
                  <a:cubicBezTo>
                    <a:pt x="46" y="323"/>
                    <a:pt x="48" y="331"/>
                    <a:pt x="48" y="339"/>
                  </a:cubicBezTo>
                  <a:cubicBezTo>
                    <a:pt x="48" y="340"/>
                    <a:pt x="49" y="354"/>
                    <a:pt x="48" y="361"/>
                  </a:cubicBezTo>
                  <a:cubicBezTo>
                    <a:pt x="48" y="361"/>
                    <a:pt x="48" y="362"/>
                    <a:pt x="48" y="362"/>
                  </a:cubicBezTo>
                  <a:cubicBezTo>
                    <a:pt x="47" y="363"/>
                    <a:pt x="43" y="363"/>
                    <a:pt x="43" y="363"/>
                  </a:cubicBezTo>
                  <a:cubicBezTo>
                    <a:pt x="43" y="362"/>
                    <a:pt x="41" y="360"/>
                    <a:pt x="41" y="360"/>
                  </a:cubicBezTo>
                  <a:cubicBezTo>
                    <a:pt x="40" y="356"/>
                    <a:pt x="40" y="354"/>
                    <a:pt x="40" y="351"/>
                  </a:cubicBezTo>
                  <a:cubicBezTo>
                    <a:pt x="39" y="347"/>
                    <a:pt x="39" y="342"/>
                    <a:pt x="38" y="338"/>
                  </a:cubicBezTo>
                  <a:cubicBezTo>
                    <a:pt x="25" y="288"/>
                    <a:pt x="0" y="89"/>
                    <a:pt x="93" y="68"/>
                  </a:cubicBezTo>
                  <a:close/>
                  <a:moveTo>
                    <a:pt x="224" y="135"/>
                  </a:moveTo>
                  <a:cubicBezTo>
                    <a:pt x="225" y="135"/>
                    <a:pt x="227" y="134"/>
                    <a:pt x="228" y="134"/>
                  </a:cubicBezTo>
                  <a:cubicBezTo>
                    <a:pt x="226" y="134"/>
                    <a:pt x="224" y="135"/>
                    <a:pt x="222" y="135"/>
                  </a:cubicBezTo>
                  <a:cubicBezTo>
                    <a:pt x="222" y="135"/>
                    <a:pt x="223" y="135"/>
                    <a:pt x="224" y="135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32"/>
            <p:cNvSpPr>
              <a:spLocks/>
            </p:cNvSpPr>
            <p:nvPr/>
          </p:nvSpPr>
          <p:spPr bwMode="auto">
            <a:xfrm>
              <a:off x="6245225" y="3050382"/>
              <a:ext cx="141288" cy="284163"/>
            </a:xfrm>
            <a:custGeom>
              <a:avLst/>
              <a:gdLst>
                <a:gd name="T0" fmla="*/ 84 w 89"/>
                <a:gd name="T1" fmla="*/ 0 h 179"/>
                <a:gd name="T2" fmla="*/ 89 w 89"/>
                <a:gd name="T3" fmla="*/ 28 h 179"/>
                <a:gd name="T4" fmla="*/ 70 w 89"/>
                <a:gd name="T5" fmla="*/ 179 h 179"/>
                <a:gd name="T6" fmla="*/ 0 w 89"/>
                <a:gd name="T7" fmla="*/ 105 h 179"/>
                <a:gd name="T8" fmla="*/ 84 w 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79">
                  <a:moveTo>
                    <a:pt x="84" y="0"/>
                  </a:moveTo>
                  <a:lnTo>
                    <a:pt x="89" y="28"/>
                  </a:lnTo>
                  <a:lnTo>
                    <a:pt x="70" y="179"/>
                  </a:lnTo>
                  <a:lnTo>
                    <a:pt x="0" y="10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33"/>
            <p:cNvSpPr>
              <a:spLocks/>
            </p:cNvSpPr>
            <p:nvPr/>
          </p:nvSpPr>
          <p:spPr bwMode="auto">
            <a:xfrm>
              <a:off x="6245225" y="3050382"/>
              <a:ext cx="141288" cy="284163"/>
            </a:xfrm>
            <a:custGeom>
              <a:avLst/>
              <a:gdLst>
                <a:gd name="T0" fmla="*/ 84 w 89"/>
                <a:gd name="T1" fmla="*/ 0 h 179"/>
                <a:gd name="T2" fmla="*/ 89 w 89"/>
                <a:gd name="T3" fmla="*/ 28 h 179"/>
                <a:gd name="T4" fmla="*/ 70 w 89"/>
                <a:gd name="T5" fmla="*/ 179 h 179"/>
                <a:gd name="T6" fmla="*/ 0 w 89"/>
                <a:gd name="T7" fmla="*/ 105 h 179"/>
                <a:gd name="T8" fmla="*/ 84 w 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79">
                  <a:moveTo>
                    <a:pt x="84" y="0"/>
                  </a:moveTo>
                  <a:lnTo>
                    <a:pt x="89" y="28"/>
                  </a:lnTo>
                  <a:lnTo>
                    <a:pt x="70" y="179"/>
                  </a:lnTo>
                  <a:lnTo>
                    <a:pt x="0" y="105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34"/>
            <p:cNvSpPr>
              <a:spLocks/>
            </p:cNvSpPr>
            <p:nvPr/>
          </p:nvSpPr>
          <p:spPr bwMode="auto">
            <a:xfrm>
              <a:off x="6110288" y="3045619"/>
              <a:ext cx="268288" cy="171450"/>
            </a:xfrm>
            <a:custGeom>
              <a:avLst/>
              <a:gdLst>
                <a:gd name="T0" fmla="*/ 169 w 169"/>
                <a:gd name="T1" fmla="*/ 0 h 108"/>
                <a:gd name="T2" fmla="*/ 85 w 169"/>
                <a:gd name="T3" fmla="*/ 105 h 108"/>
                <a:gd name="T4" fmla="*/ 0 w 169"/>
                <a:gd name="T5" fmla="*/ 0 h 108"/>
                <a:gd name="T6" fmla="*/ 0 w 169"/>
                <a:gd name="T7" fmla="*/ 3 h 108"/>
                <a:gd name="T8" fmla="*/ 85 w 169"/>
                <a:gd name="T9" fmla="*/ 108 h 108"/>
                <a:gd name="T10" fmla="*/ 85 w 169"/>
                <a:gd name="T11" fmla="*/ 108 h 108"/>
                <a:gd name="T12" fmla="*/ 169 w 169"/>
                <a:gd name="T13" fmla="*/ 3 h 108"/>
                <a:gd name="T14" fmla="*/ 169 w 169"/>
                <a:gd name="T1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108">
                  <a:moveTo>
                    <a:pt x="169" y="0"/>
                  </a:moveTo>
                  <a:lnTo>
                    <a:pt x="85" y="105"/>
                  </a:lnTo>
                  <a:lnTo>
                    <a:pt x="0" y="0"/>
                  </a:lnTo>
                  <a:lnTo>
                    <a:pt x="0" y="3"/>
                  </a:lnTo>
                  <a:lnTo>
                    <a:pt x="85" y="108"/>
                  </a:lnTo>
                  <a:lnTo>
                    <a:pt x="85" y="108"/>
                  </a:lnTo>
                  <a:lnTo>
                    <a:pt x="169" y="3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D0A8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35"/>
            <p:cNvSpPr>
              <a:spLocks/>
            </p:cNvSpPr>
            <p:nvPr/>
          </p:nvSpPr>
          <p:spPr bwMode="auto">
            <a:xfrm>
              <a:off x="6110288" y="3045619"/>
              <a:ext cx="268288" cy="171450"/>
            </a:xfrm>
            <a:custGeom>
              <a:avLst/>
              <a:gdLst>
                <a:gd name="T0" fmla="*/ 169 w 169"/>
                <a:gd name="T1" fmla="*/ 0 h 108"/>
                <a:gd name="T2" fmla="*/ 85 w 169"/>
                <a:gd name="T3" fmla="*/ 105 h 108"/>
                <a:gd name="T4" fmla="*/ 0 w 169"/>
                <a:gd name="T5" fmla="*/ 0 h 108"/>
                <a:gd name="T6" fmla="*/ 0 w 169"/>
                <a:gd name="T7" fmla="*/ 3 h 108"/>
                <a:gd name="T8" fmla="*/ 85 w 169"/>
                <a:gd name="T9" fmla="*/ 108 h 108"/>
                <a:gd name="T10" fmla="*/ 85 w 169"/>
                <a:gd name="T11" fmla="*/ 108 h 108"/>
                <a:gd name="T12" fmla="*/ 169 w 169"/>
                <a:gd name="T13" fmla="*/ 3 h 108"/>
                <a:gd name="T14" fmla="*/ 169 w 169"/>
                <a:gd name="T1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108">
                  <a:moveTo>
                    <a:pt x="169" y="0"/>
                  </a:moveTo>
                  <a:lnTo>
                    <a:pt x="85" y="105"/>
                  </a:lnTo>
                  <a:lnTo>
                    <a:pt x="0" y="0"/>
                  </a:lnTo>
                  <a:lnTo>
                    <a:pt x="0" y="3"/>
                  </a:lnTo>
                  <a:lnTo>
                    <a:pt x="85" y="108"/>
                  </a:lnTo>
                  <a:lnTo>
                    <a:pt x="85" y="108"/>
                  </a:lnTo>
                  <a:lnTo>
                    <a:pt x="169" y="3"/>
                  </a:lnTo>
                  <a:lnTo>
                    <a:pt x="1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36"/>
            <p:cNvSpPr>
              <a:spLocks noEditPoints="1"/>
            </p:cNvSpPr>
            <p:nvPr/>
          </p:nvSpPr>
          <p:spPr bwMode="auto">
            <a:xfrm>
              <a:off x="6219825" y="3329782"/>
              <a:ext cx="49213" cy="1588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1 h 1"/>
                <a:gd name="T4" fmla="*/ 0 w 31"/>
                <a:gd name="T5" fmla="*/ 1 h 1"/>
                <a:gd name="T6" fmla="*/ 0 w 31"/>
                <a:gd name="T7" fmla="*/ 0 h 1"/>
                <a:gd name="T8" fmla="*/ 31 w 31"/>
                <a:gd name="T9" fmla="*/ 0 h 1"/>
                <a:gd name="T10" fmla="*/ 31 w 31"/>
                <a:gd name="T11" fmla="*/ 0 h 1"/>
                <a:gd name="T12" fmla="*/ 31 w 31"/>
                <a:gd name="T13" fmla="*/ 1 h 1"/>
                <a:gd name="T14" fmla="*/ 31 w 31"/>
                <a:gd name="T15" fmla="*/ 1 h 1"/>
                <a:gd name="T16" fmla="*/ 31 w 31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  <a:moveTo>
                    <a:pt x="31" y="0"/>
                  </a:moveTo>
                  <a:lnTo>
                    <a:pt x="31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37"/>
            <p:cNvSpPr>
              <a:spLocks noEditPoints="1"/>
            </p:cNvSpPr>
            <p:nvPr/>
          </p:nvSpPr>
          <p:spPr bwMode="auto">
            <a:xfrm>
              <a:off x="6219825" y="3329782"/>
              <a:ext cx="49213" cy="1588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1 h 1"/>
                <a:gd name="T4" fmla="*/ 0 w 31"/>
                <a:gd name="T5" fmla="*/ 1 h 1"/>
                <a:gd name="T6" fmla="*/ 0 w 31"/>
                <a:gd name="T7" fmla="*/ 0 h 1"/>
                <a:gd name="T8" fmla="*/ 31 w 31"/>
                <a:gd name="T9" fmla="*/ 0 h 1"/>
                <a:gd name="T10" fmla="*/ 31 w 31"/>
                <a:gd name="T11" fmla="*/ 0 h 1"/>
                <a:gd name="T12" fmla="*/ 31 w 31"/>
                <a:gd name="T13" fmla="*/ 1 h 1"/>
                <a:gd name="T14" fmla="*/ 31 w 31"/>
                <a:gd name="T15" fmla="*/ 1 h 1"/>
                <a:gd name="T16" fmla="*/ 31 w 31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moveTo>
                    <a:pt x="31" y="0"/>
                  </a:moveTo>
                  <a:lnTo>
                    <a:pt x="31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138"/>
            <p:cNvSpPr>
              <a:spLocks noChangeArrowheads="1"/>
            </p:cNvSpPr>
            <p:nvPr/>
          </p:nvSpPr>
          <p:spPr bwMode="auto">
            <a:xfrm>
              <a:off x="6219825" y="3329782"/>
              <a:ext cx="49213" cy="1588"/>
            </a:xfrm>
            <a:prstGeom prst="rect">
              <a:avLst/>
            </a:pr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139"/>
            <p:cNvSpPr>
              <a:spLocks noChangeArrowheads="1"/>
            </p:cNvSpPr>
            <p:nvPr/>
          </p:nvSpPr>
          <p:spPr bwMode="auto">
            <a:xfrm>
              <a:off x="6219825" y="3329782"/>
              <a:ext cx="4921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40"/>
            <p:cNvSpPr>
              <a:spLocks/>
            </p:cNvSpPr>
            <p:nvPr/>
          </p:nvSpPr>
          <p:spPr bwMode="auto">
            <a:xfrm>
              <a:off x="3990975" y="2572544"/>
              <a:ext cx="1246188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7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41"/>
            <p:cNvSpPr>
              <a:spLocks/>
            </p:cNvSpPr>
            <p:nvPr/>
          </p:nvSpPr>
          <p:spPr bwMode="auto">
            <a:xfrm>
              <a:off x="3990975" y="2572544"/>
              <a:ext cx="1246188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7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74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42"/>
            <p:cNvSpPr>
              <a:spLocks/>
            </p:cNvSpPr>
            <p:nvPr/>
          </p:nvSpPr>
          <p:spPr bwMode="auto">
            <a:xfrm>
              <a:off x="4479925" y="2167732"/>
              <a:ext cx="268288" cy="558800"/>
            </a:xfrm>
            <a:custGeom>
              <a:avLst/>
              <a:gdLst>
                <a:gd name="T0" fmla="*/ 0 w 167"/>
                <a:gd name="T1" fmla="*/ 102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2 h 349"/>
                <a:gd name="T12" fmla="*/ 0 w 167"/>
                <a:gd name="T13" fmla="*/ 10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0"/>
                    <a:pt x="0" y="0"/>
                    <a:pt x="0" y="102"/>
                  </a:cubicBezTo>
                </a:path>
              </a:pathLst>
            </a:custGeom>
            <a:solidFill>
              <a:srgbClr val="F6D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43"/>
            <p:cNvSpPr>
              <a:spLocks/>
            </p:cNvSpPr>
            <p:nvPr/>
          </p:nvSpPr>
          <p:spPr bwMode="auto">
            <a:xfrm>
              <a:off x="4303713" y="2131219"/>
              <a:ext cx="112713" cy="163513"/>
            </a:xfrm>
            <a:custGeom>
              <a:avLst/>
              <a:gdLst>
                <a:gd name="T0" fmla="*/ 19 w 70"/>
                <a:gd name="T1" fmla="*/ 5 h 102"/>
                <a:gd name="T2" fmla="*/ 61 w 70"/>
                <a:gd name="T3" fmla="*/ 42 h 102"/>
                <a:gd name="T4" fmla="*/ 50 w 70"/>
                <a:gd name="T5" fmla="*/ 97 h 102"/>
                <a:gd name="T6" fmla="*/ 8 w 70"/>
                <a:gd name="T7" fmla="*/ 60 h 102"/>
                <a:gd name="T8" fmla="*/ 19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19" y="5"/>
                  </a:moveTo>
                  <a:cubicBezTo>
                    <a:pt x="34" y="0"/>
                    <a:pt x="53" y="17"/>
                    <a:pt x="61" y="42"/>
                  </a:cubicBezTo>
                  <a:cubicBezTo>
                    <a:pt x="70" y="67"/>
                    <a:pt x="64" y="92"/>
                    <a:pt x="50" y="97"/>
                  </a:cubicBezTo>
                  <a:cubicBezTo>
                    <a:pt x="35" y="102"/>
                    <a:pt x="16" y="85"/>
                    <a:pt x="8" y="60"/>
                  </a:cubicBezTo>
                  <a:cubicBezTo>
                    <a:pt x="0" y="34"/>
                    <a:pt x="5" y="10"/>
                    <a:pt x="19" y="5"/>
                  </a:cubicBezTo>
                  <a:close/>
                </a:path>
              </a:pathLst>
            </a:custGeom>
            <a:solidFill>
              <a:srgbClr val="F6D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44"/>
            <p:cNvSpPr>
              <a:spLocks/>
            </p:cNvSpPr>
            <p:nvPr/>
          </p:nvSpPr>
          <p:spPr bwMode="auto">
            <a:xfrm>
              <a:off x="4811713" y="2131219"/>
              <a:ext cx="111125" cy="163513"/>
            </a:xfrm>
            <a:custGeom>
              <a:avLst/>
              <a:gdLst>
                <a:gd name="T0" fmla="*/ 50 w 70"/>
                <a:gd name="T1" fmla="*/ 5 h 102"/>
                <a:gd name="T2" fmla="*/ 9 w 70"/>
                <a:gd name="T3" fmla="*/ 42 h 102"/>
                <a:gd name="T4" fmla="*/ 20 w 70"/>
                <a:gd name="T5" fmla="*/ 97 h 102"/>
                <a:gd name="T6" fmla="*/ 62 w 70"/>
                <a:gd name="T7" fmla="*/ 60 h 102"/>
                <a:gd name="T8" fmla="*/ 5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0" y="5"/>
                  </a:moveTo>
                  <a:cubicBezTo>
                    <a:pt x="36" y="0"/>
                    <a:pt x="17" y="17"/>
                    <a:pt x="9" y="42"/>
                  </a:cubicBezTo>
                  <a:cubicBezTo>
                    <a:pt x="0" y="67"/>
                    <a:pt x="5" y="92"/>
                    <a:pt x="20" y="97"/>
                  </a:cubicBezTo>
                  <a:cubicBezTo>
                    <a:pt x="35" y="102"/>
                    <a:pt x="54" y="85"/>
                    <a:pt x="62" y="60"/>
                  </a:cubicBezTo>
                  <a:cubicBezTo>
                    <a:pt x="70" y="34"/>
                    <a:pt x="65" y="10"/>
                    <a:pt x="50" y="5"/>
                  </a:cubicBezTo>
                  <a:close/>
                </a:path>
              </a:pathLst>
            </a:custGeom>
            <a:solidFill>
              <a:srgbClr val="F6D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45"/>
            <p:cNvSpPr>
              <a:spLocks/>
            </p:cNvSpPr>
            <p:nvPr/>
          </p:nvSpPr>
          <p:spPr bwMode="auto">
            <a:xfrm>
              <a:off x="4556125" y="2702719"/>
              <a:ext cx="115888" cy="112713"/>
            </a:xfrm>
            <a:custGeom>
              <a:avLst/>
              <a:gdLst>
                <a:gd name="T0" fmla="*/ 0 w 72"/>
                <a:gd name="T1" fmla="*/ 39 h 70"/>
                <a:gd name="T2" fmla="*/ 21 w 72"/>
                <a:gd name="T3" fmla="*/ 70 h 70"/>
                <a:gd name="T4" fmla="*/ 52 w 72"/>
                <a:gd name="T5" fmla="*/ 70 h 70"/>
                <a:gd name="T6" fmla="*/ 72 w 72"/>
                <a:gd name="T7" fmla="*/ 39 h 70"/>
                <a:gd name="T8" fmla="*/ 37 w 72"/>
                <a:gd name="T9" fmla="*/ 0 h 70"/>
                <a:gd name="T10" fmla="*/ 0 w 72"/>
                <a:gd name="T11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0">
                  <a:moveTo>
                    <a:pt x="0" y="39"/>
                  </a:moveTo>
                  <a:cubicBezTo>
                    <a:pt x="21" y="70"/>
                    <a:pt x="21" y="70"/>
                    <a:pt x="21" y="70"/>
                  </a:cubicBezTo>
                  <a:cubicBezTo>
                    <a:pt x="31" y="70"/>
                    <a:pt x="42" y="70"/>
                    <a:pt x="52" y="7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46"/>
            <p:cNvSpPr>
              <a:spLocks/>
            </p:cNvSpPr>
            <p:nvPr/>
          </p:nvSpPr>
          <p:spPr bwMode="auto">
            <a:xfrm>
              <a:off x="4543425" y="2815432"/>
              <a:ext cx="142875" cy="322263"/>
            </a:xfrm>
            <a:custGeom>
              <a:avLst/>
              <a:gdLst>
                <a:gd name="T0" fmla="*/ 29 w 90"/>
                <a:gd name="T1" fmla="*/ 0 h 203"/>
                <a:gd name="T2" fmla="*/ 0 w 90"/>
                <a:gd name="T3" fmla="*/ 203 h 203"/>
                <a:gd name="T4" fmla="*/ 90 w 90"/>
                <a:gd name="T5" fmla="*/ 203 h 203"/>
                <a:gd name="T6" fmla="*/ 60 w 90"/>
                <a:gd name="T7" fmla="*/ 0 h 203"/>
                <a:gd name="T8" fmla="*/ 29 w 90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03">
                  <a:moveTo>
                    <a:pt x="29" y="0"/>
                  </a:moveTo>
                  <a:lnTo>
                    <a:pt x="0" y="203"/>
                  </a:lnTo>
                  <a:lnTo>
                    <a:pt x="90" y="203"/>
                  </a:lnTo>
                  <a:lnTo>
                    <a:pt x="60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47"/>
            <p:cNvSpPr>
              <a:spLocks/>
            </p:cNvSpPr>
            <p:nvPr/>
          </p:nvSpPr>
          <p:spPr bwMode="auto">
            <a:xfrm>
              <a:off x="4543425" y="2815432"/>
              <a:ext cx="142875" cy="322263"/>
            </a:xfrm>
            <a:custGeom>
              <a:avLst/>
              <a:gdLst>
                <a:gd name="T0" fmla="*/ 29 w 90"/>
                <a:gd name="T1" fmla="*/ 0 h 203"/>
                <a:gd name="T2" fmla="*/ 0 w 90"/>
                <a:gd name="T3" fmla="*/ 203 h 203"/>
                <a:gd name="T4" fmla="*/ 90 w 90"/>
                <a:gd name="T5" fmla="*/ 203 h 203"/>
                <a:gd name="T6" fmla="*/ 60 w 90"/>
                <a:gd name="T7" fmla="*/ 0 h 203"/>
                <a:gd name="T8" fmla="*/ 29 w 90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03">
                  <a:moveTo>
                    <a:pt x="29" y="0"/>
                  </a:moveTo>
                  <a:lnTo>
                    <a:pt x="0" y="203"/>
                  </a:lnTo>
                  <a:lnTo>
                    <a:pt x="90" y="203"/>
                  </a:lnTo>
                  <a:lnTo>
                    <a:pt x="60" y="0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48"/>
            <p:cNvSpPr>
              <a:spLocks/>
            </p:cNvSpPr>
            <p:nvPr/>
          </p:nvSpPr>
          <p:spPr bwMode="auto">
            <a:xfrm>
              <a:off x="4468813" y="2536032"/>
              <a:ext cx="146050" cy="282575"/>
            </a:xfrm>
            <a:custGeom>
              <a:avLst/>
              <a:gdLst>
                <a:gd name="T0" fmla="*/ 7 w 92"/>
                <a:gd name="T1" fmla="*/ 0 h 178"/>
                <a:gd name="T2" fmla="*/ 0 w 92"/>
                <a:gd name="T3" fmla="*/ 28 h 178"/>
                <a:gd name="T4" fmla="*/ 20 w 92"/>
                <a:gd name="T5" fmla="*/ 178 h 178"/>
                <a:gd name="T6" fmla="*/ 92 w 92"/>
                <a:gd name="T7" fmla="*/ 105 h 178"/>
                <a:gd name="T8" fmla="*/ 7 w 92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78">
                  <a:moveTo>
                    <a:pt x="7" y="0"/>
                  </a:moveTo>
                  <a:lnTo>
                    <a:pt x="0" y="28"/>
                  </a:lnTo>
                  <a:lnTo>
                    <a:pt x="20" y="178"/>
                  </a:lnTo>
                  <a:lnTo>
                    <a:pt x="92" y="10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49"/>
            <p:cNvSpPr>
              <a:spLocks/>
            </p:cNvSpPr>
            <p:nvPr/>
          </p:nvSpPr>
          <p:spPr bwMode="auto">
            <a:xfrm>
              <a:off x="4468813" y="2536032"/>
              <a:ext cx="146050" cy="282575"/>
            </a:xfrm>
            <a:custGeom>
              <a:avLst/>
              <a:gdLst>
                <a:gd name="T0" fmla="*/ 7 w 92"/>
                <a:gd name="T1" fmla="*/ 0 h 178"/>
                <a:gd name="T2" fmla="*/ 0 w 92"/>
                <a:gd name="T3" fmla="*/ 28 h 178"/>
                <a:gd name="T4" fmla="*/ 20 w 92"/>
                <a:gd name="T5" fmla="*/ 178 h 178"/>
                <a:gd name="T6" fmla="*/ 92 w 92"/>
                <a:gd name="T7" fmla="*/ 105 h 178"/>
                <a:gd name="T8" fmla="*/ 7 w 92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78">
                  <a:moveTo>
                    <a:pt x="7" y="0"/>
                  </a:moveTo>
                  <a:lnTo>
                    <a:pt x="0" y="28"/>
                  </a:lnTo>
                  <a:lnTo>
                    <a:pt x="20" y="178"/>
                  </a:lnTo>
                  <a:lnTo>
                    <a:pt x="92" y="105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50"/>
            <p:cNvSpPr>
              <a:spLocks/>
            </p:cNvSpPr>
            <p:nvPr/>
          </p:nvSpPr>
          <p:spPr bwMode="auto">
            <a:xfrm>
              <a:off x="4479925" y="2480469"/>
              <a:ext cx="268288" cy="92075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3 w 167"/>
                <a:gd name="T5" fmla="*/ 58 h 58"/>
                <a:gd name="T6" fmla="*/ 85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3" y="58"/>
                  </a:cubicBezTo>
                  <a:cubicBezTo>
                    <a:pt x="84" y="58"/>
                    <a:pt x="85" y="58"/>
                    <a:pt x="85" y="58"/>
                  </a:cubicBezTo>
                  <a:cubicBezTo>
                    <a:pt x="125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AE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51"/>
            <p:cNvSpPr>
              <a:spLocks/>
            </p:cNvSpPr>
            <p:nvPr/>
          </p:nvSpPr>
          <p:spPr bwMode="auto">
            <a:xfrm>
              <a:off x="4202113" y="1783557"/>
              <a:ext cx="823913" cy="758825"/>
            </a:xfrm>
            <a:custGeom>
              <a:avLst/>
              <a:gdLst>
                <a:gd name="T0" fmla="*/ 256 w 513"/>
                <a:gd name="T1" fmla="*/ 0 h 473"/>
                <a:gd name="T2" fmla="*/ 115 w 513"/>
                <a:gd name="T3" fmla="*/ 378 h 473"/>
                <a:gd name="T4" fmla="*/ 256 w 513"/>
                <a:gd name="T5" fmla="*/ 473 h 473"/>
                <a:gd name="T6" fmla="*/ 398 w 513"/>
                <a:gd name="T7" fmla="*/ 378 h 473"/>
                <a:gd name="T8" fmla="*/ 256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6" y="0"/>
                  </a:moveTo>
                  <a:cubicBezTo>
                    <a:pt x="0" y="0"/>
                    <a:pt x="98" y="351"/>
                    <a:pt x="115" y="378"/>
                  </a:cubicBezTo>
                  <a:cubicBezTo>
                    <a:pt x="134" y="408"/>
                    <a:pt x="215" y="473"/>
                    <a:pt x="256" y="473"/>
                  </a:cubicBezTo>
                  <a:cubicBezTo>
                    <a:pt x="298" y="473"/>
                    <a:pt x="379" y="408"/>
                    <a:pt x="398" y="378"/>
                  </a:cubicBezTo>
                  <a:cubicBezTo>
                    <a:pt x="415" y="351"/>
                    <a:pt x="513" y="0"/>
                    <a:pt x="256" y="0"/>
                  </a:cubicBezTo>
                  <a:close/>
                </a:path>
              </a:pathLst>
            </a:custGeom>
            <a:solidFill>
              <a:srgbClr val="F6D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52"/>
            <p:cNvSpPr>
              <a:spLocks noEditPoints="1"/>
            </p:cNvSpPr>
            <p:nvPr/>
          </p:nvSpPr>
          <p:spPr bwMode="auto">
            <a:xfrm>
              <a:off x="4319588" y="1670844"/>
              <a:ext cx="633413" cy="598488"/>
            </a:xfrm>
            <a:custGeom>
              <a:avLst/>
              <a:gdLst>
                <a:gd name="T0" fmla="*/ 302 w 394"/>
                <a:gd name="T1" fmla="*/ 78 h 373"/>
                <a:gd name="T2" fmla="*/ 0 w 394"/>
                <a:gd name="T3" fmla="*/ 156 h 373"/>
                <a:gd name="T4" fmla="*/ 20 w 394"/>
                <a:gd name="T5" fmla="*/ 367 h 373"/>
                <a:gd name="T6" fmla="*/ 20 w 394"/>
                <a:gd name="T7" fmla="*/ 367 h 373"/>
                <a:gd name="T8" fmla="*/ 21 w 394"/>
                <a:gd name="T9" fmla="*/ 370 h 373"/>
                <a:gd name="T10" fmla="*/ 23 w 394"/>
                <a:gd name="T11" fmla="*/ 373 h 373"/>
                <a:gd name="T12" fmla="*/ 27 w 394"/>
                <a:gd name="T13" fmla="*/ 372 h 373"/>
                <a:gd name="T14" fmla="*/ 28 w 394"/>
                <a:gd name="T15" fmla="*/ 371 h 373"/>
                <a:gd name="T16" fmla="*/ 28 w 394"/>
                <a:gd name="T17" fmla="*/ 349 h 373"/>
                <a:gd name="T18" fmla="*/ 27 w 394"/>
                <a:gd name="T19" fmla="*/ 316 h 373"/>
                <a:gd name="T20" fmla="*/ 56 w 394"/>
                <a:gd name="T21" fmla="*/ 212 h 373"/>
                <a:gd name="T22" fmla="*/ 76 w 394"/>
                <a:gd name="T23" fmla="*/ 188 h 373"/>
                <a:gd name="T24" fmla="*/ 183 w 394"/>
                <a:gd name="T25" fmla="*/ 218 h 373"/>
                <a:gd name="T26" fmla="*/ 243 w 394"/>
                <a:gd name="T27" fmla="*/ 225 h 373"/>
                <a:gd name="T28" fmla="*/ 301 w 394"/>
                <a:gd name="T29" fmla="*/ 186 h 373"/>
                <a:gd name="T30" fmla="*/ 350 w 394"/>
                <a:gd name="T31" fmla="*/ 325 h 373"/>
                <a:gd name="T32" fmla="*/ 346 w 394"/>
                <a:gd name="T33" fmla="*/ 349 h 373"/>
                <a:gd name="T34" fmla="*/ 346 w 394"/>
                <a:gd name="T35" fmla="*/ 371 h 373"/>
                <a:gd name="T36" fmla="*/ 347 w 394"/>
                <a:gd name="T37" fmla="*/ 372 h 373"/>
                <a:gd name="T38" fmla="*/ 351 w 394"/>
                <a:gd name="T39" fmla="*/ 373 h 373"/>
                <a:gd name="T40" fmla="*/ 353 w 394"/>
                <a:gd name="T41" fmla="*/ 370 h 373"/>
                <a:gd name="T42" fmla="*/ 354 w 394"/>
                <a:gd name="T43" fmla="*/ 361 h 373"/>
                <a:gd name="T44" fmla="*/ 356 w 394"/>
                <a:gd name="T45" fmla="*/ 348 h 373"/>
                <a:gd name="T46" fmla="*/ 302 w 394"/>
                <a:gd name="T47" fmla="*/ 78 h 373"/>
                <a:gd name="T48" fmla="*/ 170 w 394"/>
                <a:gd name="T49" fmla="*/ 145 h 373"/>
                <a:gd name="T50" fmla="*/ 166 w 394"/>
                <a:gd name="T51" fmla="*/ 144 h 373"/>
                <a:gd name="T52" fmla="*/ 173 w 394"/>
                <a:gd name="T53" fmla="*/ 145 h 373"/>
                <a:gd name="T54" fmla="*/ 170 w 394"/>
                <a:gd name="T55" fmla="*/ 145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94" h="373">
                  <a:moveTo>
                    <a:pt x="302" y="78"/>
                  </a:moveTo>
                  <a:cubicBezTo>
                    <a:pt x="213" y="0"/>
                    <a:pt x="40" y="100"/>
                    <a:pt x="0" y="156"/>
                  </a:cubicBezTo>
                  <a:cubicBezTo>
                    <a:pt x="16" y="213"/>
                    <a:pt x="8" y="286"/>
                    <a:pt x="20" y="367"/>
                  </a:cubicBezTo>
                  <a:cubicBezTo>
                    <a:pt x="20" y="367"/>
                    <a:pt x="20" y="367"/>
                    <a:pt x="20" y="367"/>
                  </a:cubicBezTo>
                  <a:cubicBezTo>
                    <a:pt x="20" y="368"/>
                    <a:pt x="21" y="369"/>
                    <a:pt x="21" y="370"/>
                  </a:cubicBezTo>
                  <a:cubicBezTo>
                    <a:pt x="21" y="370"/>
                    <a:pt x="22" y="372"/>
                    <a:pt x="23" y="373"/>
                  </a:cubicBezTo>
                  <a:cubicBezTo>
                    <a:pt x="23" y="373"/>
                    <a:pt x="26" y="373"/>
                    <a:pt x="27" y="372"/>
                  </a:cubicBezTo>
                  <a:cubicBezTo>
                    <a:pt x="28" y="372"/>
                    <a:pt x="28" y="371"/>
                    <a:pt x="28" y="371"/>
                  </a:cubicBezTo>
                  <a:cubicBezTo>
                    <a:pt x="28" y="364"/>
                    <a:pt x="28" y="350"/>
                    <a:pt x="28" y="349"/>
                  </a:cubicBezTo>
                  <a:cubicBezTo>
                    <a:pt x="27" y="338"/>
                    <a:pt x="29" y="327"/>
                    <a:pt x="27" y="316"/>
                  </a:cubicBezTo>
                  <a:cubicBezTo>
                    <a:pt x="35" y="265"/>
                    <a:pt x="28" y="263"/>
                    <a:pt x="56" y="212"/>
                  </a:cubicBezTo>
                  <a:cubicBezTo>
                    <a:pt x="59" y="207"/>
                    <a:pt x="74" y="190"/>
                    <a:pt x="76" y="188"/>
                  </a:cubicBezTo>
                  <a:cubicBezTo>
                    <a:pt x="122" y="171"/>
                    <a:pt x="139" y="200"/>
                    <a:pt x="183" y="218"/>
                  </a:cubicBezTo>
                  <a:cubicBezTo>
                    <a:pt x="199" y="225"/>
                    <a:pt x="225" y="225"/>
                    <a:pt x="243" y="225"/>
                  </a:cubicBezTo>
                  <a:cubicBezTo>
                    <a:pt x="272" y="225"/>
                    <a:pt x="300" y="193"/>
                    <a:pt x="301" y="186"/>
                  </a:cubicBezTo>
                  <a:cubicBezTo>
                    <a:pt x="336" y="240"/>
                    <a:pt x="340" y="279"/>
                    <a:pt x="350" y="325"/>
                  </a:cubicBezTo>
                  <a:cubicBezTo>
                    <a:pt x="348" y="333"/>
                    <a:pt x="347" y="341"/>
                    <a:pt x="346" y="349"/>
                  </a:cubicBezTo>
                  <a:cubicBezTo>
                    <a:pt x="346" y="350"/>
                    <a:pt x="346" y="364"/>
                    <a:pt x="346" y="371"/>
                  </a:cubicBezTo>
                  <a:cubicBezTo>
                    <a:pt x="346" y="371"/>
                    <a:pt x="346" y="372"/>
                    <a:pt x="347" y="372"/>
                  </a:cubicBezTo>
                  <a:cubicBezTo>
                    <a:pt x="348" y="373"/>
                    <a:pt x="351" y="373"/>
                    <a:pt x="351" y="373"/>
                  </a:cubicBezTo>
                  <a:cubicBezTo>
                    <a:pt x="352" y="372"/>
                    <a:pt x="353" y="370"/>
                    <a:pt x="353" y="370"/>
                  </a:cubicBezTo>
                  <a:cubicBezTo>
                    <a:pt x="354" y="366"/>
                    <a:pt x="354" y="364"/>
                    <a:pt x="354" y="361"/>
                  </a:cubicBezTo>
                  <a:cubicBezTo>
                    <a:pt x="355" y="357"/>
                    <a:pt x="356" y="352"/>
                    <a:pt x="356" y="348"/>
                  </a:cubicBezTo>
                  <a:cubicBezTo>
                    <a:pt x="369" y="298"/>
                    <a:pt x="394" y="99"/>
                    <a:pt x="302" y="78"/>
                  </a:cubicBezTo>
                  <a:close/>
                  <a:moveTo>
                    <a:pt x="170" y="145"/>
                  </a:moveTo>
                  <a:cubicBezTo>
                    <a:pt x="169" y="145"/>
                    <a:pt x="168" y="144"/>
                    <a:pt x="166" y="144"/>
                  </a:cubicBezTo>
                  <a:cubicBezTo>
                    <a:pt x="168" y="144"/>
                    <a:pt x="170" y="145"/>
                    <a:pt x="173" y="145"/>
                  </a:cubicBezTo>
                  <a:cubicBezTo>
                    <a:pt x="172" y="145"/>
                    <a:pt x="171" y="145"/>
                    <a:pt x="170" y="145"/>
                  </a:cubicBezTo>
                  <a:close/>
                </a:path>
              </a:pathLst>
            </a:custGeom>
            <a:solidFill>
              <a:srgbClr val="BF9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53"/>
            <p:cNvSpPr>
              <a:spLocks noEditPoints="1"/>
            </p:cNvSpPr>
            <p:nvPr/>
          </p:nvSpPr>
          <p:spPr bwMode="auto">
            <a:xfrm>
              <a:off x="3124200" y="1610519"/>
              <a:ext cx="647700" cy="598488"/>
            </a:xfrm>
            <a:custGeom>
              <a:avLst/>
              <a:gdLst>
                <a:gd name="T0" fmla="*/ 95 w 404"/>
                <a:gd name="T1" fmla="*/ 78 h 373"/>
                <a:gd name="T2" fmla="*/ 404 w 404"/>
                <a:gd name="T3" fmla="*/ 156 h 373"/>
                <a:gd name="T4" fmla="*/ 383 w 404"/>
                <a:gd name="T5" fmla="*/ 367 h 373"/>
                <a:gd name="T6" fmla="*/ 383 w 404"/>
                <a:gd name="T7" fmla="*/ 367 h 373"/>
                <a:gd name="T8" fmla="*/ 382 w 404"/>
                <a:gd name="T9" fmla="*/ 369 h 373"/>
                <a:gd name="T10" fmla="*/ 380 w 404"/>
                <a:gd name="T11" fmla="*/ 372 h 373"/>
                <a:gd name="T12" fmla="*/ 376 w 404"/>
                <a:gd name="T13" fmla="*/ 372 h 373"/>
                <a:gd name="T14" fmla="*/ 375 w 404"/>
                <a:gd name="T15" fmla="*/ 371 h 373"/>
                <a:gd name="T16" fmla="*/ 375 w 404"/>
                <a:gd name="T17" fmla="*/ 349 h 373"/>
                <a:gd name="T18" fmla="*/ 376 w 404"/>
                <a:gd name="T19" fmla="*/ 316 h 373"/>
                <a:gd name="T20" fmla="*/ 346 w 404"/>
                <a:gd name="T21" fmla="*/ 211 h 373"/>
                <a:gd name="T22" fmla="*/ 326 w 404"/>
                <a:gd name="T23" fmla="*/ 188 h 373"/>
                <a:gd name="T24" fmla="*/ 217 w 404"/>
                <a:gd name="T25" fmla="*/ 217 h 373"/>
                <a:gd name="T26" fmla="*/ 154 w 404"/>
                <a:gd name="T27" fmla="*/ 225 h 373"/>
                <a:gd name="T28" fmla="*/ 95 w 404"/>
                <a:gd name="T29" fmla="*/ 186 h 373"/>
                <a:gd name="T30" fmla="*/ 45 w 404"/>
                <a:gd name="T31" fmla="*/ 325 h 373"/>
                <a:gd name="T32" fmla="*/ 49 w 404"/>
                <a:gd name="T33" fmla="*/ 349 h 373"/>
                <a:gd name="T34" fmla="*/ 49 w 404"/>
                <a:gd name="T35" fmla="*/ 371 h 373"/>
                <a:gd name="T36" fmla="*/ 48 w 404"/>
                <a:gd name="T37" fmla="*/ 372 h 373"/>
                <a:gd name="T38" fmla="*/ 44 w 404"/>
                <a:gd name="T39" fmla="*/ 372 h 373"/>
                <a:gd name="T40" fmla="*/ 42 w 404"/>
                <a:gd name="T41" fmla="*/ 369 h 373"/>
                <a:gd name="T42" fmla="*/ 41 w 404"/>
                <a:gd name="T43" fmla="*/ 361 h 373"/>
                <a:gd name="T44" fmla="*/ 39 w 404"/>
                <a:gd name="T45" fmla="*/ 348 h 373"/>
                <a:gd name="T46" fmla="*/ 95 w 404"/>
                <a:gd name="T47" fmla="*/ 78 h 373"/>
                <a:gd name="T48" fmla="*/ 229 w 404"/>
                <a:gd name="T49" fmla="*/ 145 h 373"/>
                <a:gd name="T50" fmla="*/ 233 w 404"/>
                <a:gd name="T51" fmla="*/ 143 h 373"/>
                <a:gd name="T52" fmla="*/ 227 w 404"/>
                <a:gd name="T53" fmla="*/ 145 h 373"/>
                <a:gd name="T54" fmla="*/ 229 w 404"/>
                <a:gd name="T55" fmla="*/ 145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4" h="373">
                  <a:moveTo>
                    <a:pt x="95" y="78"/>
                  </a:moveTo>
                  <a:cubicBezTo>
                    <a:pt x="185" y="0"/>
                    <a:pt x="362" y="99"/>
                    <a:pt x="404" y="156"/>
                  </a:cubicBezTo>
                  <a:cubicBezTo>
                    <a:pt x="387" y="213"/>
                    <a:pt x="395" y="286"/>
                    <a:pt x="383" y="367"/>
                  </a:cubicBezTo>
                  <a:cubicBezTo>
                    <a:pt x="383" y="367"/>
                    <a:pt x="383" y="367"/>
                    <a:pt x="383" y="367"/>
                  </a:cubicBezTo>
                  <a:cubicBezTo>
                    <a:pt x="383" y="368"/>
                    <a:pt x="383" y="368"/>
                    <a:pt x="382" y="369"/>
                  </a:cubicBezTo>
                  <a:cubicBezTo>
                    <a:pt x="382" y="370"/>
                    <a:pt x="381" y="372"/>
                    <a:pt x="380" y="372"/>
                  </a:cubicBezTo>
                  <a:cubicBezTo>
                    <a:pt x="380" y="373"/>
                    <a:pt x="377" y="372"/>
                    <a:pt x="376" y="372"/>
                  </a:cubicBezTo>
                  <a:cubicBezTo>
                    <a:pt x="375" y="372"/>
                    <a:pt x="375" y="371"/>
                    <a:pt x="375" y="371"/>
                  </a:cubicBezTo>
                  <a:cubicBezTo>
                    <a:pt x="375" y="364"/>
                    <a:pt x="375" y="349"/>
                    <a:pt x="375" y="349"/>
                  </a:cubicBezTo>
                  <a:cubicBezTo>
                    <a:pt x="376" y="338"/>
                    <a:pt x="374" y="327"/>
                    <a:pt x="376" y="316"/>
                  </a:cubicBezTo>
                  <a:cubicBezTo>
                    <a:pt x="368" y="265"/>
                    <a:pt x="375" y="263"/>
                    <a:pt x="346" y="211"/>
                  </a:cubicBezTo>
                  <a:cubicBezTo>
                    <a:pt x="343" y="207"/>
                    <a:pt x="328" y="190"/>
                    <a:pt x="326" y="188"/>
                  </a:cubicBezTo>
                  <a:cubicBezTo>
                    <a:pt x="278" y="171"/>
                    <a:pt x="262" y="200"/>
                    <a:pt x="217" y="217"/>
                  </a:cubicBezTo>
                  <a:cubicBezTo>
                    <a:pt x="199" y="224"/>
                    <a:pt x="173" y="225"/>
                    <a:pt x="154" y="225"/>
                  </a:cubicBezTo>
                  <a:cubicBezTo>
                    <a:pt x="125" y="225"/>
                    <a:pt x="96" y="193"/>
                    <a:pt x="95" y="186"/>
                  </a:cubicBezTo>
                  <a:cubicBezTo>
                    <a:pt x="59" y="240"/>
                    <a:pt x="56" y="279"/>
                    <a:pt x="45" y="325"/>
                  </a:cubicBezTo>
                  <a:cubicBezTo>
                    <a:pt x="47" y="333"/>
                    <a:pt x="48" y="341"/>
                    <a:pt x="49" y="349"/>
                  </a:cubicBezTo>
                  <a:cubicBezTo>
                    <a:pt x="49" y="349"/>
                    <a:pt x="50" y="364"/>
                    <a:pt x="49" y="371"/>
                  </a:cubicBezTo>
                  <a:cubicBezTo>
                    <a:pt x="49" y="371"/>
                    <a:pt x="49" y="372"/>
                    <a:pt x="48" y="372"/>
                  </a:cubicBezTo>
                  <a:cubicBezTo>
                    <a:pt x="47" y="372"/>
                    <a:pt x="44" y="373"/>
                    <a:pt x="44" y="372"/>
                  </a:cubicBezTo>
                  <a:cubicBezTo>
                    <a:pt x="43" y="372"/>
                    <a:pt x="42" y="370"/>
                    <a:pt x="42" y="369"/>
                  </a:cubicBezTo>
                  <a:cubicBezTo>
                    <a:pt x="41" y="366"/>
                    <a:pt x="41" y="364"/>
                    <a:pt x="41" y="361"/>
                  </a:cubicBezTo>
                  <a:cubicBezTo>
                    <a:pt x="40" y="356"/>
                    <a:pt x="39" y="352"/>
                    <a:pt x="39" y="348"/>
                  </a:cubicBezTo>
                  <a:cubicBezTo>
                    <a:pt x="25" y="298"/>
                    <a:pt x="0" y="99"/>
                    <a:pt x="95" y="78"/>
                  </a:cubicBezTo>
                  <a:close/>
                  <a:moveTo>
                    <a:pt x="229" y="145"/>
                  </a:moveTo>
                  <a:cubicBezTo>
                    <a:pt x="230" y="144"/>
                    <a:pt x="232" y="144"/>
                    <a:pt x="233" y="143"/>
                  </a:cubicBezTo>
                  <a:cubicBezTo>
                    <a:pt x="231" y="144"/>
                    <a:pt x="229" y="145"/>
                    <a:pt x="227" y="145"/>
                  </a:cubicBezTo>
                  <a:cubicBezTo>
                    <a:pt x="228" y="145"/>
                    <a:pt x="228" y="145"/>
                    <a:pt x="229" y="145"/>
                  </a:cubicBezTo>
                  <a:close/>
                </a:path>
              </a:pathLst>
            </a:custGeom>
            <a:solidFill>
              <a:srgbClr val="605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54"/>
            <p:cNvSpPr>
              <a:spLocks/>
            </p:cNvSpPr>
            <p:nvPr/>
          </p:nvSpPr>
          <p:spPr bwMode="auto">
            <a:xfrm>
              <a:off x="4614863" y="2536032"/>
              <a:ext cx="141288" cy="284163"/>
            </a:xfrm>
            <a:custGeom>
              <a:avLst/>
              <a:gdLst>
                <a:gd name="T0" fmla="*/ 84 w 89"/>
                <a:gd name="T1" fmla="*/ 0 h 179"/>
                <a:gd name="T2" fmla="*/ 89 w 89"/>
                <a:gd name="T3" fmla="*/ 28 h 179"/>
                <a:gd name="T4" fmla="*/ 70 w 89"/>
                <a:gd name="T5" fmla="*/ 179 h 179"/>
                <a:gd name="T6" fmla="*/ 0 w 89"/>
                <a:gd name="T7" fmla="*/ 105 h 179"/>
                <a:gd name="T8" fmla="*/ 84 w 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79">
                  <a:moveTo>
                    <a:pt x="84" y="0"/>
                  </a:moveTo>
                  <a:lnTo>
                    <a:pt x="89" y="28"/>
                  </a:lnTo>
                  <a:lnTo>
                    <a:pt x="70" y="179"/>
                  </a:lnTo>
                  <a:lnTo>
                    <a:pt x="0" y="10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55"/>
            <p:cNvSpPr>
              <a:spLocks/>
            </p:cNvSpPr>
            <p:nvPr/>
          </p:nvSpPr>
          <p:spPr bwMode="auto">
            <a:xfrm>
              <a:off x="4614863" y="2536032"/>
              <a:ext cx="141288" cy="284163"/>
            </a:xfrm>
            <a:custGeom>
              <a:avLst/>
              <a:gdLst>
                <a:gd name="T0" fmla="*/ 84 w 89"/>
                <a:gd name="T1" fmla="*/ 0 h 179"/>
                <a:gd name="T2" fmla="*/ 89 w 89"/>
                <a:gd name="T3" fmla="*/ 28 h 179"/>
                <a:gd name="T4" fmla="*/ 70 w 89"/>
                <a:gd name="T5" fmla="*/ 179 h 179"/>
                <a:gd name="T6" fmla="*/ 0 w 89"/>
                <a:gd name="T7" fmla="*/ 105 h 179"/>
                <a:gd name="T8" fmla="*/ 84 w 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79">
                  <a:moveTo>
                    <a:pt x="84" y="0"/>
                  </a:moveTo>
                  <a:lnTo>
                    <a:pt x="89" y="28"/>
                  </a:lnTo>
                  <a:lnTo>
                    <a:pt x="70" y="179"/>
                  </a:lnTo>
                  <a:lnTo>
                    <a:pt x="0" y="105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56"/>
            <p:cNvSpPr>
              <a:spLocks/>
            </p:cNvSpPr>
            <p:nvPr/>
          </p:nvSpPr>
          <p:spPr bwMode="auto">
            <a:xfrm>
              <a:off x="4479925" y="2531269"/>
              <a:ext cx="268288" cy="171450"/>
            </a:xfrm>
            <a:custGeom>
              <a:avLst/>
              <a:gdLst>
                <a:gd name="T0" fmla="*/ 169 w 169"/>
                <a:gd name="T1" fmla="*/ 0 h 108"/>
                <a:gd name="T2" fmla="*/ 85 w 169"/>
                <a:gd name="T3" fmla="*/ 105 h 108"/>
                <a:gd name="T4" fmla="*/ 0 w 169"/>
                <a:gd name="T5" fmla="*/ 0 h 108"/>
                <a:gd name="T6" fmla="*/ 0 w 169"/>
                <a:gd name="T7" fmla="*/ 3 h 108"/>
                <a:gd name="T8" fmla="*/ 85 w 169"/>
                <a:gd name="T9" fmla="*/ 108 h 108"/>
                <a:gd name="T10" fmla="*/ 169 w 169"/>
                <a:gd name="T11" fmla="*/ 3 h 108"/>
                <a:gd name="T12" fmla="*/ 169 w 16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108">
                  <a:moveTo>
                    <a:pt x="169" y="0"/>
                  </a:moveTo>
                  <a:lnTo>
                    <a:pt x="85" y="105"/>
                  </a:lnTo>
                  <a:lnTo>
                    <a:pt x="0" y="0"/>
                  </a:lnTo>
                  <a:lnTo>
                    <a:pt x="0" y="3"/>
                  </a:lnTo>
                  <a:lnTo>
                    <a:pt x="85" y="108"/>
                  </a:lnTo>
                  <a:lnTo>
                    <a:pt x="169" y="3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E9CE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57"/>
            <p:cNvSpPr>
              <a:spLocks/>
            </p:cNvSpPr>
            <p:nvPr/>
          </p:nvSpPr>
          <p:spPr bwMode="auto">
            <a:xfrm>
              <a:off x="4479925" y="2531269"/>
              <a:ext cx="268288" cy="171450"/>
            </a:xfrm>
            <a:custGeom>
              <a:avLst/>
              <a:gdLst>
                <a:gd name="T0" fmla="*/ 169 w 169"/>
                <a:gd name="T1" fmla="*/ 0 h 108"/>
                <a:gd name="T2" fmla="*/ 85 w 169"/>
                <a:gd name="T3" fmla="*/ 105 h 108"/>
                <a:gd name="T4" fmla="*/ 0 w 169"/>
                <a:gd name="T5" fmla="*/ 0 h 108"/>
                <a:gd name="T6" fmla="*/ 0 w 169"/>
                <a:gd name="T7" fmla="*/ 3 h 108"/>
                <a:gd name="T8" fmla="*/ 85 w 169"/>
                <a:gd name="T9" fmla="*/ 108 h 108"/>
                <a:gd name="T10" fmla="*/ 169 w 169"/>
                <a:gd name="T11" fmla="*/ 3 h 108"/>
                <a:gd name="T12" fmla="*/ 169 w 16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108">
                  <a:moveTo>
                    <a:pt x="169" y="0"/>
                  </a:moveTo>
                  <a:lnTo>
                    <a:pt x="85" y="105"/>
                  </a:lnTo>
                  <a:lnTo>
                    <a:pt x="0" y="0"/>
                  </a:lnTo>
                  <a:lnTo>
                    <a:pt x="0" y="3"/>
                  </a:lnTo>
                  <a:lnTo>
                    <a:pt x="85" y="108"/>
                  </a:lnTo>
                  <a:lnTo>
                    <a:pt x="169" y="3"/>
                  </a:lnTo>
                  <a:lnTo>
                    <a:pt x="1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58"/>
            <p:cNvSpPr>
              <a:spLocks noEditPoints="1"/>
            </p:cNvSpPr>
            <p:nvPr/>
          </p:nvSpPr>
          <p:spPr bwMode="auto">
            <a:xfrm>
              <a:off x="4589463" y="2815432"/>
              <a:ext cx="49213" cy="1588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1 h 1"/>
                <a:gd name="T4" fmla="*/ 0 w 31"/>
                <a:gd name="T5" fmla="*/ 1 h 1"/>
                <a:gd name="T6" fmla="*/ 0 w 31"/>
                <a:gd name="T7" fmla="*/ 0 h 1"/>
                <a:gd name="T8" fmla="*/ 31 w 31"/>
                <a:gd name="T9" fmla="*/ 0 h 1"/>
                <a:gd name="T10" fmla="*/ 31 w 31"/>
                <a:gd name="T11" fmla="*/ 0 h 1"/>
                <a:gd name="T12" fmla="*/ 31 w 31"/>
                <a:gd name="T13" fmla="*/ 1 h 1"/>
                <a:gd name="T14" fmla="*/ 31 w 31"/>
                <a:gd name="T15" fmla="*/ 1 h 1"/>
                <a:gd name="T16" fmla="*/ 31 w 31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  <a:moveTo>
                    <a:pt x="31" y="0"/>
                  </a:moveTo>
                  <a:lnTo>
                    <a:pt x="31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6882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59"/>
            <p:cNvSpPr>
              <a:spLocks noEditPoints="1"/>
            </p:cNvSpPr>
            <p:nvPr/>
          </p:nvSpPr>
          <p:spPr bwMode="auto">
            <a:xfrm>
              <a:off x="4589463" y="2815432"/>
              <a:ext cx="49213" cy="1588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1 h 1"/>
                <a:gd name="T4" fmla="*/ 0 w 31"/>
                <a:gd name="T5" fmla="*/ 1 h 1"/>
                <a:gd name="T6" fmla="*/ 0 w 31"/>
                <a:gd name="T7" fmla="*/ 0 h 1"/>
                <a:gd name="T8" fmla="*/ 31 w 31"/>
                <a:gd name="T9" fmla="*/ 0 h 1"/>
                <a:gd name="T10" fmla="*/ 31 w 31"/>
                <a:gd name="T11" fmla="*/ 0 h 1"/>
                <a:gd name="T12" fmla="*/ 31 w 31"/>
                <a:gd name="T13" fmla="*/ 1 h 1"/>
                <a:gd name="T14" fmla="*/ 31 w 31"/>
                <a:gd name="T15" fmla="*/ 1 h 1"/>
                <a:gd name="T16" fmla="*/ 31 w 31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moveTo>
                    <a:pt x="31" y="0"/>
                  </a:moveTo>
                  <a:lnTo>
                    <a:pt x="31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160"/>
            <p:cNvSpPr>
              <a:spLocks noChangeArrowheads="1"/>
            </p:cNvSpPr>
            <p:nvPr/>
          </p:nvSpPr>
          <p:spPr bwMode="auto">
            <a:xfrm>
              <a:off x="4589463" y="2815432"/>
              <a:ext cx="49213" cy="1588"/>
            </a:xfrm>
            <a:prstGeom prst="rect">
              <a:avLst/>
            </a:pr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161"/>
            <p:cNvSpPr>
              <a:spLocks noChangeArrowheads="1"/>
            </p:cNvSpPr>
            <p:nvPr/>
          </p:nvSpPr>
          <p:spPr bwMode="auto">
            <a:xfrm>
              <a:off x="4589463" y="2815432"/>
              <a:ext cx="4921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62"/>
            <p:cNvSpPr>
              <a:spLocks/>
            </p:cNvSpPr>
            <p:nvPr/>
          </p:nvSpPr>
          <p:spPr bwMode="auto">
            <a:xfrm>
              <a:off x="5054600" y="2539207"/>
              <a:ext cx="796925" cy="1042988"/>
            </a:xfrm>
            <a:custGeom>
              <a:avLst/>
              <a:gdLst>
                <a:gd name="T0" fmla="*/ 179 w 496"/>
                <a:gd name="T1" fmla="*/ 59 h 650"/>
                <a:gd name="T2" fmla="*/ 401 w 496"/>
                <a:gd name="T3" fmla="*/ 112 h 650"/>
                <a:gd name="T4" fmla="*/ 463 w 496"/>
                <a:gd name="T5" fmla="*/ 303 h 650"/>
                <a:gd name="T6" fmla="*/ 442 w 496"/>
                <a:gd name="T7" fmla="*/ 442 h 650"/>
                <a:gd name="T8" fmla="*/ 440 w 496"/>
                <a:gd name="T9" fmla="*/ 495 h 650"/>
                <a:gd name="T10" fmla="*/ 237 w 496"/>
                <a:gd name="T11" fmla="*/ 649 h 650"/>
                <a:gd name="T12" fmla="*/ 54 w 496"/>
                <a:gd name="T13" fmla="*/ 499 h 650"/>
                <a:gd name="T14" fmla="*/ 58 w 496"/>
                <a:gd name="T15" fmla="*/ 446 h 650"/>
                <a:gd name="T16" fmla="*/ 38 w 496"/>
                <a:gd name="T17" fmla="*/ 295 h 650"/>
                <a:gd name="T18" fmla="*/ 179 w 496"/>
                <a:gd name="T19" fmla="*/ 5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" h="650">
                  <a:moveTo>
                    <a:pt x="179" y="59"/>
                  </a:moveTo>
                  <a:cubicBezTo>
                    <a:pt x="197" y="27"/>
                    <a:pt x="342" y="0"/>
                    <a:pt x="401" y="112"/>
                  </a:cubicBezTo>
                  <a:cubicBezTo>
                    <a:pt x="460" y="224"/>
                    <a:pt x="430" y="263"/>
                    <a:pt x="463" y="303"/>
                  </a:cubicBezTo>
                  <a:cubicBezTo>
                    <a:pt x="496" y="343"/>
                    <a:pt x="465" y="434"/>
                    <a:pt x="442" y="442"/>
                  </a:cubicBezTo>
                  <a:cubicBezTo>
                    <a:pt x="420" y="450"/>
                    <a:pt x="429" y="481"/>
                    <a:pt x="440" y="495"/>
                  </a:cubicBezTo>
                  <a:cubicBezTo>
                    <a:pt x="487" y="552"/>
                    <a:pt x="419" y="650"/>
                    <a:pt x="237" y="649"/>
                  </a:cubicBezTo>
                  <a:cubicBezTo>
                    <a:pt x="42" y="647"/>
                    <a:pt x="4" y="534"/>
                    <a:pt x="54" y="499"/>
                  </a:cubicBezTo>
                  <a:cubicBezTo>
                    <a:pt x="70" y="488"/>
                    <a:pt x="76" y="466"/>
                    <a:pt x="58" y="446"/>
                  </a:cubicBezTo>
                  <a:cubicBezTo>
                    <a:pt x="41" y="427"/>
                    <a:pt x="0" y="354"/>
                    <a:pt x="38" y="295"/>
                  </a:cubicBezTo>
                  <a:cubicBezTo>
                    <a:pt x="77" y="235"/>
                    <a:pt x="43" y="59"/>
                    <a:pt x="179" y="59"/>
                  </a:cubicBezTo>
                </a:path>
              </a:pathLst>
            </a:custGeom>
            <a:solidFill>
              <a:srgbClr val="80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63"/>
            <p:cNvSpPr>
              <a:spLocks/>
            </p:cNvSpPr>
            <p:nvPr/>
          </p:nvSpPr>
          <p:spPr bwMode="auto">
            <a:xfrm>
              <a:off x="4859338" y="3375819"/>
              <a:ext cx="1182688" cy="468313"/>
            </a:xfrm>
            <a:custGeom>
              <a:avLst/>
              <a:gdLst>
                <a:gd name="T0" fmla="*/ 438 w 737"/>
                <a:gd name="T1" fmla="*/ 0 h 292"/>
                <a:gd name="T2" fmla="*/ 295 w 737"/>
                <a:gd name="T3" fmla="*/ 7 h 292"/>
                <a:gd name="T4" fmla="*/ 79 w 737"/>
                <a:gd name="T5" fmla="*/ 115 h 292"/>
                <a:gd name="T6" fmla="*/ 0 w 737"/>
                <a:gd name="T7" fmla="*/ 292 h 292"/>
                <a:gd name="T8" fmla="*/ 737 w 737"/>
                <a:gd name="T9" fmla="*/ 292 h 292"/>
                <a:gd name="T10" fmla="*/ 658 w 737"/>
                <a:gd name="T11" fmla="*/ 115 h 292"/>
                <a:gd name="T12" fmla="*/ 438 w 737"/>
                <a:gd name="T13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92">
                  <a:moveTo>
                    <a:pt x="438" y="0"/>
                  </a:moveTo>
                  <a:cubicBezTo>
                    <a:pt x="437" y="3"/>
                    <a:pt x="296" y="5"/>
                    <a:pt x="295" y="7"/>
                  </a:cubicBezTo>
                  <a:cubicBezTo>
                    <a:pt x="250" y="70"/>
                    <a:pt x="155" y="98"/>
                    <a:pt x="79" y="115"/>
                  </a:cubicBezTo>
                  <a:cubicBezTo>
                    <a:pt x="3" y="132"/>
                    <a:pt x="0" y="228"/>
                    <a:pt x="0" y="292"/>
                  </a:cubicBezTo>
                  <a:cubicBezTo>
                    <a:pt x="737" y="292"/>
                    <a:pt x="737" y="292"/>
                    <a:pt x="737" y="292"/>
                  </a:cubicBezTo>
                  <a:cubicBezTo>
                    <a:pt x="737" y="228"/>
                    <a:pt x="736" y="132"/>
                    <a:pt x="658" y="115"/>
                  </a:cubicBezTo>
                  <a:cubicBezTo>
                    <a:pt x="581" y="97"/>
                    <a:pt x="480" y="66"/>
                    <a:pt x="438" y="0"/>
                  </a:cubicBezTo>
                </a:path>
              </a:pathLst>
            </a:custGeom>
            <a:solidFill>
              <a:srgbClr val="268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64"/>
            <p:cNvSpPr>
              <a:spLocks/>
            </p:cNvSpPr>
            <p:nvPr/>
          </p:nvSpPr>
          <p:spPr bwMode="auto">
            <a:xfrm>
              <a:off x="5332413" y="3002757"/>
              <a:ext cx="236538" cy="571500"/>
            </a:xfrm>
            <a:custGeom>
              <a:avLst/>
              <a:gdLst>
                <a:gd name="T0" fmla="*/ 0 w 147"/>
                <a:gd name="T1" fmla="*/ 98 h 356"/>
                <a:gd name="T2" fmla="*/ 0 w 147"/>
                <a:gd name="T3" fmla="*/ 219 h 356"/>
                <a:gd name="T4" fmla="*/ 0 w 147"/>
                <a:gd name="T5" fmla="*/ 278 h 356"/>
                <a:gd name="T6" fmla="*/ 147 w 147"/>
                <a:gd name="T7" fmla="*/ 278 h 356"/>
                <a:gd name="T8" fmla="*/ 147 w 147"/>
                <a:gd name="T9" fmla="*/ 219 h 356"/>
                <a:gd name="T10" fmla="*/ 147 w 147"/>
                <a:gd name="T11" fmla="*/ 98 h 356"/>
                <a:gd name="T12" fmla="*/ 0 w 147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37" y="354"/>
                    <a:pt x="103" y="356"/>
                    <a:pt x="147" y="278"/>
                  </a:cubicBezTo>
                  <a:cubicBezTo>
                    <a:pt x="147" y="219"/>
                    <a:pt x="147" y="219"/>
                    <a:pt x="147" y="219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7" y="0"/>
                    <a:pt x="0" y="0"/>
                    <a:pt x="0" y="98"/>
                  </a:cubicBezTo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65"/>
            <p:cNvSpPr>
              <a:spLocks/>
            </p:cNvSpPr>
            <p:nvPr/>
          </p:nvSpPr>
          <p:spPr bwMode="auto">
            <a:xfrm>
              <a:off x="5670550" y="3012282"/>
              <a:ext cx="120650" cy="179388"/>
            </a:xfrm>
            <a:custGeom>
              <a:avLst/>
              <a:gdLst>
                <a:gd name="T0" fmla="*/ 57 w 75"/>
                <a:gd name="T1" fmla="*/ 7 h 111"/>
                <a:gd name="T2" fmla="*/ 11 w 75"/>
                <a:gd name="T3" fmla="*/ 43 h 111"/>
                <a:gd name="T4" fmla="*/ 18 w 75"/>
                <a:gd name="T5" fmla="*/ 104 h 111"/>
                <a:gd name="T6" fmla="*/ 64 w 75"/>
                <a:gd name="T7" fmla="*/ 68 h 111"/>
                <a:gd name="T8" fmla="*/ 57 w 75"/>
                <a:gd name="T9" fmla="*/ 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1">
                  <a:moveTo>
                    <a:pt x="57" y="7"/>
                  </a:moveTo>
                  <a:cubicBezTo>
                    <a:pt x="43" y="0"/>
                    <a:pt x="22" y="17"/>
                    <a:pt x="11" y="43"/>
                  </a:cubicBezTo>
                  <a:cubicBezTo>
                    <a:pt x="0" y="70"/>
                    <a:pt x="3" y="97"/>
                    <a:pt x="18" y="104"/>
                  </a:cubicBezTo>
                  <a:cubicBezTo>
                    <a:pt x="33" y="111"/>
                    <a:pt x="53" y="94"/>
                    <a:pt x="64" y="68"/>
                  </a:cubicBezTo>
                  <a:cubicBezTo>
                    <a:pt x="75" y="41"/>
                    <a:pt x="72" y="14"/>
                    <a:pt x="57" y="7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66"/>
            <p:cNvSpPr>
              <a:spLocks/>
            </p:cNvSpPr>
            <p:nvPr/>
          </p:nvSpPr>
          <p:spPr bwMode="auto">
            <a:xfrm>
              <a:off x="5110163" y="3012282"/>
              <a:ext cx="120650" cy="179388"/>
            </a:xfrm>
            <a:custGeom>
              <a:avLst/>
              <a:gdLst>
                <a:gd name="T0" fmla="*/ 18 w 76"/>
                <a:gd name="T1" fmla="*/ 7 h 111"/>
                <a:gd name="T2" fmla="*/ 65 w 76"/>
                <a:gd name="T3" fmla="*/ 43 h 111"/>
                <a:gd name="T4" fmla="*/ 58 w 76"/>
                <a:gd name="T5" fmla="*/ 104 h 111"/>
                <a:gd name="T6" fmla="*/ 11 w 76"/>
                <a:gd name="T7" fmla="*/ 68 h 111"/>
                <a:gd name="T8" fmla="*/ 18 w 76"/>
                <a:gd name="T9" fmla="*/ 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1">
                  <a:moveTo>
                    <a:pt x="18" y="7"/>
                  </a:moveTo>
                  <a:cubicBezTo>
                    <a:pt x="33" y="0"/>
                    <a:pt x="54" y="17"/>
                    <a:pt x="65" y="43"/>
                  </a:cubicBezTo>
                  <a:cubicBezTo>
                    <a:pt x="76" y="70"/>
                    <a:pt x="72" y="97"/>
                    <a:pt x="58" y="104"/>
                  </a:cubicBezTo>
                  <a:cubicBezTo>
                    <a:pt x="43" y="111"/>
                    <a:pt x="22" y="94"/>
                    <a:pt x="11" y="68"/>
                  </a:cubicBezTo>
                  <a:cubicBezTo>
                    <a:pt x="0" y="41"/>
                    <a:pt x="3" y="14"/>
                    <a:pt x="18" y="7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67"/>
            <p:cNvSpPr>
              <a:spLocks/>
            </p:cNvSpPr>
            <p:nvPr/>
          </p:nvSpPr>
          <p:spPr bwMode="auto">
            <a:xfrm>
              <a:off x="5332413" y="3304382"/>
              <a:ext cx="236538" cy="82550"/>
            </a:xfrm>
            <a:custGeom>
              <a:avLst/>
              <a:gdLst>
                <a:gd name="T0" fmla="*/ 147 w 147"/>
                <a:gd name="T1" fmla="*/ 0 h 51"/>
                <a:gd name="T2" fmla="*/ 0 w 147"/>
                <a:gd name="T3" fmla="*/ 0 h 51"/>
                <a:gd name="T4" fmla="*/ 0 w 147"/>
                <a:gd name="T5" fmla="*/ 5 h 51"/>
                <a:gd name="T6" fmla="*/ 73 w 147"/>
                <a:gd name="T7" fmla="*/ 51 h 51"/>
                <a:gd name="T8" fmla="*/ 147 w 147"/>
                <a:gd name="T9" fmla="*/ 4 h 51"/>
                <a:gd name="T10" fmla="*/ 147 w 147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51">
                  <a:moveTo>
                    <a:pt x="14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6" y="51"/>
                    <a:pt x="73" y="51"/>
                  </a:cubicBezTo>
                  <a:cubicBezTo>
                    <a:pt x="100" y="51"/>
                    <a:pt x="147" y="4"/>
                    <a:pt x="147" y="4"/>
                  </a:cubicBezTo>
                  <a:cubicBezTo>
                    <a:pt x="147" y="0"/>
                    <a:pt x="147" y="0"/>
                    <a:pt x="147" y="0"/>
                  </a:cubicBezTo>
                </a:path>
              </a:pathLst>
            </a:custGeom>
            <a:solidFill>
              <a:srgbClr val="C4A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68"/>
            <p:cNvSpPr>
              <a:spLocks/>
            </p:cNvSpPr>
            <p:nvPr/>
          </p:nvSpPr>
          <p:spPr bwMode="auto">
            <a:xfrm>
              <a:off x="5126038" y="2639219"/>
              <a:ext cx="650875" cy="722313"/>
            </a:xfrm>
            <a:custGeom>
              <a:avLst/>
              <a:gdLst>
                <a:gd name="T0" fmla="*/ 203 w 406"/>
                <a:gd name="T1" fmla="*/ 450 h 450"/>
                <a:gd name="T2" fmla="*/ 30 w 406"/>
                <a:gd name="T3" fmla="*/ 266 h 450"/>
                <a:gd name="T4" fmla="*/ 203 w 406"/>
                <a:gd name="T5" fmla="*/ 0 h 450"/>
                <a:gd name="T6" fmla="*/ 375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0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5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69"/>
            <p:cNvSpPr>
              <a:spLocks/>
            </p:cNvSpPr>
            <p:nvPr/>
          </p:nvSpPr>
          <p:spPr bwMode="auto">
            <a:xfrm>
              <a:off x="5122863" y="2618582"/>
              <a:ext cx="688975" cy="496888"/>
            </a:xfrm>
            <a:custGeom>
              <a:avLst/>
              <a:gdLst>
                <a:gd name="T0" fmla="*/ 170 w 430"/>
                <a:gd name="T1" fmla="*/ 148 h 310"/>
                <a:gd name="T2" fmla="*/ 73 w 430"/>
                <a:gd name="T3" fmla="*/ 226 h 310"/>
                <a:gd name="T4" fmla="*/ 43 w 430"/>
                <a:gd name="T5" fmla="*/ 301 h 310"/>
                <a:gd name="T6" fmla="*/ 18 w 430"/>
                <a:gd name="T7" fmla="*/ 145 h 310"/>
                <a:gd name="T8" fmla="*/ 173 w 430"/>
                <a:gd name="T9" fmla="*/ 4 h 310"/>
                <a:gd name="T10" fmla="*/ 326 w 430"/>
                <a:gd name="T11" fmla="*/ 47 h 310"/>
                <a:gd name="T12" fmla="*/ 367 w 430"/>
                <a:gd name="T13" fmla="*/ 310 h 310"/>
                <a:gd name="T14" fmla="*/ 282 w 430"/>
                <a:gd name="T15" fmla="*/ 105 h 310"/>
                <a:gd name="T16" fmla="*/ 170 w 430"/>
                <a:gd name="T17" fmla="*/ 14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0" h="310">
                  <a:moveTo>
                    <a:pt x="170" y="148"/>
                  </a:moveTo>
                  <a:cubicBezTo>
                    <a:pt x="135" y="223"/>
                    <a:pt x="120" y="246"/>
                    <a:pt x="73" y="226"/>
                  </a:cubicBezTo>
                  <a:cubicBezTo>
                    <a:pt x="25" y="206"/>
                    <a:pt x="34" y="262"/>
                    <a:pt x="43" y="301"/>
                  </a:cubicBezTo>
                  <a:cubicBezTo>
                    <a:pt x="0" y="248"/>
                    <a:pt x="5" y="197"/>
                    <a:pt x="18" y="145"/>
                  </a:cubicBezTo>
                  <a:cubicBezTo>
                    <a:pt x="33" y="88"/>
                    <a:pt x="105" y="2"/>
                    <a:pt x="173" y="4"/>
                  </a:cubicBezTo>
                  <a:cubicBezTo>
                    <a:pt x="210" y="0"/>
                    <a:pt x="266" y="5"/>
                    <a:pt x="326" y="47"/>
                  </a:cubicBezTo>
                  <a:cubicBezTo>
                    <a:pt x="430" y="122"/>
                    <a:pt x="395" y="290"/>
                    <a:pt x="367" y="310"/>
                  </a:cubicBezTo>
                  <a:cubicBezTo>
                    <a:pt x="394" y="155"/>
                    <a:pt x="328" y="186"/>
                    <a:pt x="282" y="105"/>
                  </a:cubicBezTo>
                  <a:cubicBezTo>
                    <a:pt x="267" y="69"/>
                    <a:pt x="209" y="67"/>
                    <a:pt x="170" y="148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170"/>
            <p:cNvSpPr>
              <a:spLocks noChangeArrowheads="1"/>
            </p:cNvSpPr>
            <p:nvPr/>
          </p:nvSpPr>
          <p:spPr bwMode="auto">
            <a:xfrm>
              <a:off x="5435600" y="3544094"/>
              <a:ext cx="23813" cy="3000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71"/>
            <p:cNvSpPr>
              <a:spLocks/>
            </p:cNvSpPr>
            <p:nvPr/>
          </p:nvSpPr>
          <p:spPr bwMode="auto">
            <a:xfrm>
              <a:off x="5248275" y="3386932"/>
              <a:ext cx="200025" cy="244475"/>
            </a:xfrm>
            <a:custGeom>
              <a:avLst/>
              <a:gdLst>
                <a:gd name="T0" fmla="*/ 53 w 126"/>
                <a:gd name="T1" fmla="*/ 0 h 154"/>
                <a:gd name="T2" fmla="*/ 0 w 126"/>
                <a:gd name="T3" fmla="*/ 49 h 154"/>
                <a:gd name="T4" fmla="*/ 67 w 126"/>
                <a:gd name="T5" fmla="*/ 154 h 154"/>
                <a:gd name="T6" fmla="*/ 126 w 126"/>
                <a:gd name="T7" fmla="*/ 98 h 154"/>
                <a:gd name="T8" fmla="*/ 53 w 126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54">
                  <a:moveTo>
                    <a:pt x="53" y="0"/>
                  </a:moveTo>
                  <a:lnTo>
                    <a:pt x="0" y="49"/>
                  </a:lnTo>
                  <a:lnTo>
                    <a:pt x="67" y="154"/>
                  </a:lnTo>
                  <a:lnTo>
                    <a:pt x="126" y="98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72"/>
            <p:cNvSpPr>
              <a:spLocks/>
            </p:cNvSpPr>
            <p:nvPr/>
          </p:nvSpPr>
          <p:spPr bwMode="auto">
            <a:xfrm>
              <a:off x="5248275" y="3386932"/>
              <a:ext cx="200025" cy="244475"/>
            </a:xfrm>
            <a:custGeom>
              <a:avLst/>
              <a:gdLst>
                <a:gd name="T0" fmla="*/ 53 w 126"/>
                <a:gd name="T1" fmla="*/ 0 h 154"/>
                <a:gd name="T2" fmla="*/ 0 w 126"/>
                <a:gd name="T3" fmla="*/ 49 h 154"/>
                <a:gd name="T4" fmla="*/ 67 w 126"/>
                <a:gd name="T5" fmla="*/ 154 h 154"/>
                <a:gd name="T6" fmla="*/ 126 w 126"/>
                <a:gd name="T7" fmla="*/ 98 h 154"/>
                <a:gd name="T8" fmla="*/ 53 w 126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54">
                  <a:moveTo>
                    <a:pt x="53" y="0"/>
                  </a:moveTo>
                  <a:lnTo>
                    <a:pt x="0" y="49"/>
                  </a:lnTo>
                  <a:lnTo>
                    <a:pt x="67" y="154"/>
                  </a:lnTo>
                  <a:lnTo>
                    <a:pt x="126" y="98"/>
                  </a:lnTo>
                  <a:lnTo>
                    <a:pt x="5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73"/>
            <p:cNvSpPr>
              <a:spLocks/>
            </p:cNvSpPr>
            <p:nvPr/>
          </p:nvSpPr>
          <p:spPr bwMode="auto">
            <a:xfrm>
              <a:off x="5448300" y="3385344"/>
              <a:ext cx="204788" cy="246063"/>
            </a:xfrm>
            <a:custGeom>
              <a:avLst/>
              <a:gdLst>
                <a:gd name="T0" fmla="*/ 76 w 129"/>
                <a:gd name="T1" fmla="*/ 0 h 155"/>
                <a:gd name="T2" fmla="*/ 129 w 129"/>
                <a:gd name="T3" fmla="*/ 52 h 155"/>
                <a:gd name="T4" fmla="*/ 59 w 129"/>
                <a:gd name="T5" fmla="*/ 155 h 155"/>
                <a:gd name="T6" fmla="*/ 0 w 129"/>
                <a:gd name="T7" fmla="*/ 99 h 155"/>
                <a:gd name="T8" fmla="*/ 76 w 129"/>
                <a:gd name="T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55">
                  <a:moveTo>
                    <a:pt x="76" y="0"/>
                  </a:moveTo>
                  <a:lnTo>
                    <a:pt x="129" y="52"/>
                  </a:lnTo>
                  <a:lnTo>
                    <a:pt x="59" y="155"/>
                  </a:lnTo>
                  <a:lnTo>
                    <a:pt x="0" y="99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74"/>
            <p:cNvSpPr>
              <a:spLocks/>
            </p:cNvSpPr>
            <p:nvPr/>
          </p:nvSpPr>
          <p:spPr bwMode="auto">
            <a:xfrm>
              <a:off x="5448300" y="3385344"/>
              <a:ext cx="204788" cy="246063"/>
            </a:xfrm>
            <a:custGeom>
              <a:avLst/>
              <a:gdLst>
                <a:gd name="T0" fmla="*/ 76 w 129"/>
                <a:gd name="T1" fmla="*/ 0 h 155"/>
                <a:gd name="T2" fmla="*/ 129 w 129"/>
                <a:gd name="T3" fmla="*/ 52 h 155"/>
                <a:gd name="T4" fmla="*/ 59 w 129"/>
                <a:gd name="T5" fmla="*/ 155 h 155"/>
                <a:gd name="T6" fmla="*/ 0 w 129"/>
                <a:gd name="T7" fmla="*/ 99 h 155"/>
                <a:gd name="T8" fmla="*/ 76 w 129"/>
                <a:gd name="T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55">
                  <a:moveTo>
                    <a:pt x="76" y="0"/>
                  </a:moveTo>
                  <a:lnTo>
                    <a:pt x="129" y="52"/>
                  </a:lnTo>
                  <a:lnTo>
                    <a:pt x="59" y="155"/>
                  </a:lnTo>
                  <a:lnTo>
                    <a:pt x="0" y="99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75"/>
            <p:cNvSpPr>
              <a:spLocks noEditPoints="1"/>
            </p:cNvSpPr>
            <p:nvPr/>
          </p:nvSpPr>
          <p:spPr bwMode="auto">
            <a:xfrm>
              <a:off x="5200650" y="2972594"/>
              <a:ext cx="508000" cy="184150"/>
            </a:xfrm>
            <a:custGeom>
              <a:avLst/>
              <a:gdLst>
                <a:gd name="T0" fmla="*/ 236 w 316"/>
                <a:gd name="T1" fmla="*/ 114 h 115"/>
                <a:gd name="T2" fmla="*/ 240 w 316"/>
                <a:gd name="T3" fmla="*/ 114 h 115"/>
                <a:gd name="T4" fmla="*/ 297 w 316"/>
                <a:gd name="T5" fmla="*/ 68 h 115"/>
                <a:gd name="T6" fmla="*/ 310 w 316"/>
                <a:gd name="T7" fmla="*/ 30 h 115"/>
                <a:gd name="T8" fmla="*/ 316 w 316"/>
                <a:gd name="T9" fmla="*/ 16 h 115"/>
                <a:gd name="T10" fmla="*/ 307 w 316"/>
                <a:gd name="T11" fmla="*/ 5 h 115"/>
                <a:gd name="T12" fmla="*/ 238 w 316"/>
                <a:gd name="T13" fmla="*/ 2 h 115"/>
                <a:gd name="T14" fmla="*/ 238 w 316"/>
                <a:gd name="T15" fmla="*/ 9 h 115"/>
                <a:gd name="T16" fmla="*/ 285 w 316"/>
                <a:gd name="T17" fmla="*/ 14 h 115"/>
                <a:gd name="T18" fmla="*/ 283 w 316"/>
                <a:gd name="T19" fmla="*/ 86 h 115"/>
                <a:gd name="T20" fmla="*/ 236 w 316"/>
                <a:gd name="T21" fmla="*/ 108 h 115"/>
                <a:gd name="T22" fmla="*/ 236 w 316"/>
                <a:gd name="T23" fmla="*/ 114 h 115"/>
                <a:gd name="T24" fmla="*/ 158 w 316"/>
                <a:gd name="T25" fmla="*/ 15 h 115"/>
                <a:gd name="T26" fmla="*/ 84 w 316"/>
                <a:gd name="T27" fmla="*/ 2 h 115"/>
                <a:gd name="T28" fmla="*/ 78 w 316"/>
                <a:gd name="T29" fmla="*/ 2 h 115"/>
                <a:gd name="T30" fmla="*/ 78 w 316"/>
                <a:gd name="T31" fmla="*/ 9 h 115"/>
                <a:gd name="T32" fmla="*/ 130 w 316"/>
                <a:gd name="T33" fmla="*/ 27 h 115"/>
                <a:gd name="T34" fmla="*/ 99 w 316"/>
                <a:gd name="T35" fmla="*/ 103 h 115"/>
                <a:gd name="T36" fmla="*/ 76 w 316"/>
                <a:gd name="T37" fmla="*/ 108 h 115"/>
                <a:gd name="T38" fmla="*/ 76 w 316"/>
                <a:gd name="T39" fmla="*/ 115 h 115"/>
                <a:gd name="T40" fmla="*/ 130 w 316"/>
                <a:gd name="T41" fmla="*/ 80 h 115"/>
                <a:gd name="T42" fmla="*/ 157 w 316"/>
                <a:gd name="T43" fmla="*/ 41 h 115"/>
                <a:gd name="T44" fmla="*/ 183 w 316"/>
                <a:gd name="T45" fmla="*/ 79 h 115"/>
                <a:gd name="T46" fmla="*/ 236 w 316"/>
                <a:gd name="T47" fmla="*/ 114 h 115"/>
                <a:gd name="T48" fmla="*/ 236 w 316"/>
                <a:gd name="T49" fmla="*/ 108 h 115"/>
                <a:gd name="T50" fmla="*/ 211 w 316"/>
                <a:gd name="T51" fmla="*/ 103 h 115"/>
                <a:gd name="T52" fmla="*/ 185 w 316"/>
                <a:gd name="T53" fmla="*/ 27 h 115"/>
                <a:gd name="T54" fmla="*/ 238 w 316"/>
                <a:gd name="T55" fmla="*/ 9 h 115"/>
                <a:gd name="T56" fmla="*/ 238 w 316"/>
                <a:gd name="T57" fmla="*/ 2 h 115"/>
                <a:gd name="T58" fmla="*/ 233 w 316"/>
                <a:gd name="T59" fmla="*/ 2 h 115"/>
                <a:gd name="T60" fmla="*/ 158 w 316"/>
                <a:gd name="T61" fmla="*/ 15 h 115"/>
                <a:gd name="T62" fmla="*/ 78 w 316"/>
                <a:gd name="T63" fmla="*/ 2 h 115"/>
                <a:gd name="T64" fmla="*/ 9 w 316"/>
                <a:gd name="T65" fmla="*/ 6 h 115"/>
                <a:gd name="T66" fmla="*/ 0 w 316"/>
                <a:gd name="T67" fmla="*/ 17 h 115"/>
                <a:gd name="T68" fmla="*/ 5 w 316"/>
                <a:gd name="T69" fmla="*/ 31 h 115"/>
                <a:gd name="T70" fmla="*/ 15 w 316"/>
                <a:gd name="T71" fmla="*/ 69 h 115"/>
                <a:gd name="T72" fmla="*/ 69 w 316"/>
                <a:gd name="T73" fmla="*/ 114 h 115"/>
                <a:gd name="T74" fmla="*/ 76 w 316"/>
                <a:gd name="T75" fmla="*/ 115 h 115"/>
                <a:gd name="T76" fmla="*/ 76 w 316"/>
                <a:gd name="T77" fmla="*/ 108 h 115"/>
                <a:gd name="T78" fmla="*/ 28 w 316"/>
                <a:gd name="T79" fmla="*/ 86 h 115"/>
                <a:gd name="T80" fmla="*/ 31 w 316"/>
                <a:gd name="T81" fmla="*/ 14 h 115"/>
                <a:gd name="T82" fmla="*/ 78 w 316"/>
                <a:gd name="T83" fmla="*/ 9 h 115"/>
                <a:gd name="T84" fmla="*/ 78 w 316"/>
                <a:gd name="T85" fmla="*/ 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6" h="115">
                  <a:moveTo>
                    <a:pt x="236" y="114"/>
                  </a:moveTo>
                  <a:cubicBezTo>
                    <a:pt x="237" y="114"/>
                    <a:pt x="239" y="114"/>
                    <a:pt x="240" y="114"/>
                  </a:cubicBezTo>
                  <a:cubicBezTo>
                    <a:pt x="282" y="110"/>
                    <a:pt x="293" y="92"/>
                    <a:pt x="297" y="68"/>
                  </a:cubicBezTo>
                  <a:cubicBezTo>
                    <a:pt x="302" y="42"/>
                    <a:pt x="303" y="33"/>
                    <a:pt x="310" y="30"/>
                  </a:cubicBezTo>
                  <a:cubicBezTo>
                    <a:pt x="314" y="28"/>
                    <a:pt x="316" y="23"/>
                    <a:pt x="316" y="16"/>
                  </a:cubicBezTo>
                  <a:cubicBezTo>
                    <a:pt x="315" y="9"/>
                    <a:pt x="315" y="8"/>
                    <a:pt x="307" y="5"/>
                  </a:cubicBezTo>
                  <a:cubicBezTo>
                    <a:pt x="301" y="3"/>
                    <a:pt x="265" y="0"/>
                    <a:pt x="238" y="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59" y="8"/>
                    <a:pt x="279" y="10"/>
                    <a:pt x="285" y="14"/>
                  </a:cubicBezTo>
                  <a:cubicBezTo>
                    <a:pt x="299" y="23"/>
                    <a:pt x="295" y="65"/>
                    <a:pt x="283" y="86"/>
                  </a:cubicBezTo>
                  <a:cubicBezTo>
                    <a:pt x="276" y="100"/>
                    <a:pt x="255" y="107"/>
                    <a:pt x="236" y="108"/>
                  </a:cubicBezTo>
                  <a:lnTo>
                    <a:pt x="236" y="114"/>
                  </a:lnTo>
                  <a:close/>
                  <a:moveTo>
                    <a:pt x="158" y="15"/>
                  </a:moveTo>
                  <a:cubicBezTo>
                    <a:pt x="148" y="16"/>
                    <a:pt x="110" y="5"/>
                    <a:pt x="84" y="2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99" y="10"/>
                    <a:pt x="122" y="15"/>
                    <a:pt x="130" y="27"/>
                  </a:cubicBezTo>
                  <a:cubicBezTo>
                    <a:pt x="143" y="46"/>
                    <a:pt x="120" y="93"/>
                    <a:pt x="99" y="103"/>
                  </a:cubicBezTo>
                  <a:cubicBezTo>
                    <a:pt x="93" y="106"/>
                    <a:pt x="84" y="108"/>
                    <a:pt x="76" y="108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112" y="115"/>
                    <a:pt x="125" y="89"/>
                    <a:pt x="130" y="80"/>
                  </a:cubicBezTo>
                  <a:cubicBezTo>
                    <a:pt x="138" y="63"/>
                    <a:pt x="136" y="41"/>
                    <a:pt x="157" y="41"/>
                  </a:cubicBezTo>
                  <a:cubicBezTo>
                    <a:pt x="178" y="41"/>
                    <a:pt x="175" y="63"/>
                    <a:pt x="183" y="79"/>
                  </a:cubicBezTo>
                  <a:cubicBezTo>
                    <a:pt x="187" y="88"/>
                    <a:pt x="198" y="115"/>
                    <a:pt x="236" y="114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27" y="108"/>
                    <a:pt x="218" y="106"/>
                    <a:pt x="211" y="103"/>
                  </a:cubicBezTo>
                  <a:cubicBezTo>
                    <a:pt x="191" y="93"/>
                    <a:pt x="171" y="46"/>
                    <a:pt x="185" y="27"/>
                  </a:cubicBezTo>
                  <a:cubicBezTo>
                    <a:pt x="194" y="15"/>
                    <a:pt x="216" y="10"/>
                    <a:pt x="238" y="9"/>
                  </a:cubicBezTo>
                  <a:cubicBezTo>
                    <a:pt x="238" y="2"/>
                    <a:pt x="238" y="2"/>
                    <a:pt x="238" y="2"/>
                  </a:cubicBezTo>
                  <a:cubicBezTo>
                    <a:pt x="236" y="2"/>
                    <a:pt x="235" y="2"/>
                    <a:pt x="233" y="2"/>
                  </a:cubicBezTo>
                  <a:cubicBezTo>
                    <a:pt x="209" y="4"/>
                    <a:pt x="179" y="15"/>
                    <a:pt x="158" y="15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9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3"/>
                    <a:pt x="0" y="29"/>
                    <a:pt x="5" y="31"/>
                  </a:cubicBezTo>
                  <a:cubicBezTo>
                    <a:pt x="12" y="33"/>
                    <a:pt x="12" y="42"/>
                    <a:pt x="15" y="69"/>
                  </a:cubicBezTo>
                  <a:cubicBezTo>
                    <a:pt x="18" y="92"/>
                    <a:pt x="28" y="111"/>
                    <a:pt x="69" y="114"/>
                  </a:cubicBezTo>
                  <a:cubicBezTo>
                    <a:pt x="72" y="115"/>
                    <a:pt x="74" y="115"/>
                    <a:pt x="76" y="115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5" y="101"/>
                    <a:pt x="28" y="86"/>
                  </a:cubicBezTo>
                  <a:cubicBezTo>
                    <a:pt x="18" y="65"/>
                    <a:pt x="17" y="23"/>
                    <a:pt x="31" y="14"/>
                  </a:cubicBezTo>
                  <a:cubicBezTo>
                    <a:pt x="37" y="11"/>
                    <a:pt x="57" y="8"/>
                    <a:pt x="78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268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76"/>
            <p:cNvSpPr>
              <a:spLocks/>
            </p:cNvSpPr>
            <p:nvPr/>
          </p:nvSpPr>
          <p:spPr bwMode="auto">
            <a:xfrm>
              <a:off x="5448300" y="354250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47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77"/>
            <p:cNvSpPr>
              <a:spLocks/>
            </p:cNvSpPr>
            <p:nvPr/>
          </p:nvSpPr>
          <p:spPr bwMode="auto">
            <a:xfrm>
              <a:off x="5332413" y="3382169"/>
              <a:ext cx="236538" cy="160338"/>
            </a:xfrm>
            <a:custGeom>
              <a:avLst/>
              <a:gdLst>
                <a:gd name="T0" fmla="*/ 147 w 147"/>
                <a:gd name="T1" fmla="*/ 0 h 100"/>
                <a:gd name="T2" fmla="*/ 72 w 147"/>
                <a:gd name="T3" fmla="*/ 97 h 100"/>
                <a:gd name="T4" fmla="*/ 0 w 147"/>
                <a:gd name="T5" fmla="*/ 0 h 100"/>
                <a:gd name="T6" fmla="*/ 0 w 147"/>
                <a:gd name="T7" fmla="*/ 3 h 100"/>
                <a:gd name="T8" fmla="*/ 72 w 147"/>
                <a:gd name="T9" fmla="*/ 100 h 100"/>
                <a:gd name="T10" fmla="*/ 72 w 147"/>
                <a:gd name="T11" fmla="*/ 100 h 100"/>
                <a:gd name="T12" fmla="*/ 147 w 147"/>
                <a:gd name="T13" fmla="*/ 2 h 100"/>
                <a:gd name="T14" fmla="*/ 147 w 147"/>
                <a:gd name="T1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" h="100">
                  <a:moveTo>
                    <a:pt x="147" y="0"/>
                  </a:moveTo>
                  <a:cubicBezTo>
                    <a:pt x="72" y="97"/>
                    <a:pt x="72" y="97"/>
                    <a:pt x="72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147" y="2"/>
                    <a:pt x="147" y="2"/>
                    <a:pt x="147" y="2"/>
                  </a:cubicBezTo>
                  <a:cubicBezTo>
                    <a:pt x="147" y="0"/>
                    <a:pt x="147" y="0"/>
                    <a:pt x="147" y="0"/>
                  </a:cubicBezTo>
                </a:path>
              </a:pathLst>
            </a:custGeom>
            <a:solidFill>
              <a:srgbClr val="E9C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78"/>
            <p:cNvSpPr>
              <a:spLocks/>
            </p:cNvSpPr>
            <p:nvPr/>
          </p:nvSpPr>
          <p:spPr bwMode="auto">
            <a:xfrm>
              <a:off x="3284538" y="3305969"/>
              <a:ext cx="1247775" cy="566738"/>
            </a:xfrm>
            <a:custGeom>
              <a:avLst/>
              <a:gdLst>
                <a:gd name="T0" fmla="*/ 311 w 777"/>
                <a:gd name="T1" fmla="*/ 0 h 353"/>
                <a:gd name="T2" fmla="*/ 67 w 777"/>
                <a:gd name="T3" fmla="*/ 134 h 353"/>
                <a:gd name="T4" fmla="*/ 0 w 777"/>
                <a:gd name="T5" fmla="*/ 353 h 353"/>
                <a:gd name="T6" fmla="*/ 389 w 777"/>
                <a:gd name="T7" fmla="*/ 353 h 353"/>
                <a:gd name="T8" fmla="*/ 777 w 777"/>
                <a:gd name="T9" fmla="*/ 353 h 353"/>
                <a:gd name="T10" fmla="*/ 710 w 777"/>
                <a:gd name="T11" fmla="*/ 134 h 353"/>
                <a:gd name="T12" fmla="*/ 468 w 777"/>
                <a:gd name="T13" fmla="*/ 2 h 353"/>
                <a:gd name="T14" fmla="*/ 311 w 777"/>
                <a:gd name="T15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3">
                  <a:moveTo>
                    <a:pt x="311" y="0"/>
                  </a:moveTo>
                  <a:cubicBezTo>
                    <a:pt x="139" y="76"/>
                    <a:pt x="88" y="116"/>
                    <a:pt x="67" y="134"/>
                  </a:cubicBezTo>
                  <a:cubicBezTo>
                    <a:pt x="36" y="162"/>
                    <a:pt x="19" y="265"/>
                    <a:pt x="0" y="353"/>
                  </a:cubicBezTo>
                  <a:cubicBezTo>
                    <a:pt x="389" y="353"/>
                    <a:pt x="389" y="353"/>
                    <a:pt x="389" y="353"/>
                  </a:cubicBezTo>
                  <a:cubicBezTo>
                    <a:pt x="777" y="353"/>
                    <a:pt x="777" y="353"/>
                    <a:pt x="777" y="353"/>
                  </a:cubicBezTo>
                  <a:cubicBezTo>
                    <a:pt x="759" y="265"/>
                    <a:pt x="741" y="162"/>
                    <a:pt x="710" y="134"/>
                  </a:cubicBezTo>
                  <a:cubicBezTo>
                    <a:pt x="690" y="116"/>
                    <a:pt x="640" y="77"/>
                    <a:pt x="468" y="2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79"/>
            <p:cNvSpPr>
              <a:spLocks/>
            </p:cNvSpPr>
            <p:nvPr/>
          </p:nvSpPr>
          <p:spPr bwMode="auto">
            <a:xfrm>
              <a:off x="3284538" y="3305969"/>
              <a:ext cx="1247775" cy="566738"/>
            </a:xfrm>
            <a:custGeom>
              <a:avLst/>
              <a:gdLst>
                <a:gd name="T0" fmla="*/ 311 w 777"/>
                <a:gd name="T1" fmla="*/ 0 h 353"/>
                <a:gd name="T2" fmla="*/ 67 w 777"/>
                <a:gd name="T3" fmla="*/ 134 h 353"/>
                <a:gd name="T4" fmla="*/ 0 w 777"/>
                <a:gd name="T5" fmla="*/ 353 h 353"/>
                <a:gd name="T6" fmla="*/ 389 w 777"/>
                <a:gd name="T7" fmla="*/ 353 h 353"/>
                <a:gd name="T8" fmla="*/ 777 w 777"/>
                <a:gd name="T9" fmla="*/ 353 h 353"/>
                <a:gd name="T10" fmla="*/ 710 w 777"/>
                <a:gd name="T11" fmla="*/ 134 h 353"/>
                <a:gd name="T12" fmla="*/ 468 w 777"/>
                <a:gd name="T13" fmla="*/ 2 h 353"/>
                <a:gd name="T14" fmla="*/ 311 w 777"/>
                <a:gd name="T15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3">
                  <a:moveTo>
                    <a:pt x="311" y="0"/>
                  </a:moveTo>
                  <a:cubicBezTo>
                    <a:pt x="139" y="76"/>
                    <a:pt x="88" y="116"/>
                    <a:pt x="67" y="134"/>
                  </a:cubicBezTo>
                  <a:cubicBezTo>
                    <a:pt x="36" y="162"/>
                    <a:pt x="19" y="265"/>
                    <a:pt x="0" y="353"/>
                  </a:cubicBezTo>
                  <a:cubicBezTo>
                    <a:pt x="389" y="353"/>
                    <a:pt x="389" y="353"/>
                    <a:pt x="389" y="353"/>
                  </a:cubicBezTo>
                  <a:cubicBezTo>
                    <a:pt x="777" y="353"/>
                    <a:pt x="777" y="353"/>
                    <a:pt x="777" y="353"/>
                  </a:cubicBezTo>
                  <a:cubicBezTo>
                    <a:pt x="759" y="265"/>
                    <a:pt x="741" y="162"/>
                    <a:pt x="710" y="134"/>
                  </a:cubicBezTo>
                  <a:cubicBezTo>
                    <a:pt x="690" y="116"/>
                    <a:pt x="640" y="77"/>
                    <a:pt x="468" y="2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80"/>
            <p:cNvSpPr>
              <a:spLocks/>
            </p:cNvSpPr>
            <p:nvPr/>
          </p:nvSpPr>
          <p:spPr bwMode="auto">
            <a:xfrm>
              <a:off x="3775075" y="2902744"/>
              <a:ext cx="266700" cy="560388"/>
            </a:xfrm>
            <a:custGeom>
              <a:avLst/>
              <a:gdLst>
                <a:gd name="T0" fmla="*/ 0 w 167"/>
                <a:gd name="T1" fmla="*/ 102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2 h 349"/>
                <a:gd name="T12" fmla="*/ 0 w 167"/>
                <a:gd name="T13" fmla="*/ 10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0"/>
                    <a:pt x="0" y="0"/>
                    <a:pt x="0" y="102"/>
                  </a:cubicBezTo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81"/>
            <p:cNvSpPr>
              <a:spLocks/>
            </p:cNvSpPr>
            <p:nvPr/>
          </p:nvSpPr>
          <p:spPr bwMode="auto">
            <a:xfrm>
              <a:off x="3597275" y="2866232"/>
              <a:ext cx="112713" cy="165100"/>
            </a:xfrm>
            <a:custGeom>
              <a:avLst/>
              <a:gdLst>
                <a:gd name="T0" fmla="*/ 20 w 70"/>
                <a:gd name="T1" fmla="*/ 5 h 102"/>
                <a:gd name="T2" fmla="*/ 62 w 70"/>
                <a:gd name="T3" fmla="*/ 42 h 102"/>
                <a:gd name="T4" fmla="*/ 50 w 70"/>
                <a:gd name="T5" fmla="*/ 97 h 102"/>
                <a:gd name="T6" fmla="*/ 8 w 70"/>
                <a:gd name="T7" fmla="*/ 59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5" y="0"/>
                    <a:pt x="53" y="17"/>
                    <a:pt x="62" y="42"/>
                  </a:cubicBezTo>
                  <a:cubicBezTo>
                    <a:pt x="70" y="67"/>
                    <a:pt x="65" y="92"/>
                    <a:pt x="50" y="97"/>
                  </a:cubicBezTo>
                  <a:cubicBezTo>
                    <a:pt x="35" y="102"/>
                    <a:pt x="17" y="85"/>
                    <a:pt x="8" y="59"/>
                  </a:cubicBezTo>
                  <a:cubicBezTo>
                    <a:pt x="0" y="34"/>
                    <a:pt x="5" y="10"/>
                    <a:pt x="20" y="5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82"/>
            <p:cNvSpPr>
              <a:spLocks/>
            </p:cNvSpPr>
            <p:nvPr/>
          </p:nvSpPr>
          <p:spPr bwMode="auto">
            <a:xfrm>
              <a:off x="4106863" y="2866232"/>
              <a:ext cx="112713" cy="165100"/>
            </a:xfrm>
            <a:custGeom>
              <a:avLst/>
              <a:gdLst>
                <a:gd name="T0" fmla="*/ 50 w 70"/>
                <a:gd name="T1" fmla="*/ 5 h 102"/>
                <a:gd name="T2" fmla="*/ 8 w 70"/>
                <a:gd name="T3" fmla="*/ 42 h 102"/>
                <a:gd name="T4" fmla="*/ 20 w 70"/>
                <a:gd name="T5" fmla="*/ 97 h 102"/>
                <a:gd name="T6" fmla="*/ 61 w 70"/>
                <a:gd name="T7" fmla="*/ 59 h 102"/>
                <a:gd name="T8" fmla="*/ 5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0" y="5"/>
                  </a:moveTo>
                  <a:cubicBezTo>
                    <a:pt x="35" y="0"/>
                    <a:pt x="16" y="17"/>
                    <a:pt x="8" y="42"/>
                  </a:cubicBezTo>
                  <a:cubicBezTo>
                    <a:pt x="0" y="67"/>
                    <a:pt x="5" y="92"/>
                    <a:pt x="20" y="97"/>
                  </a:cubicBezTo>
                  <a:cubicBezTo>
                    <a:pt x="34" y="102"/>
                    <a:pt x="53" y="85"/>
                    <a:pt x="61" y="59"/>
                  </a:cubicBezTo>
                  <a:cubicBezTo>
                    <a:pt x="70" y="34"/>
                    <a:pt x="65" y="10"/>
                    <a:pt x="50" y="5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83"/>
            <p:cNvSpPr>
              <a:spLocks/>
            </p:cNvSpPr>
            <p:nvPr/>
          </p:nvSpPr>
          <p:spPr bwMode="auto">
            <a:xfrm>
              <a:off x="3722688" y="3437732"/>
              <a:ext cx="354013" cy="434975"/>
            </a:xfrm>
            <a:custGeom>
              <a:avLst/>
              <a:gdLst>
                <a:gd name="T0" fmla="*/ 116 w 220"/>
                <a:gd name="T1" fmla="*/ 0 h 271"/>
                <a:gd name="T2" fmla="*/ 0 w 220"/>
                <a:gd name="T3" fmla="*/ 35 h 271"/>
                <a:gd name="T4" fmla="*/ 44 w 220"/>
                <a:gd name="T5" fmla="*/ 271 h 271"/>
                <a:gd name="T6" fmla="*/ 202 w 220"/>
                <a:gd name="T7" fmla="*/ 271 h 271"/>
                <a:gd name="T8" fmla="*/ 220 w 220"/>
                <a:gd name="T9" fmla="*/ 36 h 271"/>
                <a:gd name="T10" fmla="*/ 116 w 220"/>
                <a:gd name="T1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271">
                  <a:moveTo>
                    <a:pt x="116" y="0"/>
                  </a:moveTo>
                  <a:cubicBezTo>
                    <a:pt x="116" y="0"/>
                    <a:pt x="0" y="28"/>
                    <a:pt x="0" y="35"/>
                  </a:cubicBezTo>
                  <a:cubicBezTo>
                    <a:pt x="0" y="42"/>
                    <a:pt x="44" y="271"/>
                    <a:pt x="44" y="271"/>
                  </a:cubicBezTo>
                  <a:cubicBezTo>
                    <a:pt x="202" y="271"/>
                    <a:pt x="202" y="271"/>
                    <a:pt x="202" y="271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84"/>
            <p:cNvSpPr>
              <a:spLocks/>
            </p:cNvSpPr>
            <p:nvPr/>
          </p:nvSpPr>
          <p:spPr bwMode="auto">
            <a:xfrm>
              <a:off x="3598863" y="3312319"/>
              <a:ext cx="234950" cy="560388"/>
            </a:xfrm>
            <a:custGeom>
              <a:avLst/>
              <a:gdLst>
                <a:gd name="T0" fmla="*/ 111 w 148"/>
                <a:gd name="T1" fmla="*/ 0 h 353"/>
                <a:gd name="T2" fmla="*/ 111 w 148"/>
                <a:gd name="T3" fmla="*/ 38 h 353"/>
                <a:gd name="T4" fmla="*/ 148 w 148"/>
                <a:gd name="T5" fmla="*/ 353 h 353"/>
                <a:gd name="T6" fmla="*/ 84 w 148"/>
                <a:gd name="T7" fmla="*/ 353 h 353"/>
                <a:gd name="T8" fmla="*/ 15 w 148"/>
                <a:gd name="T9" fmla="*/ 213 h 353"/>
                <a:gd name="T10" fmla="*/ 81 w 148"/>
                <a:gd name="T11" fmla="*/ 168 h 353"/>
                <a:gd name="T12" fmla="*/ 0 w 148"/>
                <a:gd name="T13" fmla="*/ 131 h 353"/>
                <a:gd name="T14" fmla="*/ 75 w 148"/>
                <a:gd name="T15" fmla="*/ 16 h 353"/>
                <a:gd name="T16" fmla="*/ 111 w 148"/>
                <a:gd name="T17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353">
                  <a:moveTo>
                    <a:pt x="111" y="0"/>
                  </a:moveTo>
                  <a:lnTo>
                    <a:pt x="111" y="38"/>
                  </a:lnTo>
                  <a:lnTo>
                    <a:pt x="148" y="353"/>
                  </a:lnTo>
                  <a:lnTo>
                    <a:pt x="84" y="353"/>
                  </a:lnTo>
                  <a:lnTo>
                    <a:pt x="15" y="213"/>
                  </a:lnTo>
                  <a:lnTo>
                    <a:pt x="81" y="168"/>
                  </a:lnTo>
                  <a:lnTo>
                    <a:pt x="0" y="131"/>
                  </a:lnTo>
                  <a:lnTo>
                    <a:pt x="75" y="16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605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85"/>
            <p:cNvSpPr>
              <a:spLocks/>
            </p:cNvSpPr>
            <p:nvPr/>
          </p:nvSpPr>
          <p:spPr bwMode="auto">
            <a:xfrm>
              <a:off x="3984625" y="3312319"/>
              <a:ext cx="233363" cy="560388"/>
            </a:xfrm>
            <a:custGeom>
              <a:avLst/>
              <a:gdLst>
                <a:gd name="T0" fmla="*/ 36 w 147"/>
                <a:gd name="T1" fmla="*/ 0 h 353"/>
                <a:gd name="T2" fmla="*/ 36 w 147"/>
                <a:gd name="T3" fmla="*/ 38 h 353"/>
                <a:gd name="T4" fmla="*/ 0 w 147"/>
                <a:gd name="T5" fmla="*/ 353 h 353"/>
                <a:gd name="T6" fmla="*/ 63 w 147"/>
                <a:gd name="T7" fmla="*/ 353 h 353"/>
                <a:gd name="T8" fmla="*/ 131 w 147"/>
                <a:gd name="T9" fmla="*/ 213 h 353"/>
                <a:gd name="T10" fmla="*/ 66 w 147"/>
                <a:gd name="T11" fmla="*/ 168 h 353"/>
                <a:gd name="T12" fmla="*/ 147 w 147"/>
                <a:gd name="T13" fmla="*/ 131 h 353"/>
                <a:gd name="T14" fmla="*/ 81 w 147"/>
                <a:gd name="T15" fmla="*/ 19 h 353"/>
                <a:gd name="T16" fmla="*/ 36 w 147"/>
                <a:gd name="T17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353">
                  <a:moveTo>
                    <a:pt x="36" y="0"/>
                  </a:moveTo>
                  <a:lnTo>
                    <a:pt x="36" y="38"/>
                  </a:lnTo>
                  <a:lnTo>
                    <a:pt x="0" y="353"/>
                  </a:lnTo>
                  <a:lnTo>
                    <a:pt x="63" y="353"/>
                  </a:lnTo>
                  <a:lnTo>
                    <a:pt x="131" y="213"/>
                  </a:lnTo>
                  <a:lnTo>
                    <a:pt x="66" y="168"/>
                  </a:lnTo>
                  <a:lnTo>
                    <a:pt x="147" y="131"/>
                  </a:lnTo>
                  <a:lnTo>
                    <a:pt x="81" y="1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605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86"/>
            <p:cNvSpPr>
              <a:spLocks/>
            </p:cNvSpPr>
            <p:nvPr/>
          </p:nvSpPr>
          <p:spPr bwMode="auto">
            <a:xfrm>
              <a:off x="3851275" y="3437732"/>
              <a:ext cx="115888" cy="112713"/>
            </a:xfrm>
            <a:custGeom>
              <a:avLst/>
              <a:gdLst>
                <a:gd name="T0" fmla="*/ 0 w 72"/>
                <a:gd name="T1" fmla="*/ 39 h 70"/>
                <a:gd name="T2" fmla="*/ 20 w 72"/>
                <a:gd name="T3" fmla="*/ 70 h 70"/>
                <a:gd name="T4" fmla="*/ 51 w 72"/>
                <a:gd name="T5" fmla="*/ 70 h 70"/>
                <a:gd name="T6" fmla="*/ 72 w 72"/>
                <a:gd name="T7" fmla="*/ 39 h 70"/>
                <a:gd name="T8" fmla="*/ 36 w 72"/>
                <a:gd name="T9" fmla="*/ 0 h 70"/>
                <a:gd name="T10" fmla="*/ 0 w 72"/>
                <a:gd name="T11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0">
                  <a:moveTo>
                    <a:pt x="0" y="39"/>
                  </a:moveTo>
                  <a:cubicBezTo>
                    <a:pt x="20" y="70"/>
                    <a:pt x="20" y="70"/>
                    <a:pt x="20" y="70"/>
                  </a:cubicBezTo>
                  <a:cubicBezTo>
                    <a:pt x="30" y="70"/>
                    <a:pt x="41" y="70"/>
                    <a:pt x="51" y="7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C9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87"/>
            <p:cNvSpPr>
              <a:spLocks/>
            </p:cNvSpPr>
            <p:nvPr/>
          </p:nvSpPr>
          <p:spPr bwMode="auto">
            <a:xfrm>
              <a:off x="3836988" y="3550444"/>
              <a:ext cx="142875" cy="322263"/>
            </a:xfrm>
            <a:custGeom>
              <a:avLst/>
              <a:gdLst>
                <a:gd name="T0" fmla="*/ 29 w 90"/>
                <a:gd name="T1" fmla="*/ 0 h 203"/>
                <a:gd name="T2" fmla="*/ 0 w 90"/>
                <a:gd name="T3" fmla="*/ 203 h 203"/>
                <a:gd name="T4" fmla="*/ 90 w 90"/>
                <a:gd name="T5" fmla="*/ 203 h 203"/>
                <a:gd name="T6" fmla="*/ 61 w 90"/>
                <a:gd name="T7" fmla="*/ 0 h 203"/>
                <a:gd name="T8" fmla="*/ 29 w 90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03">
                  <a:moveTo>
                    <a:pt x="29" y="0"/>
                  </a:moveTo>
                  <a:lnTo>
                    <a:pt x="0" y="203"/>
                  </a:lnTo>
                  <a:lnTo>
                    <a:pt x="90" y="203"/>
                  </a:lnTo>
                  <a:lnTo>
                    <a:pt x="61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9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88"/>
            <p:cNvSpPr>
              <a:spLocks/>
            </p:cNvSpPr>
            <p:nvPr/>
          </p:nvSpPr>
          <p:spPr bwMode="auto">
            <a:xfrm>
              <a:off x="3836988" y="3550444"/>
              <a:ext cx="142875" cy="322263"/>
            </a:xfrm>
            <a:custGeom>
              <a:avLst/>
              <a:gdLst>
                <a:gd name="T0" fmla="*/ 29 w 90"/>
                <a:gd name="T1" fmla="*/ 0 h 203"/>
                <a:gd name="T2" fmla="*/ 0 w 90"/>
                <a:gd name="T3" fmla="*/ 203 h 203"/>
                <a:gd name="T4" fmla="*/ 90 w 90"/>
                <a:gd name="T5" fmla="*/ 203 h 203"/>
                <a:gd name="T6" fmla="*/ 61 w 90"/>
                <a:gd name="T7" fmla="*/ 0 h 203"/>
                <a:gd name="T8" fmla="*/ 29 w 90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03">
                  <a:moveTo>
                    <a:pt x="29" y="0"/>
                  </a:moveTo>
                  <a:lnTo>
                    <a:pt x="0" y="203"/>
                  </a:lnTo>
                  <a:lnTo>
                    <a:pt x="90" y="203"/>
                  </a:lnTo>
                  <a:lnTo>
                    <a:pt x="61" y="0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89"/>
            <p:cNvSpPr>
              <a:spLocks/>
            </p:cNvSpPr>
            <p:nvPr/>
          </p:nvSpPr>
          <p:spPr bwMode="auto">
            <a:xfrm>
              <a:off x="3762375" y="3271044"/>
              <a:ext cx="146050" cy="282575"/>
            </a:xfrm>
            <a:custGeom>
              <a:avLst/>
              <a:gdLst>
                <a:gd name="T0" fmla="*/ 8 w 92"/>
                <a:gd name="T1" fmla="*/ 0 h 178"/>
                <a:gd name="T2" fmla="*/ 0 w 92"/>
                <a:gd name="T3" fmla="*/ 29 h 178"/>
                <a:gd name="T4" fmla="*/ 21 w 92"/>
                <a:gd name="T5" fmla="*/ 178 h 178"/>
                <a:gd name="T6" fmla="*/ 92 w 92"/>
                <a:gd name="T7" fmla="*/ 105 h 178"/>
                <a:gd name="T8" fmla="*/ 8 w 92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78">
                  <a:moveTo>
                    <a:pt x="8" y="0"/>
                  </a:moveTo>
                  <a:lnTo>
                    <a:pt x="0" y="29"/>
                  </a:lnTo>
                  <a:lnTo>
                    <a:pt x="21" y="178"/>
                  </a:lnTo>
                  <a:lnTo>
                    <a:pt x="92" y="10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90"/>
            <p:cNvSpPr>
              <a:spLocks/>
            </p:cNvSpPr>
            <p:nvPr/>
          </p:nvSpPr>
          <p:spPr bwMode="auto">
            <a:xfrm>
              <a:off x="3762375" y="3271044"/>
              <a:ext cx="146050" cy="282575"/>
            </a:xfrm>
            <a:custGeom>
              <a:avLst/>
              <a:gdLst>
                <a:gd name="T0" fmla="*/ 8 w 92"/>
                <a:gd name="T1" fmla="*/ 0 h 178"/>
                <a:gd name="T2" fmla="*/ 0 w 92"/>
                <a:gd name="T3" fmla="*/ 29 h 178"/>
                <a:gd name="T4" fmla="*/ 21 w 92"/>
                <a:gd name="T5" fmla="*/ 178 h 178"/>
                <a:gd name="T6" fmla="*/ 92 w 92"/>
                <a:gd name="T7" fmla="*/ 105 h 178"/>
                <a:gd name="T8" fmla="*/ 8 w 92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78">
                  <a:moveTo>
                    <a:pt x="8" y="0"/>
                  </a:moveTo>
                  <a:lnTo>
                    <a:pt x="0" y="29"/>
                  </a:lnTo>
                  <a:lnTo>
                    <a:pt x="21" y="178"/>
                  </a:lnTo>
                  <a:lnTo>
                    <a:pt x="92" y="105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91"/>
            <p:cNvSpPr>
              <a:spLocks/>
            </p:cNvSpPr>
            <p:nvPr/>
          </p:nvSpPr>
          <p:spPr bwMode="auto">
            <a:xfrm>
              <a:off x="3775075" y="3215482"/>
              <a:ext cx="266700" cy="92075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4 w 167"/>
                <a:gd name="T5" fmla="*/ 58 h 58"/>
                <a:gd name="T6" fmla="*/ 86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4" y="58"/>
                  </a:cubicBezTo>
                  <a:cubicBezTo>
                    <a:pt x="84" y="58"/>
                    <a:pt x="85" y="58"/>
                    <a:pt x="86" y="58"/>
                  </a:cubicBezTo>
                  <a:cubicBezTo>
                    <a:pt x="126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CA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92"/>
            <p:cNvSpPr>
              <a:spLocks/>
            </p:cNvSpPr>
            <p:nvPr/>
          </p:nvSpPr>
          <p:spPr bwMode="auto">
            <a:xfrm>
              <a:off x="3582988" y="2442369"/>
              <a:ext cx="685800" cy="682625"/>
            </a:xfrm>
            <a:custGeom>
              <a:avLst/>
              <a:gdLst>
                <a:gd name="T0" fmla="*/ 335 w 427"/>
                <a:gd name="T1" fmla="*/ 61 h 425"/>
                <a:gd name="T2" fmla="*/ 403 w 427"/>
                <a:gd name="T3" fmla="*/ 129 h 425"/>
                <a:gd name="T4" fmla="*/ 207 w 427"/>
                <a:gd name="T5" fmla="*/ 424 h 425"/>
                <a:gd name="T6" fmla="*/ 33 w 427"/>
                <a:gd name="T7" fmla="*/ 332 h 425"/>
                <a:gd name="T8" fmla="*/ 50 w 427"/>
                <a:gd name="T9" fmla="*/ 82 h 425"/>
                <a:gd name="T10" fmla="*/ 335 w 427"/>
                <a:gd name="T11" fmla="*/ 61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425">
                  <a:moveTo>
                    <a:pt x="335" y="61"/>
                  </a:moveTo>
                  <a:cubicBezTo>
                    <a:pt x="373" y="67"/>
                    <a:pt x="394" y="93"/>
                    <a:pt x="403" y="129"/>
                  </a:cubicBezTo>
                  <a:cubicBezTo>
                    <a:pt x="427" y="221"/>
                    <a:pt x="377" y="422"/>
                    <a:pt x="207" y="424"/>
                  </a:cubicBezTo>
                  <a:cubicBezTo>
                    <a:pt x="119" y="425"/>
                    <a:pt x="56" y="403"/>
                    <a:pt x="33" y="332"/>
                  </a:cubicBezTo>
                  <a:cubicBezTo>
                    <a:pt x="10" y="261"/>
                    <a:pt x="0" y="146"/>
                    <a:pt x="50" y="82"/>
                  </a:cubicBezTo>
                  <a:cubicBezTo>
                    <a:pt x="113" y="1"/>
                    <a:pt x="246" y="0"/>
                    <a:pt x="335" y="61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93"/>
            <p:cNvSpPr>
              <a:spLocks/>
            </p:cNvSpPr>
            <p:nvPr/>
          </p:nvSpPr>
          <p:spPr bwMode="auto">
            <a:xfrm>
              <a:off x="3497263" y="2518569"/>
              <a:ext cx="822325" cy="758825"/>
            </a:xfrm>
            <a:custGeom>
              <a:avLst/>
              <a:gdLst>
                <a:gd name="T0" fmla="*/ 257 w 513"/>
                <a:gd name="T1" fmla="*/ 0 h 473"/>
                <a:gd name="T2" fmla="*/ 115 w 513"/>
                <a:gd name="T3" fmla="*/ 378 h 473"/>
                <a:gd name="T4" fmla="*/ 257 w 513"/>
                <a:gd name="T5" fmla="*/ 473 h 473"/>
                <a:gd name="T6" fmla="*/ 398 w 513"/>
                <a:gd name="T7" fmla="*/ 378 h 473"/>
                <a:gd name="T8" fmla="*/ 257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7" y="0"/>
                  </a:moveTo>
                  <a:cubicBezTo>
                    <a:pt x="0" y="0"/>
                    <a:pt x="99" y="351"/>
                    <a:pt x="115" y="378"/>
                  </a:cubicBezTo>
                  <a:cubicBezTo>
                    <a:pt x="134" y="408"/>
                    <a:pt x="215" y="473"/>
                    <a:pt x="257" y="473"/>
                  </a:cubicBezTo>
                  <a:cubicBezTo>
                    <a:pt x="298" y="473"/>
                    <a:pt x="380" y="408"/>
                    <a:pt x="398" y="378"/>
                  </a:cubicBezTo>
                  <a:cubicBezTo>
                    <a:pt x="415" y="351"/>
                    <a:pt x="513" y="0"/>
                    <a:pt x="257" y="0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94"/>
            <p:cNvSpPr>
              <a:spLocks/>
            </p:cNvSpPr>
            <p:nvPr/>
          </p:nvSpPr>
          <p:spPr bwMode="auto">
            <a:xfrm>
              <a:off x="3560763" y="2497932"/>
              <a:ext cx="692150" cy="449263"/>
            </a:xfrm>
            <a:custGeom>
              <a:avLst/>
              <a:gdLst>
                <a:gd name="T0" fmla="*/ 93 w 431"/>
                <a:gd name="T1" fmla="*/ 123 h 280"/>
                <a:gd name="T2" fmla="*/ 215 w 431"/>
                <a:gd name="T3" fmla="*/ 127 h 280"/>
                <a:gd name="T4" fmla="*/ 392 w 431"/>
                <a:gd name="T5" fmla="*/ 247 h 280"/>
                <a:gd name="T6" fmla="*/ 223 w 431"/>
                <a:gd name="T7" fmla="*/ 7 h 280"/>
                <a:gd name="T8" fmla="*/ 44 w 431"/>
                <a:gd name="T9" fmla="*/ 280 h 280"/>
                <a:gd name="T10" fmla="*/ 93 w 431"/>
                <a:gd name="T11" fmla="*/ 123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1" h="280">
                  <a:moveTo>
                    <a:pt x="93" y="123"/>
                  </a:moveTo>
                  <a:cubicBezTo>
                    <a:pt x="138" y="151"/>
                    <a:pt x="174" y="109"/>
                    <a:pt x="215" y="127"/>
                  </a:cubicBezTo>
                  <a:cubicBezTo>
                    <a:pt x="256" y="145"/>
                    <a:pt x="368" y="59"/>
                    <a:pt x="392" y="247"/>
                  </a:cubicBezTo>
                  <a:cubicBezTo>
                    <a:pt x="431" y="111"/>
                    <a:pt x="372" y="14"/>
                    <a:pt x="223" y="7"/>
                  </a:cubicBezTo>
                  <a:cubicBezTo>
                    <a:pt x="64" y="0"/>
                    <a:pt x="0" y="145"/>
                    <a:pt x="44" y="280"/>
                  </a:cubicBezTo>
                  <a:cubicBezTo>
                    <a:pt x="41" y="207"/>
                    <a:pt x="59" y="159"/>
                    <a:pt x="93" y="123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95"/>
            <p:cNvSpPr>
              <a:spLocks/>
            </p:cNvSpPr>
            <p:nvPr/>
          </p:nvSpPr>
          <p:spPr bwMode="auto">
            <a:xfrm>
              <a:off x="3703638" y="2658269"/>
              <a:ext cx="261938" cy="63500"/>
            </a:xfrm>
            <a:custGeom>
              <a:avLst/>
              <a:gdLst>
                <a:gd name="T0" fmla="*/ 0 w 163"/>
                <a:gd name="T1" fmla="*/ 11 h 40"/>
                <a:gd name="T2" fmla="*/ 58 w 163"/>
                <a:gd name="T3" fmla="*/ 39 h 40"/>
                <a:gd name="T4" fmla="*/ 104 w 163"/>
                <a:gd name="T5" fmla="*/ 33 h 40"/>
                <a:gd name="T6" fmla="*/ 162 w 163"/>
                <a:gd name="T7" fmla="*/ 9 h 40"/>
                <a:gd name="T8" fmla="*/ 161 w 163"/>
                <a:gd name="T9" fmla="*/ 4 h 40"/>
                <a:gd name="T10" fmla="*/ 73 w 163"/>
                <a:gd name="T11" fmla="*/ 26 h 40"/>
                <a:gd name="T12" fmla="*/ 3 w 163"/>
                <a:gd name="T13" fmla="*/ 10 h 40"/>
                <a:gd name="T14" fmla="*/ 0 w 163"/>
                <a:gd name="T15" fmla="*/ 1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40">
                  <a:moveTo>
                    <a:pt x="0" y="11"/>
                  </a:moveTo>
                  <a:cubicBezTo>
                    <a:pt x="1" y="35"/>
                    <a:pt x="41" y="38"/>
                    <a:pt x="58" y="39"/>
                  </a:cubicBezTo>
                  <a:cubicBezTo>
                    <a:pt x="74" y="40"/>
                    <a:pt x="89" y="38"/>
                    <a:pt x="104" y="33"/>
                  </a:cubicBezTo>
                  <a:cubicBezTo>
                    <a:pt x="123" y="28"/>
                    <a:pt x="147" y="21"/>
                    <a:pt x="162" y="9"/>
                  </a:cubicBezTo>
                  <a:cubicBezTo>
                    <a:pt x="163" y="7"/>
                    <a:pt x="163" y="5"/>
                    <a:pt x="161" y="4"/>
                  </a:cubicBezTo>
                  <a:cubicBezTo>
                    <a:pt x="132" y="0"/>
                    <a:pt x="102" y="23"/>
                    <a:pt x="73" y="26"/>
                  </a:cubicBezTo>
                  <a:cubicBezTo>
                    <a:pt x="50" y="28"/>
                    <a:pt x="20" y="25"/>
                    <a:pt x="3" y="10"/>
                  </a:cubicBezTo>
                  <a:cubicBezTo>
                    <a:pt x="1" y="9"/>
                    <a:pt x="0" y="9"/>
                    <a:pt x="0" y="11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96"/>
            <p:cNvSpPr>
              <a:spLocks noEditPoints="1"/>
            </p:cNvSpPr>
            <p:nvPr/>
          </p:nvSpPr>
          <p:spPr bwMode="auto">
            <a:xfrm>
              <a:off x="3659188" y="2859882"/>
              <a:ext cx="504825" cy="185738"/>
            </a:xfrm>
            <a:custGeom>
              <a:avLst/>
              <a:gdLst>
                <a:gd name="T0" fmla="*/ 235 w 315"/>
                <a:gd name="T1" fmla="*/ 114 h 115"/>
                <a:gd name="T2" fmla="*/ 240 w 315"/>
                <a:gd name="T3" fmla="*/ 114 h 115"/>
                <a:gd name="T4" fmla="*/ 296 w 315"/>
                <a:gd name="T5" fmla="*/ 68 h 115"/>
                <a:gd name="T6" fmla="*/ 308 w 315"/>
                <a:gd name="T7" fmla="*/ 30 h 115"/>
                <a:gd name="T8" fmla="*/ 314 w 315"/>
                <a:gd name="T9" fmla="*/ 16 h 115"/>
                <a:gd name="T10" fmla="*/ 306 w 315"/>
                <a:gd name="T11" fmla="*/ 6 h 115"/>
                <a:gd name="T12" fmla="*/ 237 w 315"/>
                <a:gd name="T13" fmla="*/ 2 h 115"/>
                <a:gd name="T14" fmla="*/ 237 w 315"/>
                <a:gd name="T15" fmla="*/ 9 h 115"/>
                <a:gd name="T16" fmla="*/ 284 w 315"/>
                <a:gd name="T17" fmla="*/ 14 h 115"/>
                <a:gd name="T18" fmla="*/ 282 w 315"/>
                <a:gd name="T19" fmla="*/ 85 h 115"/>
                <a:gd name="T20" fmla="*/ 235 w 315"/>
                <a:gd name="T21" fmla="*/ 107 h 115"/>
                <a:gd name="T22" fmla="*/ 235 w 315"/>
                <a:gd name="T23" fmla="*/ 114 h 115"/>
                <a:gd name="T24" fmla="*/ 157 w 315"/>
                <a:gd name="T25" fmla="*/ 15 h 115"/>
                <a:gd name="T26" fmla="*/ 83 w 315"/>
                <a:gd name="T27" fmla="*/ 2 h 115"/>
                <a:gd name="T28" fmla="*/ 78 w 315"/>
                <a:gd name="T29" fmla="*/ 2 h 115"/>
                <a:gd name="T30" fmla="*/ 77 w 315"/>
                <a:gd name="T31" fmla="*/ 9 h 115"/>
                <a:gd name="T32" fmla="*/ 129 w 315"/>
                <a:gd name="T33" fmla="*/ 27 h 115"/>
                <a:gd name="T34" fmla="*/ 99 w 315"/>
                <a:gd name="T35" fmla="*/ 103 h 115"/>
                <a:gd name="T36" fmla="*/ 76 w 315"/>
                <a:gd name="T37" fmla="*/ 108 h 115"/>
                <a:gd name="T38" fmla="*/ 75 w 315"/>
                <a:gd name="T39" fmla="*/ 114 h 115"/>
                <a:gd name="T40" fmla="*/ 129 w 315"/>
                <a:gd name="T41" fmla="*/ 80 h 115"/>
                <a:gd name="T42" fmla="*/ 157 w 315"/>
                <a:gd name="T43" fmla="*/ 41 h 115"/>
                <a:gd name="T44" fmla="*/ 182 w 315"/>
                <a:gd name="T45" fmla="*/ 79 h 115"/>
                <a:gd name="T46" fmla="*/ 235 w 315"/>
                <a:gd name="T47" fmla="*/ 114 h 115"/>
                <a:gd name="T48" fmla="*/ 235 w 315"/>
                <a:gd name="T49" fmla="*/ 107 h 115"/>
                <a:gd name="T50" fmla="*/ 211 w 315"/>
                <a:gd name="T51" fmla="*/ 102 h 115"/>
                <a:gd name="T52" fmla="*/ 185 w 315"/>
                <a:gd name="T53" fmla="*/ 26 h 115"/>
                <a:gd name="T54" fmla="*/ 237 w 315"/>
                <a:gd name="T55" fmla="*/ 9 h 115"/>
                <a:gd name="T56" fmla="*/ 237 w 315"/>
                <a:gd name="T57" fmla="*/ 2 h 115"/>
                <a:gd name="T58" fmla="*/ 232 w 315"/>
                <a:gd name="T59" fmla="*/ 2 h 115"/>
                <a:gd name="T60" fmla="*/ 157 w 315"/>
                <a:gd name="T61" fmla="*/ 15 h 115"/>
                <a:gd name="T62" fmla="*/ 78 w 315"/>
                <a:gd name="T63" fmla="*/ 2 h 115"/>
                <a:gd name="T64" fmla="*/ 10 w 315"/>
                <a:gd name="T65" fmla="*/ 6 h 115"/>
                <a:gd name="T66" fmla="*/ 0 w 315"/>
                <a:gd name="T67" fmla="*/ 17 h 115"/>
                <a:gd name="T68" fmla="*/ 5 w 315"/>
                <a:gd name="T69" fmla="*/ 31 h 115"/>
                <a:gd name="T70" fmla="*/ 15 w 315"/>
                <a:gd name="T71" fmla="*/ 68 h 115"/>
                <a:gd name="T72" fmla="*/ 69 w 315"/>
                <a:gd name="T73" fmla="*/ 114 h 115"/>
                <a:gd name="T74" fmla="*/ 75 w 315"/>
                <a:gd name="T75" fmla="*/ 114 h 115"/>
                <a:gd name="T76" fmla="*/ 76 w 315"/>
                <a:gd name="T77" fmla="*/ 108 h 115"/>
                <a:gd name="T78" fmla="*/ 28 w 315"/>
                <a:gd name="T79" fmla="*/ 86 h 115"/>
                <a:gd name="T80" fmla="*/ 31 w 315"/>
                <a:gd name="T81" fmla="*/ 14 h 115"/>
                <a:gd name="T82" fmla="*/ 77 w 315"/>
                <a:gd name="T83" fmla="*/ 9 h 115"/>
                <a:gd name="T84" fmla="*/ 78 w 315"/>
                <a:gd name="T85" fmla="*/ 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5" h="115">
                  <a:moveTo>
                    <a:pt x="235" y="114"/>
                  </a:moveTo>
                  <a:cubicBezTo>
                    <a:pt x="237" y="114"/>
                    <a:pt x="238" y="114"/>
                    <a:pt x="240" y="114"/>
                  </a:cubicBezTo>
                  <a:cubicBezTo>
                    <a:pt x="281" y="110"/>
                    <a:pt x="292" y="91"/>
                    <a:pt x="296" y="68"/>
                  </a:cubicBezTo>
                  <a:cubicBezTo>
                    <a:pt x="301" y="42"/>
                    <a:pt x="302" y="33"/>
                    <a:pt x="308" y="30"/>
                  </a:cubicBezTo>
                  <a:cubicBezTo>
                    <a:pt x="313" y="28"/>
                    <a:pt x="315" y="23"/>
                    <a:pt x="314" y="16"/>
                  </a:cubicBezTo>
                  <a:cubicBezTo>
                    <a:pt x="314" y="9"/>
                    <a:pt x="314" y="8"/>
                    <a:pt x="306" y="6"/>
                  </a:cubicBezTo>
                  <a:cubicBezTo>
                    <a:pt x="299" y="3"/>
                    <a:pt x="264" y="0"/>
                    <a:pt x="237" y="2"/>
                  </a:cubicBezTo>
                  <a:cubicBezTo>
                    <a:pt x="237" y="9"/>
                    <a:pt x="237" y="9"/>
                    <a:pt x="237" y="9"/>
                  </a:cubicBezTo>
                  <a:cubicBezTo>
                    <a:pt x="258" y="8"/>
                    <a:pt x="278" y="10"/>
                    <a:pt x="284" y="14"/>
                  </a:cubicBezTo>
                  <a:cubicBezTo>
                    <a:pt x="298" y="23"/>
                    <a:pt x="294" y="64"/>
                    <a:pt x="282" y="85"/>
                  </a:cubicBezTo>
                  <a:cubicBezTo>
                    <a:pt x="275" y="100"/>
                    <a:pt x="254" y="107"/>
                    <a:pt x="235" y="107"/>
                  </a:cubicBezTo>
                  <a:lnTo>
                    <a:pt x="235" y="114"/>
                  </a:lnTo>
                  <a:close/>
                  <a:moveTo>
                    <a:pt x="157" y="15"/>
                  </a:moveTo>
                  <a:cubicBezTo>
                    <a:pt x="148" y="16"/>
                    <a:pt x="110" y="5"/>
                    <a:pt x="83" y="2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99" y="10"/>
                    <a:pt x="122" y="15"/>
                    <a:pt x="129" y="27"/>
                  </a:cubicBezTo>
                  <a:cubicBezTo>
                    <a:pt x="142" y="46"/>
                    <a:pt x="119" y="92"/>
                    <a:pt x="99" y="103"/>
                  </a:cubicBezTo>
                  <a:cubicBezTo>
                    <a:pt x="93" y="106"/>
                    <a:pt x="84" y="108"/>
                    <a:pt x="76" y="108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112" y="114"/>
                    <a:pt x="125" y="88"/>
                    <a:pt x="129" y="80"/>
                  </a:cubicBezTo>
                  <a:cubicBezTo>
                    <a:pt x="138" y="63"/>
                    <a:pt x="136" y="41"/>
                    <a:pt x="157" y="41"/>
                  </a:cubicBezTo>
                  <a:cubicBezTo>
                    <a:pt x="177" y="41"/>
                    <a:pt x="175" y="63"/>
                    <a:pt x="182" y="79"/>
                  </a:cubicBezTo>
                  <a:cubicBezTo>
                    <a:pt x="186" y="88"/>
                    <a:pt x="198" y="115"/>
                    <a:pt x="235" y="114"/>
                  </a:cubicBezTo>
                  <a:cubicBezTo>
                    <a:pt x="235" y="107"/>
                    <a:pt x="235" y="107"/>
                    <a:pt x="235" y="107"/>
                  </a:cubicBezTo>
                  <a:cubicBezTo>
                    <a:pt x="226" y="107"/>
                    <a:pt x="217" y="106"/>
                    <a:pt x="211" y="102"/>
                  </a:cubicBezTo>
                  <a:cubicBezTo>
                    <a:pt x="191" y="92"/>
                    <a:pt x="171" y="46"/>
                    <a:pt x="185" y="26"/>
                  </a:cubicBezTo>
                  <a:cubicBezTo>
                    <a:pt x="193" y="15"/>
                    <a:pt x="215" y="10"/>
                    <a:pt x="237" y="9"/>
                  </a:cubicBezTo>
                  <a:cubicBezTo>
                    <a:pt x="237" y="2"/>
                    <a:pt x="237" y="2"/>
                    <a:pt x="237" y="2"/>
                  </a:cubicBezTo>
                  <a:cubicBezTo>
                    <a:pt x="235" y="2"/>
                    <a:pt x="234" y="2"/>
                    <a:pt x="232" y="2"/>
                  </a:cubicBezTo>
                  <a:cubicBezTo>
                    <a:pt x="208" y="4"/>
                    <a:pt x="179" y="15"/>
                    <a:pt x="157" y="15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3"/>
                    <a:pt x="1" y="29"/>
                    <a:pt x="5" y="31"/>
                  </a:cubicBezTo>
                  <a:cubicBezTo>
                    <a:pt x="12" y="33"/>
                    <a:pt x="12" y="42"/>
                    <a:pt x="15" y="68"/>
                  </a:cubicBezTo>
                  <a:cubicBezTo>
                    <a:pt x="19" y="92"/>
                    <a:pt x="28" y="111"/>
                    <a:pt x="69" y="114"/>
                  </a:cubicBezTo>
                  <a:cubicBezTo>
                    <a:pt x="71" y="114"/>
                    <a:pt x="73" y="114"/>
                    <a:pt x="75" y="114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5" y="101"/>
                    <a:pt x="28" y="86"/>
                  </a:cubicBezTo>
                  <a:cubicBezTo>
                    <a:pt x="18" y="65"/>
                    <a:pt x="17" y="23"/>
                    <a:pt x="31" y="14"/>
                  </a:cubicBezTo>
                  <a:cubicBezTo>
                    <a:pt x="37" y="11"/>
                    <a:pt x="57" y="8"/>
                    <a:pt x="77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C9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97"/>
            <p:cNvSpPr>
              <a:spLocks/>
            </p:cNvSpPr>
            <p:nvPr/>
          </p:nvSpPr>
          <p:spPr bwMode="auto">
            <a:xfrm>
              <a:off x="3908425" y="3271044"/>
              <a:ext cx="142875" cy="284163"/>
            </a:xfrm>
            <a:custGeom>
              <a:avLst/>
              <a:gdLst>
                <a:gd name="T0" fmla="*/ 84 w 90"/>
                <a:gd name="T1" fmla="*/ 0 h 179"/>
                <a:gd name="T2" fmla="*/ 90 w 90"/>
                <a:gd name="T3" fmla="*/ 29 h 179"/>
                <a:gd name="T4" fmla="*/ 71 w 90"/>
                <a:gd name="T5" fmla="*/ 179 h 179"/>
                <a:gd name="T6" fmla="*/ 0 w 90"/>
                <a:gd name="T7" fmla="*/ 105 h 179"/>
                <a:gd name="T8" fmla="*/ 84 w 90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79">
                  <a:moveTo>
                    <a:pt x="84" y="0"/>
                  </a:moveTo>
                  <a:lnTo>
                    <a:pt x="90" y="29"/>
                  </a:lnTo>
                  <a:lnTo>
                    <a:pt x="71" y="179"/>
                  </a:lnTo>
                  <a:lnTo>
                    <a:pt x="0" y="10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98"/>
            <p:cNvSpPr>
              <a:spLocks/>
            </p:cNvSpPr>
            <p:nvPr/>
          </p:nvSpPr>
          <p:spPr bwMode="auto">
            <a:xfrm>
              <a:off x="3908425" y="3271044"/>
              <a:ext cx="142875" cy="284163"/>
            </a:xfrm>
            <a:custGeom>
              <a:avLst/>
              <a:gdLst>
                <a:gd name="T0" fmla="*/ 84 w 90"/>
                <a:gd name="T1" fmla="*/ 0 h 179"/>
                <a:gd name="T2" fmla="*/ 90 w 90"/>
                <a:gd name="T3" fmla="*/ 29 h 179"/>
                <a:gd name="T4" fmla="*/ 71 w 90"/>
                <a:gd name="T5" fmla="*/ 179 h 179"/>
                <a:gd name="T6" fmla="*/ 0 w 90"/>
                <a:gd name="T7" fmla="*/ 105 h 179"/>
                <a:gd name="T8" fmla="*/ 84 w 90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79">
                  <a:moveTo>
                    <a:pt x="84" y="0"/>
                  </a:moveTo>
                  <a:lnTo>
                    <a:pt x="90" y="29"/>
                  </a:lnTo>
                  <a:lnTo>
                    <a:pt x="71" y="179"/>
                  </a:lnTo>
                  <a:lnTo>
                    <a:pt x="0" y="105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99"/>
            <p:cNvSpPr>
              <a:spLocks/>
            </p:cNvSpPr>
            <p:nvPr/>
          </p:nvSpPr>
          <p:spPr bwMode="auto">
            <a:xfrm>
              <a:off x="3775075" y="3266282"/>
              <a:ext cx="266700" cy="171450"/>
            </a:xfrm>
            <a:custGeom>
              <a:avLst/>
              <a:gdLst>
                <a:gd name="T0" fmla="*/ 168 w 168"/>
                <a:gd name="T1" fmla="*/ 0 h 108"/>
                <a:gd name="T2" fmla="*/ 84 w 168"/>
                <a:gd name="T3" fmla="*/ 105 h 108"/>
                <a:gd name="T4" fmla="*/ 0 w 168"/>
                <a:gd name="T5" fmla="*/ 0 h 108"/>
                <a:gd name="T6" fmla="*/ 0 w 168"/>
                <a:gd name="T7" fmla="*/ 3 h 108"/>
                <a:gd name="T8" fmla="*/ 84 w 168"/>
                <a:gd name="T9" fmla="*/ 108 h 108"/>
                <a:gd name="T10" fmla="*/ 168 w 168"/>
                <a:gd name="T11" fmla="*/ 3 h 108"/>
                <a:gd name="T12" fmla="*/ 168 w 168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108">
                  <a:moveTo>
                    <a:pt x="168" y="0"/>
                  </a:moveTo>
                  <a:lnTo>
                    <a:pt x="84" y="105"/>
                  </a:lnTo>
                  <a:lnTo>
                    <a:pt x="0" y="0"/>
                  </a:lnTo>
                  <a:lnTo>
                    <a:pt x="0" y="3"/>
                  </a:lnTo>
                  <a:lnTo>
                    <a:pt x="84" y="108"/>
                  </a:lnTo>
                  <a:lnTo>
                    <a:pt x="168" y="3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F2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200"/>
            <p:cNvSpPr>
              <a:spLocks/>
            </p:cNvSpPr>
            <p:nvPr/>
          </p:nvSpPr>
          <p:spPr bwMode="auto">
            <a:xfrm>
              <a:off x="3775075" y="3266282"/>
              <a:ext cx="266700" cy="171450"/>
            </a:xfrm>
            <a:custGeom>
              <a:avLst/>
              <a:gdLst>
                <a:gd name="T0" fmla="*/ 168 w 168"/>
                <a:gd name="T1" fmla="*/ 0 h 108"/>
                <a:gd name="T2" fmla="*/ 84 w 168"/>
                <a:gd name="T3" fmla="*/ 105 h 108"/>
                <a:gd name="T4" fmla="*/ 0 w 168"/>
                <a:gd name="T5" fmla="*/ 0 h 108"/>
                <a:gd name="T6" fmla="*/ 0 w 168"/>
                <a:gd name="T7" fmla="*/ 3 h 108"/>
                <a:gd name="T8" fmla="*/ 84 w 168"/>
                <a:gd name="T9" fmla="*/ 108 h 108"/>
                <a:gd name="T10" fmla="*/ 168 w 168"/>
                <a:gd name="T11" fmla="*/ 3 h 108"/>
                <a:gd name="T12" fmla="*/ 168 w 168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108">
                  <a:moveTo>
                    <a:pt x="168" y="0"/>
                  </a:moveTo>
                  <a:lnTo>
                    <a:pt x="84" y="105"/>
                  </a:lnTo>
                  <a:lnTo>
                    <a:pt x="0" y="0"/>
                  </a:lnTo>
                  <a:lnTo>
                    <a:pt x="0" y="3"/>
                  </a:lnTo>
                  <a:lnTo>
                    <a:pt x="84" y="108"/>
                  </a:lnTo>
                  <a:lnTo>
                    <a:pt x="168" y="3"/>
                  </a:lnTo>
                  <a:lnTo>
                    <a:pt x="16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201"/>
            <p:cNvSpPr>
              <a:spLocks/>
            </p:cNvSpPr>
            <p:nvPr/>
          </p:nvSpPr>
          <p:spPr bwMode="auto">
            <a:xfrm>
              <a:off x="3933825" y="3550444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202"/>
            <p:cNvSpPr>
              <a:spLocks/>
            </p:cNvSpPr>
            <p:nvPr/>
          </p:nvSpPr>
          <p:spPr bwMode="auto">
            <a:xfrm>
              <a:off x="3933825" y="3550444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203"/>
            <p:cNvSpPr>
              <a:spLocks/>
            </p:cNvSpPr>
            <p:nvPr/>
          </p:nvSpPr>
          <p:spPr bwMode="auto">
            <a:xfrm>
              <a:off x="3883025" y="3550444"/>
              <a:ext cx="52388" cy="1588"/>
            </a:xfrm>
            <a:custGeom>
              <a:avLst/>
              <a:gdLst>
                <a:gd name="T0" fmla="*/ 32 w 33"/>
                <a:gd name="T1" fmla="*/ 0 h 1"/>
                <a:gd name="T2" fmla="*/ 0 w 33"/>
                <a:gd name="T3" fmla="*/ 0 h 1"/>
                <a:gd name="T4" fmla="*/ 0 w 33"/>
                <a:gd name="T5" fmla="*/ 1 h 1"/>
                <a:gd name="T6" fmla="*/ 33 w 33"/>
                <a:gd name="T7" fmla="*/ 1 h 1"/>
                <a:gd name="T8" fmla="*/ 32 w 3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">
                  <a:moveTo>
                    <a:pt x="3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33" y="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B53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204"/>
            <p:cNvSpPr>
              <a:spLocks/>
            </p:cNvSpPr>
            <p:nvPr/>
          </p:nvSpPr>
          <p:spPr bwMode="auto">
            <a:xfrm>
              <a:off x="3883025" y="3550444"/>
              <a:ext cx="52388" cy="1588"/>
            </a:xfrm>
            <a:custGeom>
              <a:avLst/>
              <a:gdLst>
                <a:gd name="T0" fmla="*/ 32 w 33"/>
                <a:gd name="T1" fmla="*/ 0 h 1"/>
                <a:gd name="T2" fmla="*/ 0 w 33"/>
                <a:gd name="T3" fmla="*/ 0 h 1"/>
                <a:gd name="T4" fmla="*/ 0 w 33"/>
                <a:gd name="T5" fmla="*/ 1 h 1"/>
                <a:gd name="T6" fmla="*/ 33 w 33"/>
                <a:gd name="T7" fmla="*/ 1 h 1"/>
                <a:gd name="T8" fmla="*/ 32 w 3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">
                  <a:moveTo>
                    <a:pt x="3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33" y="1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206"/>
            <p:cNvSpPr>
              <a:spLocks/>
            </p:cNvSpPr>
            <p:nvPr/>
          </p:nvSpPr>
          <p:spPr bwMode="auto">
            <a:xfrm>
              <a:off x="3971925" y="3472656"/>
              <a:ext cx="1246188" cy="565150"/>
            </a:xfrm>
            <a:custGeom>
              <a:avLst/>
              <a:gdLst>
                <a:gd name="T0" fmla="*/ 310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09 w 777"/>
                <a:gd name="T11" fmla="*/ 133 h 352"/>
                <a:gd name="T12" fmla="*/ 468 w 777"/>
                <a:gd name="T13" fmla="*/ 1 h 352"/>
                <a:gd name="T14" fmla="*/ 310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0" y="0"/>
                  </a:moveTo>
                  <a:cubicBezTo>
                    <a:pt x="139" y="75"/>
                    <a:pt x="87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09" y="133"/>
                  </a:cubicBezTo>
                  <a:cubicBezTo>
                    <a:pt x="689" y="115"/>
                    <a:pt x="639" y="76"/>
                    <a:pt x="468" y="1"/>
                  </a:cubicBezTo>
                  <a:cubicBezTo>
                    <a:pt x="310" y="0"/>
                    <a:pt x="310" y="0"/>
                    <a:pt x="310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207"/>
            <p:cNvSpPr>
              <a:spLocks/>
            </p:cNvSpPr>
            <p:nvPr/>
          </p:nvSpPr>
          <p:spPr bwMode="auto">
            <a:xfrm>
              <a:off x="3971925" y="3472656"/>
              <a:ext cx="1246188" cy="565150"/>
            </a:xfrm>
            <a:custGeom>
              <a:avLst/>
              <a:gdLst>
                <a:gd name="T0" fmla="*/ 310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09 w 777"/>
                <a:gd name="T11" fmla="*/ 133 h 352"/>
                <a:gd name="T12" fmla="*/ 468 w 777"/>
                <a:gd name="T13" fmla="*/ 1 h 352"/>
                <a:gd name="T14" fmla="*/ 310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0" y="0"/>
                  </a:moveTo>
                  <a:cubicBezTo>
                    <a:pt x="139" y="75"/>
                    <a:pt x="87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09" y="133"/>
                  </a:cubicBezTo>
                  <a:cubicBezTo>
                    <a:pt x="689" y="115"/>
                    <a:pt x="639" y="76"/>
                    <a:pt x="468" y="1"/>
                  </a:cubicBezTo>
                  <a:cubicBezTo>
                    <a:pt x="310" y="0"/>
                    <a:pt x="310" y="0"/>
                    <a:pt x="310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208"/>
            <p:cNvSpPr>
              <a:spLocks/>
            </p:cNvSpPr>
            <p:nvPr/>
          </p:nvSpPr>
          <p:spPr bwMode="auto">
            <a:xfrm>
              <a:off x="4460875" y="3066256"/>
              <a:ext cx="268288" cy="560388"/>
            </a:xfrm>
            <a:custGeom>
              <a:avLst/>
              <a:gdLst>
                <a:gd name="T0" fmla="*/ 0 w 167"/>
                <a:gd name="T1" fmla="*/ 103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3 h 349"/>
                <a:gd name="T12" fmla="*/ 0 w 167"/>
                <a:gd name="T13" fmla="*/ 10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3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3"/>
                    <a:pt x="167" y="103"/>
                    <a:pt x="167" y="103"/>
                  </a:cubicBezTo>
                  <a:cubicBezTo>
                    <a:pt x="167" y="0"/>
                    <a:pt x="0" y="0"/>
                    <a:pt x="0" y="103"/>
                  </a:cubicBezTo>
                </a:path>
              </a:pathLst>
            </a:custGeom>
            <a:solidFill>
              <a:srgbClr val="F6C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209"/>
            <p:cNvSpPr>
              <a:spLocks/>
            </p:cNvSpPr>
            <p:nvPr/>
          </p:nvSpPr>
          <p:spPr bwMode="auto">
            <a:xfrm>
              <a:off x="4283075" y="3031331"/>
              <a:ext cx="112713" cy="163513"/>
            </a:xfrm>
            <a:custGeom>
              <a:avLst/>
              <a:gdLst>
                <a:gd name="T0" fmla="*/ 20 w 70"/>
                <a:gd name="T1" fmla="*/ 5 h 102"/>
                <a:gd name="T2" fmla="*/ 62 w 70"/>
                <a:gd name="T3" fmla="*/ 42 h 102"/>
                <a:gd name="T4" fmla="*/ 51 w 70"/>
                <a:gd name="T5" fmla="*/ 97 h 102"/>
                <a:gd name="T6" fmla="*/ 9 w 70"/>
                <a:gd name="T7" fmla="*/ 60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5" y="0"/>
                    <a:pt x="54" y="17"/>
                    <a:pt x="62" y="42"/>
                  </a:cubicBezTo>
                  <a:cubicBezTo>
                    <a:pt x="70" y="68"/>
                    <a:pt x="65" y="92"/>
                    <a:pt x="51" y="97"/>
                  </a:cubicBezTo>
                  <a:cubicBezTo>
                    <a:pt x="36" y="102"/>
                    <a:pt x="17" y="85"/>
                    <a:pt x="9" y="60"/>
                  </a:cubicBezTo>
                  <a:cubicBezTo>
                    <a:pt x="0" y="34"/>
                    <a:pt x="6" y="10"/>
                    <a:pt x="20" y="5"/>
                  </a:cubicBezTo>
                  <a:close/>
                </a:path>
              </a:pathLst>
            </a:custGeom>
            <a:solidFill>
              <a:srgbClr val="F6C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210"/>
            <p:cNvSpPr>
              <a:spLocks/>
            </p:cNvSpPr>
            <p:nvPr/>
          </p:nvSpPr>
          <p:spPr bwMode="auto">
            <a:xfrm>
              <a:off x="4791075" y="3031331"/>
              <a:ext cx="112713" cy="163513"/>
            </a:xfrm>
            <a:custGeom>
              <a:avLst/>
              <a:gdLst>
                <a:gd name="T0" fmla="*/ 50 w 70"/>
                <a:gd name="T1" fmla="*/ 5 h 102"/>
                <a:gd name="T2" fmla="*/ 9 w 70"/>
                <a:gd name="T3" fmla="*/ 42 h 102"/>
                <a:gd name="T4" fmla="*/ 20 w 70"/>
                <a:gd name="T5" fmla="*/ 97 h 102"/>
                <a:gd name="T6" fmla="*/ 62 w 70"/>
                <a:gd name="T7" fmla="*/ 60 h 102"/>
                <a:gd name="T8" fmla="*/ 5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0" y="5"/>
                  </a:moveTo>
                  <a:cubicBezTo>
                    <a:pt x="36" y="0"/>
                    <a:pt x="17" y="17"/>
                    <a:pt x="9" y="42"/>
                  </a:cubicBezTo>
                  <a:cubicBezTo>
                    <a:pt x="0" y="68"/>
                    <a:pt x="5" y="92"/>
                    <a:pt x="20" y="97"/>
                  </a:cubicBezTo>
                  <a:cubicBezTo>
                    <a:pt x="35" y="102"/>
                    <a:pt x="53" y="85"/>
                    <a:pt x="62" y="60"/>
                  </a:cubicBezTo>
                  <a:cubicBezTo>
                    <a:pt x="70" y="34"/>
                    <a:pt x="65" y="10"/>
                    <a:pt x="50" y="5"/>
                  </a:cubicBezTo>
                  <a:close/>
                </a:path>
              </a:pathLst>
            </a:custGeom>
            <a:solidFill>
              <a:srgbClr val="F6C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211"/>
            <p:cNvSpPr>
              <a:spLocks/>
            </p:cNvSpPr>
            <p:nvPr/>
          </p:nvSpPr>
          <p:spPr bwMode="auto">
            <a:xfrm>
              <a:off x="4408488" y="3602831"/>
              <a:ext cx="354013" cy="434975"/>
            </a:xfrm>
            <a:custGeom>
              <a:avLst/>
              <a:gdLst>
                <a:gd name="T0" fmla="*/ 117 w 221"/>
                <a:gd name="T1" fmla="*/ 0 h 271"/>
                <a:gd name="T2" fmla="*/ 0 w 221"/>
                <a:gd name="T3" fmla="*/ 35 h 271"/>
                <a:gd name="T4" fmla="*/ 45 w 221"/>
                <a:gd name="T5" fmla="*/ 271 h 271"/>
                <a:gd name="T6" fmla="*/ 202 w 221"/>
                <a:gd name="T7" fmla="*/ 271 h 271"/>
                <a:gd name="T8" fmla="*/ 221 w 221"/>
                <a:gd name="T9" fmla="*/ 36 h 271"/>
                <a:gd name="T10" fmla="*/ 117 w 221"/>
                <a:gd name="T1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271">
                  <a:moveTo>
                    <a:pt x="117" y="0"/>
                  </a:moveTo>
                  <a:cubicBezTo>
                    <a:pt x="117" y="0"/>
                    <a:pt x="0" y="28"/>
                    <a:pt x="0" y="35"/>
                  </a:cubicBezTo>
                  <a:cubicBezTo>
                    <a:pt x="0" y="42"/>
                    <a:pt x="45" y="271"/>
                    <a:pt x="45" y="271"/>
                  </a:cubicBezTo>
                  <a:cubicBezTo>
                    <a:pt x="202" y="271"/>
                    <a:pt x="202" y="271"/>
                    <a:pt x="202" y="271"/>
                  </a:cubicBezTo>
                  <a:cubicBezTo>
                    <a:pt x="221" y="36"/>
                    <a:pt x="221" y="36"/>
                    <a:pt x="221" y="36"/>
                  </a:cubicBezTo>
                  <a:cubicBezTo>
                    <a:pt x="117" y="0"/>
                    <a:pt x="117" y="0"/>
                    <a:pt x="117" y="0"/>
                  </a:cubicBezTo>
                </a:path>
              </a:pathLst>
            </a:custGeom>
            <a:solidFill>
              <a:srgbClr val="9FB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212"/>
            <p:cNvSpPr>
              <a:spLocks/>
            </p:cNvSpPr>
            <p:nvPr/>
          </p:nvSpPr>
          <p:spPr bwMode="auto">
            <a:xfrm>
              <a:off x="4286250" y="3475831"/>
              <a:ext cx="233363" cy="561975"/>
            </a:xfrm>
            <a:custGeom>
              <a:avLst/>
              <a:gdLst>
                <a:gd name="T0" fmla="*/ 110 w 147"/>
                <a:gd name="T1" fmla="*/ 0 h 354"/>
                <a:gd name="T2" fmla="*/ 110 w 147"/>
                <a:gd name="T3" fmla="*/ 38 h 354"/>
                <a:gd name="T4" fmla="*/ 147 w 147"/>
                <a:gd name="T5" fmla="*/ 354 h 354"/>
                <a:gd name="T6" fmla="*/ 84 w 147"/>
                <a:gd name="T7" fmla="*/ 354 h 354"/>
                <a:gd name="T8" fmla="*/ 14 w 147"/>
                <a:gd name="T9" fmla="*/ 213 h 354"/>
                <a:gd name="T10" fmla="*/ 81 w 147"/>
                <a:gd name="T11" fmla="*/ 170 h 354"/>
                <a:gd name="T12" fmla="*/ 0 w 147"/>
                <a:gd name="T13" fmla="*/ 131 h 354"/>
                <a:gd name="T14" fmla="*/ 74 w 147"/>
                <a:gd name="T15" fmla="*/ 16 h 354"/>
                <a:gd name="T16" fmla="*/ 110 w 147"/>
                <a:gd name="T17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354">
                  <a:moveTo>
                    <a:pt x="110" y="0"/>
                  </a:moveTo>
                  <a:lnTo>
                    <a:pt x="110" y="38"/>
                  </a:lnTo>
                  <a:lnTo>
                    <a:pt x="147" y="354"/>
                  </a:lnTo>
                  <a:lnTo>
                    <a:pt x="84" y="354"/>
                  </a:lnTo>
                  <a:lnTo>
                    <a:pt x="14" y="213"/>
                  </a:lnTo>
                  <a:lnTo>
                    <a:pt x="81" y="170"/>
                  </a:lnTo>
                  <a:lnTo>
                    <a:pt x="0" y="131"/>
                  </a:lnTo>
                  <a:lnTo>
                    <a:pt x="74" y="16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213"/>
            <p:cNvSpPr>
              <a:spLocks/>
            </p:cNvSpPr>
            <p:nvPr/>
          </p:nvSpPr>
          <p:spPr bwMode="auto">
            <a:xfrm>
              <a:off x="4670425" y="3475831"/>
              <a:ext cx="231775" cy="561975"/>
            </a:xfrm>
            <a:custGeom>
              <a:avLst/>
              <a:gdLst>
                <a:gd name="T0" fmla="*/ 37 w 146"/>
                <a:gd name="T1" fmla="*/ 0 h 354"/>
                <a:gd name="T2" fmla="*/ 37 w 146"/>
                <a:gd name="T3" fmla="*/ 38 h 354"/>
                <a:gd name="T4" fmla="*/ 0 w 146"/>
                <a:gd name="T5" fmla="*/ 354 h 354"/>
                <a:gd name="T6" fmla="*/ 62 w 146"/>
                <a:gd name="T7" fmla="*/ 354 h 354"/>
                <a:gd name="T8" fmla="*/ 132 w 146"/>
                <a:gd name="T9" fmla="*/ 213 h 354"/>
                <a:gd name="T10" fmla="*/ 65 w 146"/>
                <a:gd name="T11" fmla="*/ 170 h 354"/>
                <a:gd name="T12" fmla="*/ 146 w 146"/>
                <a:gd name="T13" fmla="*/ 131 h 354"/>
                <a:gd name="T14" fmla="*/ 80 w 146"/>
                <a:gd name="T15" fmla="*/ 20 h 354"/>
                <a:gd name="T16" fmla="*/ 37 w 146"/>
                <a:gd name="T17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354">
                  <a:moveTo>
                    <a:pt x="37" y="0"/>
                  </a:moveTo>
                  <a:lnTo>
                    <a:pt x="37" y="38"/>
                  </a:lnTo>
                  <a:lnTo>
                    <a:pt x="0" y="354"/>
                  </a:lnTo>
                  <a:lnTo>
                    <a:pt x="62" y="354"/>
                  </a:lnTo>
                  <a:lnTo>
                    <a:pt x="132" y="213"/>
                  </a:lnTo>
                  <a:lnTo>
                    <a:pt x="65" y="170"/>
                  </a:lnTo>
                  <a:lnTo>
                    <a:pt x="146" y="131"/>
                  </a:lnTo>
                  <a:lnTo>
                    <a:pt x="80" y="2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214"/>
            <p:cNvSpPr>
              <a:spLocks/>
            </p:cNvSpPr>
            <p:nvPr/>
          </p:nvSpPr>
          <p:spPr bwMode="auto">
            <a:xfrm>
              <a:off x="4537075" y="3602831"/>
              <a:ext cx="114300" cy="111125"/>
            </a:xfrm>
            <a:custGeom>
              <a:avLst/>
              <a:gdLst>
                <a:gd name="T0" fmla="*/ 0 w 72"/>
                <a:gd name="T1" fmla="*/ 39 h 70"/>
                <a:gd name="T2" fmla="*/ 20 w 72"/>
                <a:gd name="T3" fmla="*/ 70 h 70"/>
                <a:gd name="T4" fmla="*/ 52 w 72"/>
                <a:gd name="T5" fmla="*/ 70 h 70"/>
                <a:gd name="T6" fmla="*/ 72 w 72"/>
                <a:gd name="T7" fmla="*/ 39 h 70"/>
                <a:gd name="T8" fmla="*/ 37 w 72"/>
                <a:gd name="T9" fmla="*/ 0 h 70"/>
                <a:gd name="T10" fmla="*/ 0 w 72"/>
                <a:gd name="T11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0">
                  <a:moveTo>
                    <a:pt x="0" y="39"/>
                  </a:moveTo>
                  <a:cubicBezTo>
                    <a:pt x="20" y="70"/>
                    <a:pt x="20" y="70"/>
                    <a:pt x="20" y="70"/>
                  </a:cubicBezTo>
                  <a:cubicBezTo>
                    <a:pt x="31" y="70"/>
                    <a:pt x="41" y="70"/>
                    <a:pt x="52" y="7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28A8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215"/>
            <p:cNvSpPr>
              <a:spLocks/>
            </p:cNvSpPr>
            <p:nvPr/>
          </p:nvSpPr>
          <p:spPr bwMode="auto">
            <a:xfrm>
              <a:off x="4524375" y="3713956"/>
              <a:ext cx="142875" cy="323850"/>
            </a:xfrm>
            <a:custGeom>
              <a:avLst/>
              <a:gdLst>
                <a:gd name="T0" fmla="*/ 28 w 90"/>
                <a:gd name="T1" fmla="*/ 0 h 204"/>
                <a:gd name="T2" fmla="*/ 0 w 90"/>
                <a:gd name="T3" fmla="*/ 204 h 204"/>
                <a:gd name="T4" fmla="*/ 90 w 90"/>
                <a:gd name="T5" fmla="*/ 204 h 204"/>
                <a:gd name="T6" fmla="*/ 60 w 90"/>
                <a:gd name="T7" fmla="*/ 0 h 204"/>
                <a:gd name="T8" fmla="*/ 28 w 90"/>
                <a:gd name="T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04">
                  <a:moveTo>
                    <a:pt x="28" y="0"/>
                  </a:moveTo>
                  <a:lnTo>
                    <a:pt x="0" y="204"/>
                  </a:lnTo>
                  <a:lnTo>
                    <a:pt x="90" y="204"/>
                  </a:lnTo>
                  <a:lnTo>
                    <a:pt x="6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28A8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16"/>
            <p:cNvSpPr>
              <a:spLocks/>
            </p:cNvSpPr>
            <p:nvPr/>
          </p:nvSpPr>
          <p:spPr bwMode="auto">
            <a:xfrm>
              <a:off x="4524375" y="3713956"/>
              <a:ext cx="142875" cy="323850"/>
            </a:xfrm>
            <a:custGeom>
              <a:avLst/>
              <a:gdLst>
                <a:gd name="T0" fmla="*/ 28 w 90"/>
                <a:gd name="T1" fmla="*/ 0 h 204"/>
                <a:gd name="T2" fmla="*/ 0 w 90"/>
                <a:gd name="T3" fmla="*/ 204 h 204"/>
                <a:gd name="T4" fmla="*/ 90 w 90"/>
                <a:gd name="T5" fmla="*/ 204 h 204"/>
                <a:gd name="T6" fmla="*/ 60 w 90"/>
                <a:gd name="T7" fmla="*/ 0 h 204"/>
                <a:gd name="T8" fmla="*/ 28 w 90"/>
                <a:gd name="T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04">
                  <a:moveTo>
                    <a:pt x="28" y="0"/>
                  </a:moveTo>
                  <a:lnTo>
                    <a:pt x="0" y="204"/>
                  </a:lnTo>
                  <a:lnTo>
                    <a:pt x="90" y="204"/>
                  </a:lnTo>
                  <a:lnTo>
                    <a:pt x="60" y="0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7"/>
            <p:cNvSpPr>
              <a:spLocks/>
            </p:cNvSpPr>
            <p:nvPr/>
          </p:nvSpPr>
          <p:spPr bwMode="auto">
            <a:xfrm>
              <a:off x="4448175" y="3434556"/>
              <a:ext cx="147638" cy="282575"/>
            </a:xfrm>
            <a:custGeom>
              <a:avLst/>
              <a:gdLst>
                <a:gd name="T0" fmla="*/ 8 w 93"/>
                <a:gd name="T1" fmla="*/ 0 h 178"/>
                <a:gd name="T2" fmla="*/ 0 w 93"/>
                <a:gd name="T3" fmla="*/ 29 h 178"/>
                <a:gd name="T4" fmla="*/ 21 w 93"/>
                <a:gd name="T5" fmla="*/ 178 h 178"/>
                <a:gd name="T6" fmla="*/ 93 w 93"/>
                <a:gd name="T7" fmla="*/ 106 h 178"/>
                <a:gd name="T8" fmla="*/ 8 w 93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78">
                  <a:moveTo>
                    <a:pt x="8" y="0"/>
                  </a:moveTo>
                  <a:lnTo>
                    <a:pt x="0" y="29"/>
                  </a:lnTo>
                  <a:lnTo>
                    <a:pt x="21" y="178"/>
                  </a:lnTo>
                  <a:lnTo>
                    <a:pt x="93" y="10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18"/>
            <p:cNvSpPr>
              <a:spLocks/>
            </p:cNvSpPr>
            <p:nvPr/>
          </p:nvSpPr>
          <p:spPr bwMode="auto">
            <a:xfrm>
              <a:off x="4448175" y="3434556"/>
              <a:ext cx="147638" cy="282575"/>
            </a:xfrm>
            <a:custGeom>
              <a:avLst/>
              <a:gdLst>
                <a:gd name="T0" fmla="*/ 8 w 93"/>
                <a:gd name="T1" fmla="*/ 0 h 178"/>
                <a:gd name="T2" fmla="*/ 0 w 93"/>
                <a:gd name="T3" fmla="*/ 29 h 178"/>
                <a:gd name="T4" fmla="*/ 21 w 93"/>
                <a:gd name="T5" fmla="*/ 178 h 178"/>
                <a:gd name="T6" fmla="*/ 93 w 93"/>
                <a:gd name="T7" fmla="*/ 106 h 178"/>
                <a:gd name="T8" fmla="*/ 8 w 93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78">
                  <a:moveTo>
                    <a:pt x="8" y="0"/>
                  </a:moveTo>
                  <a:lnTo>
                    <a:pt x="0" y="29"/>
                  </a:lnTo>
                  <a:lnTo>
                    <a:pt x="21" y="178"/>
                  </a:lnTo>
                  <a:lnTo>
                    <a:pt x="93" y="106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219"/>
            <p:cNvSpPr>
              <a:spLocks/>
            </p:cNvSpPr>
            <p:nvPr/>
          </p:nvSpPr>
          <p:spPr bwMode="auto">
            <a:xfrm>
              <a:off x="4460875" y="3378994"/>
              <a:ext cx="268288" cy="93663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3 w 167"/>
                <a:gd name="T5" fmla="*/ 58 h 58"/>
                <a:gd name="T6" fmla="*/ 85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2" y="56"/>
                    <a:pt x="83" y="58"/>
                  </a:cubicBezTo>
                  <a:cubicBezTo>
                    <a:pt x="84" y="58"/>
                    <a:pt x="84" y="58"/>
                    <a:pt x="85" y="58"/>
                  </a:cubicBezTo>
                  <a:cubicBezTo>
                    <a:pt x="125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9E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20"/>
            <p:cNvSpPr>
              <a:spLocks/>
            </p:cNvSpPr>
            <p:nvPr/>
          </p:nvSpPr>
          <p:spPr bwMode="auto">
            <a:xfrm>
              <a:off x="4183063" y="2682081"/>
              <a:ext cx="823913" cy="758825"/>
            </a:xfrm>
            <a:custGeom>
              <a:avLst/>
              <a:gdLst>
                <a:gd name="T0" fmla="*/ 256 w 513"/>
                <a:gd name="T1" fmla="*/ 0 h 473"/>
                <a:gd name="T2" fmla="*/ 115 w 513"/>
                <a:gd name="T3" fmla="*/ 378 h 473"/>
                <a:gd name="T4" fmla="*/ 256 w 513"/>
                <a:gd name="T5" fmla="*/ 473 h 473"/>
                <a:gd name="T6" fmla="*/ 398 w 513"/>
                <a:gd name="T7" fmla="*/ 378 h 473"/>
                <a:gd name="T8" fmla="*/ 256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6" y="0"/>
                  </a:moveTo>
                  <a:cubicBezTo>
                    <a:pt x="0" y="0"/>
                    <a:pt x="98" y="351"/>
                    <a:pt x="115" y="378"/>
                  </a:cubicBezTo>
                  <a:cubicBezTo>
                    <a:pt x="133" y="408"/>
                    <a:pt x="215" y="473"/>
                    <a:pt x="256" y="473"/>
                  </a:cubicBezTo>
                  <a:cubicBezTo>
                    <a:pt x="298" y="473"/>
                    <a:pt x="379" y="408"/>
                    <a:pt x="398" y="378"/>
                  </a:cubicBezTo>
                  <a:cubicBezTo>
                    <a:pt x="414" y="351"/>
                    <a:pt x="513" y="0"/>
                    <a:pt x="256" y="0"/>
                  </a:cubicBezTo>
                  <a:close/>
                </a:path>
              </a:pathLst>
            </a:custGeom>
            <a:solidFill>
              <a:srgbClr val="F6C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21"/>
            <p:cNvSpPr>
              <a:spLocks noEditPoints="1"/>
            </p:cNvSpPr>
            <p:nvPr/>
          </p:nvSpPr>
          <p:spPr bwMode="auto">
            <a:xfrm>
              <a:off x="4279900" y="2585244"/>
              <a:ext cx="647700" cy="584200"/>
            </a:xfrm>
            <a:custGeom>
              <a:avLst/>
              <a:gdLst>
                <a:gd name="T0" fmla="*/ 311 w 404"/>
                <a:gd name="T1" fmla="*/ 68 h 363"/>
                <a:gd name="T2" fmla="*/ 51 w 404"/>
                <a:gd name="T3" fmla="*/ 97 h 363"/>
                <a:gd name="T4" fmla="*/ 30 w 404"/>
                <a:gd name="T5" fmla="*/ 357 h 363"/>
                <a:gd name="T6" fmla="*/ 30 w 404"/>
                <a:gd name="T7" fmla="*/ 357 h 363"/>
                <a:gd name="T8" fmla="*/ 30 w 404"/>
                <a:gd name="T9" fmla="*/ 360 h 363"/>
                <a:gd name="T10" fmla="*/ 32 w 404"/>
                <a:gd name="T11" fmla="*/ 363 h 363"/>
                <a:gd name="T12" fmla="*/ 37 w 404"/>
                <a:gd name="T13" fmla="*/ 362 h 363"/>
                <a:gd name="T14" fmla="*/ 37 w 404"/>
                <a:gd name="T15" fmla="*/ 361 h 363"/>
                <a:gd name="T16" fmla="*/ 37 w 404"/>
                <a:gd name="T17" fmla="*/ 340 h 363"/>
                <a:gd name="T18" fmla="*/ 32 w 404"/>
                <a:gd name="T19" fmla="*/ 307 h 363"/>
                <a:gd name="T20" fmla="*/ 77 w 404"/>
                <a:gd name="T21" fmla="*/ 183 h 363"/>
                <a:gd name="T22" fmla="*/ 86 w 404"/>
                <a:gd name="T23" fmla="*/ 171 h 363"/>
                <a:gd name="T24" fmla="*/ 97 w 404"/>
                <a:gd name="T25" fmla="*/ 159 h 363"/>
                <a:gd name="T26" fmla="*/ 103 w 404"/>
                <a:gd name="T27" fmla="*/ 154 h 363"/>
                <a:gd name="T28" fmla="*/ 242 w 404"/>
                <a:gd name="T29" fmla="*/ 176 h 363"/>
                <a:gd name="T30" fmla="*/ 296 w 404"/>
                <a:gd name="T31" fmla="*/ 189 h 363"/>
                <a:gd name="T32" fmla="*/ 311 w 404"/>
                <a:gd name="T33" fmla="*/ 177 h 363"/>
                <a:gd name="T34" fmla="*/ 359 w 404"/>
                <a:gd name="T35" fmla="*/ 315 h 363"/>
                <a:gd name="T36" fmla="*/ 356 w 404"/>
                <a:gd name="T37" fmla="*/ 340 h 363"/>
                <a:gd name="T38" fmla="*/ 356 w 404"/>
                <a:gd name="T39" fmla="*/ 361 h 363"/>
                <a:gd name="T40" fmla="*/ 356 w 404"/>
                <a:gd name="T41" fmla="*/ 362 h 363"/>
                <a:gd name="T42" fmla="*/ 361 w 404"/>
                <a:gd name="T43" fmla="*/ 363 h 363"/>
                <a:gd name="T44" fmla="*/ 363 w 404"/>
                <a:gd name="T45" fmla="*/ 360 h 363"/>
                <a:gd name="T46" fmla="*/ 364 w 404"/>
                <a:gd name="T47" fmla="*/ 351 h 363"/>
                <a:gd name="T48" fmla="*/ 366 w 404"/>
                <a:gd name="T49" fmla="*/ 338 h 363"/>
                <a:gd name="T50" fmla="*/ 311 w 404"/>
                <a:gd name="T51" fmla="*/ 68 h 363"/>
                <a:gd name="T52" fmla="*/ 180 w 404"/>
                <a:gd name="T53" fmla="*/ 135 h 363"/>
                <a:gd name="T54" fmla="*/ 176 w 404"/>
                <a:gd name="T55" fmla="*/ 134 h 363"/>
                <a:gd name="T56" fmla="*/ 182 w 404"/>
                <a:gd name="T57" fmla="*/ 135 h 363"/>
                <a:gd name="T58" fmla="*/ 180 w 404"/>
                <a:gd name="T59" fmla="*/ 13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4" h="363">
                  <a:moveTo>
                    <a:pt x="311" y="68"/>
                  </a:moveTo>
                  <a:cubicBezTo>
                    <a:pt x="225" y="0"/>
                    <a:pt x="91" y="41"/>
                    <a:pt x="51" y="97"/>
                  </a:cubicBezTo>
                  <a:cubicBezTo>
                    <a:pt x="0" y="168"/>
                    <a:pt x="18" y="276"/>
                    <a:pt x="30" y="357"/>
                  </a:cubicBezTo>
                  <a:cubicBezTo>
                    <a:pt x="30" y="357"/>
                    <a:pt x="30" y="357"/>
                    <a:pt x="30" y="357"/>
                  </a:cubicBezTo>
                  <a:cubicBezTo>
                    <a:pt x="30" y="358"/>
                    <a:pt x="30" y="359"/>
                    <a:pt x="30" y="360"/>
                  </a:cubicBezTo>
                  <a:cubicBezTo>
                    <a:pt x="31" y="360"/>
                    <a:pt x="32" y="362"/>
                    <a:pt x="32" y="363"/>
                  </a:cubicBezTo>
                  <a:cubicBezTo>
                    <a:pt x="33" y="363"/>
                    <a:pt x="36" y="363"/>
                    <a:pt x="37" y="362"/>
                  </a:cubicBezTo>
                  <a:cubicBezTo>
                    <a:pt x="37" y="362"/>
                    <a:pt x="37" y="361"/>
                    <a:pt x="37" y="361"/>
                  </a:cubicBezTo>
                  <a:cubicBezTo>
                    <a:pt x="38" y="354"/>
                    <a:pt x="37" y="340"/>
                    <a:pt x="37" y="340"/>
                  </a:cubicBezTo>
                  <a:cubicBezTo>
                    <a:pt x="37" y="328"/>
                    <a:pt x="34" y="318"/>
                    <a:pt x="32" y="307"/>
                  </a:cubicBezTo>
                  <a:cubicBezTo>
                    <a:pt x="41" y="256"/>
                    <a:pt x="65" y="245"/>
                    <a:pt x="77" y="183"/>
                  </a:cubicBezTo>
                  <a:cubicBezTo>
                    <a:pt x="80" y="179"/>
                    <a:pt x="83" y="175"/>
                    <a:pt x="86" y="171"/>
                  </a:cubicBezTo>
                  <a:cubicBezTo>
                    <a:pt x="89" y="167"/>
                    <a:pt x="93" y="162"/>
                    <a:pt x="97" y="159"/>
                  </a:cubicBezTo>
                  <a:cubicBezTo>
                    <a:pt x="99" y="157"/>
                    <a:pt x="101" y="156"/>
                    <a:pt x="103" y="154"/>
                  </a:cubicBezTo>
                  <a:cubicBezTo>
                    <a:pt x="150" y="137"/>
                    <a:pt x="198" y="158"/>
                    <a:pt x="242" y="176"/>
                  </a:cubicBezTo>
                  <a:cubicBezTo>
                    <a:pt x="259" y="182"/>
                    <a:pt x="278" y="191"/>
                    <a:pt x="296" y="189"/>
                  </a:cubicBezTo>
                  <a:cubicBezTo>
                    <a:pt x="304" y="189"/>
                    <a:pt x="310" y="183"/>
                    <a:pt x="311" y="177"/>
                  </a:cubicBezTo>
                  <a:cubicBezTo>
                    <a:pt x="332" y="240"/>
                    <a:pt x="349" y="269"/>
                    <a:pt x="359" y="315"/>
                  </a:cubicBezTo>
                  <a:cubicBezTo>
                    <a:pt x="358" y="323"/>
                    <a:pt x="356" y="331"/>
                    <a:pt x="356" y="340"/>
                  </a:cubicBezTo>
                  <a:cubicBezTo>
                    <a:pt x="356" y="340"/>
                    <a:pt x="355" y="354"/>
                    <a:pt x="356" y="361"/>
                  </a:cubicBezTo>
                  <a:cubicBezTo>
                    <a:pt x="356" y="361"/>
                    <a:pt x="356" y="362"/>
                    <a:pt x="356" y="362"/>
                  </a:cubicBezTo>
                  <a:cubicBezTo>
                    <a:pt x="357" y="363"/>
                    <a:pt x="360" y="363"/>
                    <a:pt x="361" y="363"/>
                  </a:cubicBezTo>
                  <a:cubicBezTo>
                    <a:pt x="361" y="362"/>
                    <a:pt x="363" y="360"/>
                    <a:pt x="363" y="360"/>
                  </a:cubicBezTo>
                  <a:cubicBezTo>
                    <a:pt x="364" y="357"/>
                    <a:pt x="364" y="354"/>
                    <a:pt x="364" y="351"/>
                  </a:cubicBezTo>
                  <a:cubicBezTo>
                    <a:pt x="364" y="347"/>
                    <a:pt x="365" y="342"/>
                    <a:pt x="366" y="338"/>
                  </a:cubicBezTo>
                  <a:cubicBezTo>
                    <a:pt x="379" y="288"/>
                    <a:pt x="404" y="90"/>
                    <a:pt x="311" y="68"/>
                  </a:cubicBezTo>
                  <a:close/>
                  <a:moveTo>
                    <a:pt x="180" y="135"/>
                  </a:moveTo>
                  <a:cubicBezTo>
                    <a:pt x="179" y="135"/>
                    <a:pt x="177" y="134"/>
                    <a:pt x="176" y="134"/>
                  </a:cubicBezTo>
                  <a:cubicBezTo>
                    <a:pt x="178" y="134"/>
                    <a:pt x="180" y="135"/>
                    <a:pt x="182" y="135"/>
                  </a:cubicBezTo>
                  <a:cubicBezTo>
                    <a:pt x="181" y="135"/>
                    <a:pt x="181" y="135"/>
                    <a:pt x="180" y="135"/>
                  </a:cubicBezTo>
                  <a:close/>
                </a:path>
              </a:pathLst>
            </a:custGeom>
            <a:solidFill>
              <a:srgbClr val="605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22"/>
            <p:cNvSpPr>
              <a:spLocks/>
            </p:cNvSpPr>
            <p:nvPr/>
          </p:nvSpPr>
          <p:spPr bwMode="auto">
            <a:xfrm>
              <a:off x="4595813" y="3434556"/>
              <a:ext cx="141288" cy="285750"/>
            </a:xfrm>
            <a:custGeom>
              <a:avLst/>
              <a:gdLst>
                <a:gd name="T0" fmla="*/ 84 w 89"/>
                <a:gd name="T1" fmla="*/ 0 h 180"/>
                <a:gd name="T2" fmla="*/ 89 w 89"/>
                <a:gd name="T3" fmla="*/ 29 h 180"/>
                <a:gd name="T4" fmla="*/ 70 w 89"/>
                <a:gd name="T5" fmla="*/ 180 h 180"/>
                <a:gd name="T6" fmla="*/ 0 w 89"/>
                <a:gd name="T7" fmla="*/ 106 h 180"/>
                <a:gd name="T8" fmla="*/ 84 w 89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80">
                  <a:moveTo>
                    <a:pt x="84" y="0"/>
                  </a:moveTo>
                  <a:lnTo>
                    <a:pt x="89" y="29"/>
                  </a:lnTo>
                  <a:lnTo>
                    <a:pt x="70" y="180"/>
                  </a:lnTo>
                  <a:lnTo>
                    <a:pt x="0" y="106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23"/>
            <p:cNvSpPr>
              <a:spLocks/>
            </p:cNvSpPr>
            <p:nvPr/>
          </p:nvSpPr>
          <p:spPr bwMode="auto">
            <a:xfrm>
              <a:off x="4595813" y="3434556"/>
              <a:ext cx="141288" cy="285750"/>
            </a:xfrm>
            <a:custGeom>
              <a:avLst/>
              <a:gdLst>
                <a:gd name="T0" fmla="*/ 84 w 89"/>
                <a:gd name="T1" fmla="*/ 0 h 180"/>
                <a:gd name="T2" fmla="*/ 89 w 89"/>
                <a:gd name="T3" fmla="*/ 29 h 180"/>
                <a:gd name="T4" fmla="*/ 70 w 89"/>
                <a:gd name="T5" fmla="*/ 180 h 180"/>
                <a:gd name="T6" fmla="*/ 0 w 89"/>
                <a:gd name="T7" fmla="*/ 106 h 180"/>
                <a:gd name="T8" fmla="*/ 84 w 89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80">
                  <a:moveTo>
                    <a:pt x="84" y="0"/>
                  </a:moveTo>
                  <a:lnTo>
                    <a:pt x="89" y="29"/>
                  </a:lnTo>
                  <a:lnTo>
                    <a:pt x="70" y="180"/>
                  </a:lnTo>
                  <a:lnTo>
                    <a:pt x="0" y="106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24"/>
            <p:cNvSpPr>
              <a:spLocks/>
            </p:cNvSpPr>
            <p:nvPr/>
          </p:nvSpPr>
          <p:spPr bwMode="auto">
            <a:xfrm>
              <a:off x="4460875" y="3431381"/>
              <a:ext cx="268288" cy="171450"/>
            </a:xfrm>
            <a:custGeom>
              <a:avLst/>
              <a:gdLst>
                <a:gd name="T0" fmla="*/ 169 w 169"/>
                <a:gd name="T1" fmla="*/ 0 h 108"/>
                <a:gd name="T2" fmla="*/ 85 w 169"/>
                <a:gd name="T3" fmla="*/ 105 h 108"/>
                <a:gd name="T4" fmla="*/ 0 w 169"/>
                <a:gd name="T5" fmla="*/ 0 h 108"/>
                <a:gd name="T6" fmla="*/ 0 w 169"/>
                <a:gd name="T7" fmla="*/ 2 h 108"/>
                <a:gd name="T8" fmla="*/ 85 w 169"/>
                <a:gd name="T9" fmla="*/ 108 h 108"/>
                <a:gd name="T10" fmla="*/ 169 w 169"/>
                <a:gd name="T11" fmla="*/ 2 h 108"/>
                <a:gd name="T12" fmla="*/ 169 w 16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108">
                  <a:moveTo>
                    <a:pt x="169" y="0"/>
                  </a:moveTo>
                  <a:lnTo>
                    <a:pt x="85" y="105"/>
                  </a:lnTo>
                  <a:lnTo>
                    <a:pt x="0" y="0"/>
                  </a:lnTo>
                  <a:lnTo>
                    <a:pt x="0" y="2"/>
                  </a:lnTo>
                  <a:lnTo>
                    <a:pt x="85" y="108"/>
                  </a:lnTo>
                  <a:lnTo>
                    <a:pt x="169" y="2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E9BB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25"/>
            <p:cNvSpPr>
              <a:spLocks/>
            </p:cNvSpPr>
            <p:nvPr/>
          </p:nvSpPr>
          <p:spPr bwMode="auto">
            <a:xfrm>
              <a:off x="4460875" y="3431381"/>
              <a:ext cx="268288" cy="171450"/>
            </a:xfrm>
            <a:custGeom>
              <a:avLst/>
              <a:gdLst>
                <a:gd name="T0" fmla="*/ 169 w 169"/>
                <a:gd name="T1" fmla="*/ 0 h 108"/>
                <a:gd name="T2" fmla="*/ 85 w 169"/>
                <a:gd name="T3" fmla="*/ 105 h 108"/>
                <a:gd name="T4" fmla="*/ 0 w 169"/>
                <a:gd name="T5" fmla="*/ 0 h 108"/>
                <a:gd name="T6" fmla="*/ 0 w 169"/>
                <a:gd name="T7" fmla="*/ 2 h 108"/>
                <a:gd name="T8" fmla="*/ 85 w 169"/>
                <a:gd name="T9" fmla="*/ 108 h 108"/>
                <a:gd name="T10" fmla="*/ 169 w 169"/>
                <a:gd name="T11" fmla="*/ 2 h 108"/>
                <a:gd name="T12" fmla="*/ 169 w 16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108">
                  <a:moveTo>
                    <a:pt x="169" y="0"/>
                  </a:moveTo>
                  <a:lnTo>
                    <a:pt x="85" y="105"/>
                  </a:lnTo>
                  <a:lnTo>
                    <a:pt x="0" y="0"/>
                  </a:lnTo>
                  <a:lnTo>
                    <a:pt x="0" y="2"/>
                  </a:lnTo>
                  <a:lnTo>
                    <a:pt x="85" y="108"/>
                  </a:lnTo>
                  <a:lnTo>
                    <a:pt x="169" y="2"/>
                  </a:lnTo>
                  <a:lnTo>
                    <a:pt x="1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226"/>
            <p:cNvSpPr>
              <a:spLocks noEditPoints="1"/>
            </p:cNvSpPr>
            <p:nvPr/>
          </p:nvSpPr>
          <p:spPr bwMode="auto">
            <a:xfrm>
              <a:off x="4568825" y="3713956"/>
              <a:ext cx="50800" cy="1588"/>
            </a:xfrm>
            <a:custGeom>
              <a:avLst/>
              <a:gdLst>
                <a:gd name="T0" fmla="*/ 0 w 32"/>
                <a:gd name="T1" fmla="*/ 0 h 1"/>
                <a:gd name="T2" fmla="*/ 0 w 32"/>
                <a:gd name="T3" fmla="*/ 1 h 1"/>
                <a:gd name="T4" fmla="*/ 0 w 32"/>
                <a:gd name="T5" fmla="*/ 1 h 1"/>
                <a:gd name="T6" fmla="*/ 0 w 32"/>
                <a:gd name="T7" fmla="*/ 0 h 1"/>
                <a:gd name="T8" fmla="*/ 32 w 32"/>
                <a:gd name="T9" fmla="*/ 0 h 1"/>
                <a:gd name="T10" fmla="*/ 32 w 32"/>
                <a:gd name="T11" fmla="*/ 0 h 1"/>
                <a:gd name="T12" fmla="*/ 32 w 32"/>
                <a:gd name="T13" fmla="*/ 1 h 1"/>
                <a:gd name="T14" fmla="*/ 32 w 32"/>
                <a:gd name="T15" fmla="*/ 1 h 1"/>
                <a:gd name="T16" fmla="*/ 32 w 32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  <a:moveTo>
                    <a:pt x="32" y="0"/>
                  </a:moveTo>
                  <a:lnTo>
                    <a:pt x="32" y="0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8FA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227"/>
            <p:cNvSpPr>
              <a:spLocks noEditPoints="1"/>
            </p:cNvSpPr>
            <p:nvPr/>
          </p:nvSpPr>
          <p:spPr bwMode="auto">
            <a:xfrm>
              <a:off x="4568825" y="3713956"/>
              <a:ext cx="50800" cy="1588"/>
            </a:xfrm>
            <a:custGeom>
              <a:avLst/>
              <a:gdLst>
                <a:gd name="T0" fmla="*/ 0 w 32"/>
                <a:gd name="T1" fmla="*/ 0 h 1"/>
                <a:gd name="T2" fmla="*/ 0 w 32"/>
                <a:gd name="T3" fmla="*/ 1 h 1"/>
                <a:gd name="T4" fmla="*/ 0 w 32"/>
                <a:gd name="T5" fmla="*/ 1 h 1"/>
                <a:gd name="T6" fmla="*/ 0 w 32"/>
                <a:gd name="T7" fmla="*/ 0 h 1"/>
                <a:gd name="T8" fmla="*/ 32 w 32"/>
                <a:gd name="T9" fmla="*/ 0 h 1"/>
                <a:gd name="T10" fmla="*/ 32 w 32"/>
                <a:gd name="T11" fmla="*/ 0 h 1"/>
                <a:gd name="T12" fmla="*/ 32 w 32"/>
                <a:gd name="T13" fmla="*/ 1 h 1"/>
                <a:gd name="T14" fmla="*/ 32 w 32"/>
                <a:gd name="T15" fmla="*/ 1 h 1"/>
                <a:gd name="T16" fmla="*/ 32 w 32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moveTo>
                    <a:pt x="32" y="0"/>
                  </a:moveTo>
                  <a:lnTo>
                    <a:pt x="32" y="0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228"/>
            <p:cNvSpPr>
              <a:spLocks noChangeArrowheads="1"/>
            </p:cNvSpPr>
            <p:nvPr/>
          </p:nvSpPr>
          <p:spPr bwMode="auto">
            <a:xfrm>
              <a:off x="4568825" y="3713956"/>
              <a:ext cx="50800" cy="1588"/>
            </a:xfrm>
            <a:prstGeom prst="rect">
              <a:avLst/>
            </a:prstGeom>
            <a:solidFill>
              <a:srgbClr val="249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229"/>
            <p:cNvSpPr>
              <a:spLocks noChangeArrowheads="1"/>
            </p:cNvSpPr>
            <p:nvPr/>
          </p:nvSpPr>
          <p:spPr bwMode="auto">
            <a:xfrm>
              <a:off x="4568825" y="3713956"/>
              <a:ext cx="5080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0" y="990600"/>
            <a:ext cx="9144000" cy="4152900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883932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Footer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www.bestppt.com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-85047"/>
            <a:ext cx="9144000" cy="16774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83386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793" y="224668"/>
            <a:ext cx="8239008" cy="35608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88932"/>
            <a:ext cx="8229600" cy="3745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57200" y="4584740"/>
            <a:ext cx="1463040" cy="36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5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52" r:id="rId5"/>
    <p:sldLayoutId id="2147483653" r:id="rId6"/>
    <p:sldLayoutId id="2147483666" r:id="rId7"/>
    <p:sldLayoutId id="2147483668" r:id="rId8"/>
    <p:sldLayoutId id="2147483667" r:id="rId9"/>
    <p:sldLayoutId id="2147483660" r:id="rId10"/>
    <p:sldLayoutId id="2147483663" r:id="rId11"/>
    <p:sldLayoutId id="2147483670" r:id="rId12"/>
  </p:sldLayoutIdLst>
  <p:transition spd="slow">
    <p:cover/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sz="1400" b="1" kern="1200">
          <a:solidFill>
            <a:schemeClr val="tx1"/>
          </a:solidFill>
          <a:latin typeface="+mj-lt"/>
          <a:ea typeface="+mj-ea"/>
          <a:cs typeface="Ralewa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pic>
        <p:nvPicPr>
          <p:cNvPr id="8" name="Comp 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709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/>
          <p:cNvSpPr/>
          <p:nvPr/>
        </p:nvSpPr>
        <p:spPr>
          <a:xfrm>
            <a:off x="4836861" y="0"/>
            <a:ext cx="4307138" cy="5143500"/>
          </a:xfrm>
          <a:custGeom>
            <a:avLst/>
            <a:gdLst>
              <a:gd name="connsiteX0" fmla="*/ 0 w 3449495"/>
              <a:gd name="connsiteY0" fmla="*/ 0 h 5143500"/>
              <a:gd name="connsiteX1" fmla="*/ 3449495 w 3449495"/>
              <a:gd name="connsiteY1" fmla="*/ 0 h 5143500"/>
              <a:gd name="connsiteX2" fmla="*/ 3449495 w 3449495"/>
              <a:gd name="connsiteY2" fmla="*/ 5143500 h 5143500"/>
              <a:gd name="connsiteX3" fmla="*/ 0 w 3449495"/>
              <a:gd name="connsiteY3" fmla="*/ 5143500 h 5143500"/>
              <a:gd name="connsiteX4" fmla="*/ 0 w 3449495"/>
              <a:gd name="connsiteY4" fmla="*/ 0 h 5143500"/>
              <a:gd name="connsiteX0" fmla="*/ 1885555 w 5335050"/>
              <a:gd name="connsiteY0" fmla="*/ 0 h 5143500"/>
              <a:gd name="connsiteX1" fmla="*/ 5335050 w 5335050"/>
              <a:gd name="connsiteY1" fmla="*/ 0 h 5143500"/>
              <a:gd name="connsiteX2" fmla="*/ 5335050 w 5335050"/>
              <a:gd name="connsiteY2" fmla="*/ 5143500 h 5143500"/>
              <a:gd name="connsiteX3" fmla="*/ 0 w 5335050"/>
              <a:gd name="connsiteY3" fmla="*/ 5143500 h 5143500"/>
              <a:gd name="connsiteX4" fmla="*/ 1885555 w 5335050"/>
              <a:gd name="connsiteY4" fmla="*/ 0 h 5143500"/>
              <a:gd name="connsiteX0" fmla="*/ 1898168 w 5347663"/>
              <a:gd name="connsiteY0" fmla="*/ 0 h 5143500"/>
              <a:gd name="connsiteX1" fmla="*/ 5347663 w 5347663"/>
              <a:gd name="connsiteY1" fmla="*/ 0 h 5143500"/>
              <a:gd name="connsiteX2" fmla="*/ 5347663 w 5347663"/>
              <a:gd name="connsiteY2" fmla="*/ 5143500 h 5143500"/>
              <a:gd name="connsiteX3" fmla="*/ 0 w 5347663"/>
              <a:gd name="connsiteY3" fmla="*/ 5143500 h 5143500"/>
              <a:gd name="connsiteX4" fmla="*/ 1898168 w 5347663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7663" h="5143500">
                <a:moveTo>
                  <a:pt x="1898168" y="0"/>
                </a:moveTo>
                <a:lnTo>
                  <a:pt x="5347663" y="0"/>
                </a:lnTo>
                <a:lnTo>
                  <a:pt x="5347663" y="5143500"/>
                </a:lnTo>
                <a:lnTo>
                  <a:pt x="0" y="5143500"/>
                </a:lnTo>
                <a:lnTo>
                  <a:pt x="189816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0461" y="225313"/>
            <a:ext cx="5277946" cy="356085"/>
          </a:xfrm>
          <a:noFill/>
        </p:spPr>
        <p:txBody>
          <a:bodyPr>
            <a:noAutofit/>
          </a:bodyPr>
          <a:lstStyle/>
          <a:p>
            <a:r>
              <a:rPr lang="es-HN" sz="1600" dirty="0"/>
              <a:t>OBJETIVO ESTRATÉGICO</a:t>
            </a:r>
            <a:endParaRPr lang="en-US" sz="1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210607"/>
            <a:ext cx="4496463" cy="2722286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s-HN" dirty="0">
                <a:latin typeface="Segoe UI Light" panose="020B0502040204020203" pitchFamily="34" charset="0"/>
                <a:cs typeface="Segoe UI Light" panose="020B0502040204020203" pitchFamily="34" charset="0"/>
              </a:rPr>
              <a:t>Logros que la institución espera concretar en el mediano </a:t>
            </a:r>
            <a:r>
              <a:rPr lang="es-HN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plazo para </a:t>
            </a:r>
            <a:r>
              <a:rPr lang="es-HN" dirty="0">
                <a:latin typeface="Segoe UI Light" panose="020B0502040204020203" pitchFamily="34" charset="0"/>
                <a:cs typeface="Segoe UI Light" panose="020B0502040204020203" pitchFamily="34" charset="0"/>
              </a:rPr>
              <a:t>cumplir con su Misión y  con las prioridades establecidas por el </a:t>
            </a:r>
            <a:r>
              <a:rPr lang="es-HN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Gobierno</a:t>
            </a:r>
            <a:r>
              <a:rPr lang="es-HN" dirty="0">
                <a:latin typeface="Segoe UI Light" panose="020B0502040204020203" pitchFamily="34" charset="0"/>
                <a:cs typeface="Segoe UI Light" panose="020B0502040204020203" pitchFamily="34" charset="0"/>
              </a:rPr>
              <a:t>. Deben ser </a:t>
            </a:r>
            <a:r>
              <a:rPr lang="es-HN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específicos, susceptibles de medir, </a:t>
            </a:r>
            <a:r>
              <a:rPr lang="es-HN" dirty="0">
                <a:latin typeface="Segoe UI Light" panose="020B0502040204020203" pitchFamily="34" charset="0"/>
                <a:cs typeface="Segoe UI Light" panose="020B0502040204020203" pitchFamily="34" charset="0"/>
              </a:rPr>
              <a:t>alcanzables y relevantes.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s-HN" dirty="0">
                <a:latin typeface="Segoe UI Light" panose="020B0502040204020203" pitchFamily="34" charset="0"/>
                <a:cs typeface="Segoe UI Light" panose="020B0502040204020203" pitchFamily="34" charset="0"/>
              </a:rPr>
              <a:t>Para definir los Objetivos Estratégicos se </a:t>
            </a:r>
            <a:r>
              <a:rPr lang="es-HN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debe responder:</a:t>
            </a:r>
            <a:endParaRPr lang="es-HN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s-HN" b="1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s-HN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¿</a:t>
            </a:r>
            <a:r>
              <a:rPr lang="es-HN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Qué se pretende lograr?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s-HN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¿Para lograr qué?</a:t>
            </a:r>
          </a:p>
          <a:p>
            <a:pPr marL="0" indent="0">
              <a:spcAft>
                <a:spcPts val="600"/>
              </a:spcAft>
              <a:buNone/>
            </a:pPr>
            <a:endParaRPr lang="es-HN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6134" y="206539"/>
            <a:ext cx="393631" cy="393631"/>
            <a:chOff x="2781074" y="2409327"/>
            <a:chExt cx="640080" cy="640080"/>
          </a:xfrm>
          <a:solidFill>
            <a:schemeClr val="accent1"/>
          </a:solidFill>
        </p:grpSpPr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2781074" y="2409327"/>
              <a:ext cx="640080" cy="640080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Shape 6"/>
            <p:cNvSpPr txBox="1"/>
            <p:nvPr/>
          </p:nvSpPr>
          <p:spPr>
            <a:xfrm>
              <a:off x="2964065" y="2693647"/>
              <a:ext cx="72205" cy="71763"/>
            </a:xfrm>
            <a:prstGeom prst="rect">
              <a:avLst/>
            </a:prstGeom>
            <a:grpFill/>
            <a:ln w="127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b="1" kern="1200" dirty="0">
                <a:ln>
                  <a:solidFill>
                    <a:schemeClr val="accent3"/>
                  </a:solidFill>
                </a:ln>
                <a:latin typeface="Raleway" panose="020B0503030101060003" pitchFamily="34" charset="0"/>
              </a:endParaRPr>
            </a:p>
          </p:txBody>
        </p:sp>
      </p:grpSp>
      <p:sp>
        <p:nvSpPr>
          <p:cNvPr id="10" name="Shape 9"/>
          <p:cNvSpPr/>
          <p:nvPr/>
        </p:nvSpPr>
        <p:spPr>
          <a:xfrm rot="20700000">
            <a:off x="480867" y="301272"/>
            <a:ext cx="204165" cy="204165"/>
          </a:xfrm>
          <a:prstGeom prst="gear6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b="20232"/>
          <a:stretch/>
        </p:blipFill>
        <p:spPr>
          <a:xfrm>
            <a:off x="6138407" y="1375576"/>
            <a:ext cx="2751174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90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/>
          <p:cNvSpPr/>
          <p:nvPr/>
        </p:nvSpPr>
        <p:spPr>
          <a:xfrm>
            <a:off x="4836861" y="0"/>
            <a:ext cx="4307138" cy="5143500"/>
          </a:xfrm>
          <a:custGeom>
            <a:avLst/>
            <a:gdLst>
              <a:gd name="connsiteX0" fmla="*/ 0 w 3449495"/>
              <a:gd name="connsiteY0" fmla="*/ 0 h 5143500"/>
              <a:gd name="connsiteX1" fmla="*/ 3449495 w 3449495"/>
              <a:gd name="connsiteY1" fmla="*/ 0 h 5143500"/>
              <a:gd name="connsiteX2" fmla="*/ 3449495 w 3449495"/>
              <a:gd name="connsiteY2" fmla="*/ 5143500 h 5143500"/>
              <a:gd name="connsiteX3" fmla="*/ 0 w 3449495"/>
              <a:gd name="connsiteY3" fmla="*/ 5143500 h 5143500"/>
              <a:gd name="connsiteX4" fmla="*/ 0 w 3449495"/>
              <a:gd name="connsiteY4" fmla="*/ 0 h 5143500"/>
              <a:gd name="connsiteX0" fmla="*/ 1885555 w 5335050"/>
              <a:gd name="connsiteY0" fmla="*/ 0 h 5143500"/>
              <a:gd name="connsiteX1" fmla="*/ 5335050 w 5335050"/>
              <a:gd name="connsiteY1" fmla="*/ 0 h 5143500"/>
              <a:gd name="connsiteX2" fmla="*/ 5335050 w 5335050"/>
              <a:gd name="connsiteY2" fmla="*/ 5143500 h 5143500"/>
              <a:gd name="connsiteX3" fmla="*/ 0 w 5335050"/>
              <a:gd name="connsiteY3" fmla="*/ 5143500 h 5143500"/>
              <a:gd name="connsiteX4" fmla="*/ 1885555 w 5335050"/>
              <a:gd name="connsiteY4" fmla="*/ 0 h 5143500"/>
              <a:gd name="connsiteX0" fmla="*/ 1898168 w 5347663"/>
              <a:gd name="connsiteY0" fmla="*/ 0 h 5143500"/>
              <a:gd name="connsiteX1" fmla="*/ 5347663 w 5347663"/>
              <a:gd name="connsiteY1" fmla="*/ 0 h 5143500"/>
              <a:gd name="connsiteX2" fmla="*/ 5347663 w 5347663"/>
              <a:gd name="connsiteY2" fmla="*/ 5143500 h 5143500"/>
              <a:gd name="connsiteX3" fmla="*/ 0 w 5347663"/>
              <a:gd name="connsiteY3" fmla="*/ 5143500 h 5143500"/>
              <a:gd name="connsiteX4" fmla="*/ 1898168 w 5347663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7663" h="5143500">
                <a:moveTo>
                  <a:pt x="1898168" y="0"/>
                </a:moveTo>
                <a:lnTo>
                  <a:pt x="5347663" y="0"/>
                </a:lnTo>
                <a:lnTo>
                  <a:pt x="5347663" y="5143500"/>
                </a:lnTo>
                <a:lnTo>
                  <a:pt x="0" y="5143500"/>
                </a:lnTo>
                <a:lnTo>
                  <a:pt x="189816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0461" y="225313"/>
            <a:ext cx="5277946" cy="356085"/>
          </a:xfrm>
          <a:noFill/>
        </p:spPr>
        <p:txBody>
          <a:bodyPr>
            <a:noAutofit/>
          </a:bodyPr>
          <a:lstStyle/>
          <a:p>
            <a:r>
              <a:rPr lang="es-HN" sz="1600" dirty="0"/>
              <a:t>CRITERIOS DE VALIDACIÓN PARA LOS OBJETIVOS ESTRATÉGICOS</a:t>
            </a:r>
            <a:endParaRPr lang="en-US" sz="1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210607"/>
            <a:ext cx="4496463" cy="2722286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s-HN" dirty="0">
                <a:latin typeface="Segoe UI Light" panose="020B0502040204020203" pitchFamily="34" charset="0"/>
                <a:cs typeface="Segoe UI Light" panose="020B0502040204020203" pitchFamily="34" charset="0"/>
              </a:rPr>
              <a:t>Son consistentes con la Misión de la institución. </a:t>
            </a:r>
          </a:p>
          <a:p>
            <a:pPr>
              <a:spcAft>
                <a:spcPts val="600"/>
              </a:spcAft>
            </a:pPr>
            <a:r>
              <a:rPr lang="es-HN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Responden a </a:t>
            </a:r>
            <a:r>
              <a:rPr lang="es-HN" dirty="0">
                <a:latin typeface="Segoe UI Light" panose="020B0502040204020203" pitchFamily="34" charset="0"/>
                <a:cs typeface="Segoe UI Light" panose="020B0502040204020203" pitchFamily="34" charset="0"/>
              </a:rPr>
              <a:t>las Prioridades </a:t>
            </a:r>
            <a:r>
              <a:rPr lang="es-HN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Presidenciales y del </a:t>
            </a:r>
            <a:r>
              <a:rPr lang="es-HN" dirty="0">
                <a:latin typeface="Segoe UI Light" panose="020B0502040204020203" pitchFamily="34" charset="0"/>
                <a:cs typeface="Segoe UI Light" panose="020B0502040204020203" pitchFamily="34" charset="0"/>
              </a:rPr>
              <a:t>Plan de </a:t>
            </a:r>
            <a:r>
              <a:rPr lang="es-HN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Gobierno.</a:t>
            </a:r>
            <a:endParaRPr lang="es-HN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Aft>
                <a:spcPts val="600"/>
              </a:spcAft>
            </a:pPr>
            <a:r>
              <a:rPr lang="es-HN" dirty="0">
                <a:latin typeface="Segoe UI Light" panose="020B0502040204020203" pitchFamily="34" charset="0"/>
                <a:cs typeface="Segoe UI Light" panose="020B0502040204020203" pitchFamily="34" charset="0"/>
              </a:rPr>
              <a:t>Es posible traducirlos en objetivos específicos y en tareas asignables a la organización.</a:t>
            </a:r>
          </a:p>
          <a:p>
            <a:pPr>
              <a:spcAft>
                <a:spcPts val="600"/>
              </a:spcAft>
            </a:pPr>
            <a:r>
              <a:rPr lang="es-HN" dirty="0">
                <a:latin typeface="Segoe UI Light" panose="020B0502040204020203" pitchFamily="34" charset="0"/>
                <a:cs typeface="Segoe UI Light" panose="020B0502040204020203" pitchFamily="34" charset="0"/>
              </a:rPr>
              <a:t>Son factibles de alcanzar en plazos determinados y con los recursos disponibles.</a:t>
            </a:r>
          </a:p>
          <a:p>
            <a:pPr marL="0" indent="0">
              <a:spcAft>
                <a:spcPts val="600"/>
              </a:spcAft>
              <a:buNone/>
            </a:pPr>
            <a:endParaRPr lang="es-HN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6134" y="206539"/>
            <a:ext cx="393631" cy="393631"/>
            <a:chOff x="2781074" y="2409327"/>
            <a:chExt cx="640080" cy="640080"/>
          </a:xfrm>
          <a:solidFill>
            <a:schemeClr val="accent1"/>
          </a:solidFill>
        </p:grpSpPr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2781074" y="2409327"/>
              <a:ext cx="640080" cy="640080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Shape 6"/>
            <p:cNvSpPr txBox="1"/>
            <p:nvPr/>
          </p:nvSpPr>
          <p:spPr>
            <a:xfrm>
              <a:off x="2964065" y="2693647"/>
              <a:ext cx="72205" cy="71763"/>
            </a:xfrm>
            <a:prstGeom prst="rect">
              <a:avLst/>
            </a:prstGeom>
            <a:grpFill/>
            <a:ln w="127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b="1" kern="1200" dirty="0">
                <a:ln>
                  <a:solidFill>
                    <a:schemeClr val="accent3"/>
                  </a:solidFill>
                </a:ln>
                <a:latin typeface="Raleway" panose="020B0503030101060003" pitchFamily="34" charset="0"/>
              </a:endParaRPr>
            </a:p>
          </p:txBody>
        </p:sp>
      </p:grpSp>
      <p:sp>
        <p:nvSpPr>
          <p:cNvPr id="10" name="Shape 9"/>
          <p:cNvSpPr/>
          <p:nvPr/>
        </p:nvSpPr>
        <p:spPr>
          <a:xfrm rot="20700000">
            <a:off x="480867" y="301272"/>
            <a:ext cx="204165" cy="204165"/>
          </a:xfrm>
          <a:prstGeom prst="gear6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b="15285"/>
          <a:stretch/>
        </p:blipFill>
        <p:spPr>
          <a:xfrm>
            <a:off x="6138407" y="1435210"/>
            <a:ext cx="2482585" cy="210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6129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/>
          <p:cNvSpPr/>
          <p:nvPr/>
        </p:nvSpPr>
        <p:spPr>
          <a:xfrm>
            <a:off x="4836861" y="0"/>
            <a:ext cx="4307138" cy="5143500"/>
          </a:xfrm>
          <a:custGeom>
            <a:avLst/>
            <a:gdLst>
              <a:gd name="connsiteX0" fmla="*/ 0 w 3449495"/>
              <a:gd name="connsiteY0" fmla="*/ 0 h 5143500"/>
              <a:gd name="connsiteX1" fmla="*/ 3449495 w 3449495"/>
              <a:gd name="connsiteY1" fmla="*/ 0 h 5143500"/>
              <a:gd name="connsiteX2" fmla="*/ 3449495 w 3449495"/>
              <a:gd name="connsiteY2" fmla="*/ 5143500 h 5143500"/>
              <a:gd name="connsiteX3" fmla="*/ 0 w 3449495"/>
              <a:gd name="connsiteY3" fmla="*/ 5143500 h 5143500"/>
              <a:gd name="connsiteX4" fmla="*/ 0 w 3449495"/>
              <a:gd name="connsiteY4" fmla="*/ 0 h 5143500"/>
              <a:gd name="connsiteX0" fmla="*/ 1885555 w 5335050"/>
              <a:gd name="connsiteY0" fmla="*/ 0 h 5143500"/>
              <a:gd name="connsiteX1" fmla="*/ 5335050 w 5335050"/>
              <a:gd name="connsiteY1" fmla="*/ 0 h 5143500"/>
              <a:gd name="connsiteX2" fmla="*/ 5335050 w 5335050"/>
              <a:gd name="connsiteY2" fmla="*/ 5143500 h 5143500"/>
              <a:gd name="connsiteX3" fmla="*/ 0 w 5335050"/>
              <a:gd name="connsiteY3" fmla="*/ 5143500 h 5143500"/>
              <a:gd name="connsiteX4" fmla="*/ 1885555 w 5335050"/>
              <a:gd name="connsiteY4" fmla="*/ 0 h 5143500"/>
              <a:gd name="connsiteX0" fmla="*/ 1898168 w 5347663"/>
              <a:gd name="connsiteY0" fmla="*/ 0 h 5143500"/>
              <a:gd name="connsiteX1" fmla="*/ 5347663 w 5347663"/>
              <a:gd name="connsiteY1" fmla="*/ 0 h 5143500"/>
              <a:gd name="connsiteX2" fmla="*/ 5347663 w 5347663"/>
              <a:gd name="connsiteY2" fmla="*/ 5143500 h 5143500"/>
              <a:gd name="connsiteX3" fmla="*/ 0 w 5347663"/>
              <a:gd name="connsiteY3" fmla="*/ 5143500 h 5143500"/>
              <a:gd name="connsiteX4" fmla="*/ 1898168 w 5347663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7663" h="5143500">
                <a:moveTo>
                  <a:pt x="1898168" y="0"/>
                </a:moveTo>
                <a:lnTo>
                  <a:pt x="5347663" y="0"/>
                </a:lnTo>
                <a:lnTo>
                  <a:pt x="5347663" y="5143500"/>
                </a:lnTo>
                <a:lnTo>
                  <a:pt x="0" y="5143500"/>
                </a:lnTo>
                <a:lnTo>
                  <a:pt x="189816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0461" y="225313"/>
            <a:ext cx="5277946" cy="356085"/>
          </a:xfrm>
          <a:noFill/>
        </p:spPr>
        <p:txBody>
          <a:bodyPr>
            <a:noAutofit/>
          </a:bodyPr>
          <a:lstStyle/>
          <a:p>
            <a:r>
              <a:rPr lang="es-HN" sz="1600" dirty="0"/>
              <a:t>COMO SE REDACTAN LOS OBJETIVOS ESTRATÉGICOS</a:t>
            </a:r>
            <a:endParaRPr lang="en-US" sz="1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210607"/>
            <a:ext cx="4496463" cy="2722286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s-HN" dirty="0">
                <a:latin typeface="Segoe UI Light" panose="020B0502040204020203" pitchFamily="34" charset="0"/>
                <a:cs typeface="Segoe UI Light" panose="020B0502040204020203" pitchFamily="34" charset="0"/>
              </a:rPr>
              <a:t>Los OE deben ser redactados con formas verbales precisas que enuncien la expresión de un logro concreto, tales como </a:t>
            </a:r>
            <a:r>
              <a:rPr lang="es-HN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“mejorar”, “alcanzar”,  “aumentar”, “ampliar”, “disminuir”, </a:t>
            </a:r>
            <a:r>
              <a:rPr lang="es-HN" dirty="0">
                <a:latin typeface="Segoe UI Light" panose="020B0502040204020203" pitchFamily="34" charset="0"/>
                <a:cs typeface="Segoe UI Light" panose="020B0502040204020203" pitchFamily="34" charset="0"/>
              </a:rPr>
              <a:t>otros.</a:t>
            </a:r>
          </a:p>
          <a:p>
            <a:pPr>
              <a:spcAft>
                <a:spcPts val="600"/>
              </a:spcAft>
            </a:pPr>
            <a:endParaRPr lang="es-HN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Aft>
                <a:spcPts val="600"/>
              </a:spcAft>
            </a:pPr>
            <a:r>
              <a:rPr lang="es-HN" dirty="0">
                <a:latin typeface="Segoe UI Light" panose="020B0502040204020203" pitchFamily="34" charset="0"/>
                <a:cs typeface="Segoe UI Light" panose="020B0502040204020203" pitchFamily="34" charset="0"/>
              </a:rPr>
              <a:t>No deben ser usadas formas verbales ambiguas tales como </a:t>
            </a:r>
            <a:r>
              <a:rPr lang="es-HN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“apoyar”, “procurar”, “propender”, </a:t>
            </a:r>
            <a:r>
              <a:rPr lang="es-HN" dirty="0">
                <a:latin typeface="Segoe UI Light" panose="020B0502040204020203" pitchFamily="34" charset="0"/>
                <a:cs typeface="Segoe UI Light" panose="020B0502040204020203" pitchFamily="34" charset="0"/>
              </a:rPr>
              <a:t>ya que éstas no enuncian un logro concreto.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6134" y="206539"/>
            <a:ext cx="393631" cy="393631"/>
            <a:chOff x="2781074" y="2409327"/>
            <a:chExt cx="640080" cy="640080"/>
          </a:xfrm>
          <a:solidFill>
            <a:schemeClr val="accent1"/>
          </a:solidFill>
        </p:grpSpPr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2781074" y="2409327"/>
              <a:ext cx="640080" cy="640080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Shape 6"/>
            <p:cNvSpPr txBox="1"/>
            <p:nvPr/>
          </p:nvSpPr>
          <p:spPr>
            <a:xfrm>
              <a:off x="2964065" y="2693647"/>
              <a:ext cx="72205" cy="71763"/>
            </a:xfrm>
            <a:prstGeom prst="rect">
              <a:avLst/>
            </a:prstGeom>
            <a:grpFill/>
            <a:ln w="127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b="1" kern="1200" dirty="0">
                <a:ln>
                  <a:solidFill>
                    <a:schemeClr val="accent3"/>
                  </a:solidFill>
                </a:ln>
                <a:latin typeface="Raleway" panose="020B0503030101060003" pitchFamily="34" charset="0"/>
              </a:endParaRPr>
            </a:p>
          </p:txBody>
        </p:sp>
      </p:grpSp>
      <p:sp>
        <p:nvSpPr>
          <p:cNvPr id="10" name="Shape 9"/>
          <p:cNvSpPr/>
          <p:nvPr/>
        </p:nvSpPr>
        <p:spPr>
          <a:xfrm rot="20700000">
            <a:off x="480867" y="301272"/>
            <a:ext cx="204165" cy="204165"/>
          </a:xfrm>
          <a:prstGeom prst="gear6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b="14821"/>
          <a:stretch/>
        </p:blipFill>
        <p:spPr>
          <a:xfrm>
            <a:off x="6448289" y="1673253"/>
            <a:ext cx="2301624" cy="196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692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0461" y="225313"/>
            <a:ext cx="5277946" cy="356085"/>
          </a:xfrm>
          <a:noFill/>
        </p:spPr>
        <p:txBody>
          <a:bodyPr>
            <a:noAutofit/>
          </a:bodyPr>
          <a:lstStyle/>
          <a:p>
            <a:r>
              <a:rPr lang="es-HN" sz="1600" dirty="0"/>
              <a:t>EJEMPLOS DE OBJETIVOS ESTRATÉGICOS</a:t>
            </a:r>
            <a:endParaRPr lang="en-US" sz="1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040963"/>
            <a:ext cx="4496463" cy="2722286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s-HN" dirty="0">
                <a:latin typeface="Segoe UI Light" panose="020B0502040204020203" pitchFamily="34" charset="0"/>
                <a:cs typeface="Segoe UI Light" panose="020B0502040204020203" pitchFamily="34" charset="0"/>
              </a:rPr>
              <a:t>Aumentar la cobertura en los servicios educativos en Educación Pre básica, Básica, Ciclo común y diversificado.</a:t>
            </a:r>
          </a:p>
          <a:p>
            <a:pPr>
              <a:spcAft>
                <a:spcPts val="600"/>
              </a:spcAft>
            </a:pPr>
            <a:r>
              <a:rPr lang="es-HN" dirty="0">
                <a:latin typeface="Segoe UI Light" panose="020B0502040204020203" pitchFamily="34" charset="0"/>
                <a:cs typeface="Segoe UI Light" panose="020B0502040204020203" pitchFamily="34" charset="0"/>
              </a:rPr>
              <a:t>Mejorar los niveles de inserción de la producción agropecuaria en los mercados de los países con acuerdos comerciales de Centro América.</a:t>
            </a:r>
          </a:p>
          <a:p>
            <a:pPr>
              <a:spcAft>
                <a:spcPts val="600"/>
              </a:spcAft>
            </a:pPr>
            <a:r>
              <a:rPr lang="es-HN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Disminuir </a:t>
            </a:r>
            <a:r>
              <a:rPr lang="es-HN" dirty="0">
                <a:latin typeface="Segoe UI Light" panose="020B0502040204020203" pitchFamily="34" charset="0"/>
                <a:cs typeface="Segoe UI Light" panose="020B0502040204020203" pitchFamily="34" charset="0"/>
              </a:rPr>
              <a:t>los niveles de violencia intrafamiliar a partir de una oferta integral de asistencia psicosocial y jurídica a las familias, en los ámbitos locales.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6134" y="206539"/>
            <a:ext cx="393631" cy="393631"/>
            <a:chOff x="2781074" y="2409327"/>
            <a:chExt cx="640080" cy="640080"/>
          </a:xfrm>
          <a:solidFill>
            <a:schemeClr val="accent1"/>
          </a:solidFill>
        </p:grpSpPr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2781074" y="2409327"/>
              <a:ext cx="640080" cy="640080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Shape 6"/>
            <p:cNvSpPr txBox="1"/>
            <p:nvPr/>
          </p:nvSpPr>
          <p:spPr>
            <a:xfrm>
              <a:off x="2964065" y="2693647"/>
              <a:ext cx="72205" cy="71763"/>
            </a:xfrm>
            <a:prstGeom prst="rect">
              <a:avLst/>
            </a:prstGeom>
            <a:grpFill/>
            <a:ln w="127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b="1" kern="1200" dirty="0">
                <a:ln>
                  <a:solidFill>
                    <a:schemeClr val="accent3"/>
                  </a:solidFill>
                </a:ln>
                <a:latin typeface="Raleway" panose="020B0503030101060003" pitchFamily="34" charset="0"/>
              </a:endParaRPr>
            </a:p>
          </p:txBody>
        </p:sp>
      </p:grpSp>
      <p:sp>
        <p:nvSpPr>
          <p:cNvPr id="10" name="Shape 9"/>
          <p:cNvSpPr/>
          <p:nvPr/>
        </p:nvSpPr>
        <p:spPr>
          <a:xfrm rot="20700000">
            <a:off x="480867" y="301272"/>
            <a:ext cx="204165" cy="204165"/>
          </a:xfrm>
          <a:prstGeom prst="gear6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030" name="Picture 6" descr="collage centroamér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582" y="1105975"/>
            <a:ext cx="3793259" cy="265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0382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0461" y="225313"/>
            <a:ext cx="5277946" cy="356085"/>
          </a:xfrm>
          <a:noFill/>
        </p:spPr>
        <p:txBody>
          <a:bodyPr>
            <a:noAutofit/>
          </a:bodyPr>
          <a:lstStyle/>
          <a:p>
            <a:r>
              <a:rPr lang="es-HN" sz="1600" dirty="0"/>
              <a:t>RESULTADOS INSTITUCIONALES</a:t>
            </a:r>
            <a:endParaRPr lang="en-US" sz="1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210606"/>
            <a:ext cx="4496463" cy="3102775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s-HN" dirty="0">
                <a:latin typeface="Segoe UI Light" panose="020B0502040204020203" pitchFamily="34" charset="0"/>
                <a:cs typeface="Segoe UI Light" panose="020B0502040204020203" pitchFamily="34" charset="0"/>
              </a:rPr>
              <a:t>Es el primer efecto, comportamiento y actitud de los usuarios-beneficiarios, una vez que han recibido los bienes y servicios finales entregados por la institución.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s-HN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HN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Ejemplos:</a:t>
            </a:r>
          </a:p>
          <a:p>
            <a:pPr lvl="1">
              <a:spcAft>
                <a:spcPts val="600"/>
              </a:spcAft>
              <a:buFont typeface="+mj-lt"/>
              <a:buAutoNum type="arabicPeriod"/>
            </a:pPr>
            <a:r>
              <a:rPr lang="es-HN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Acceso </a:t>
            </a:r>
            <a:r>
              <a:rPr lang="es-HN" dirty="0">
                <a:latin typeface="Segoe UI Light" panose="020B0502040204020203" pitchFamily="34" charset="0"/>
                <a:cs typeface="Segoe UI Light" panose="020B0502040204020203" pitchFamily="34" charset="0"/>
              </a:rPr>
              <a:t>universal a la educación básica. </a:t>
            </a:r>
          </a:p>
          <a:p>
            <a:pPr lvl="1">
              <a:spcAft>
                <a:spcPts val="600"/>
              </a:spcAft>
              <a:buFont typeface="+mj-lt"/>
              <a:buAutoNum type="arabicPeriod"/>
            </a:pPr>
            <a:r>
              <a:rPr lang="es-HN" dirty="0">
                <a:latin typeface="Segoe UI Light" panose="020B0502040204020203" pitchFamily="34" charset="0"/>
                <a:cs typeface="Segoe UI Light" panose="020B0502040204020203" pitchFamily="34" charset="0"/>
              </a:rPr>
              <a:t>C</a:t>
            </a:r>
            <a:r>
              <a:rPr lang="es-HN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obertura </a:t>
            </a:r>
            <a:r>
              <a:rPr lang="es-HN" dirty="0">
                <a:latin typeface="Segoe UI Light" panose="020B0502040204020203" pitchFamily="34" charset="0"/>
                <a:cs typeface="Segoe UI Light" panose="020B0502040204020203" pitchFamily="34" charset="0"/>
              </a:rPr>
              <a:t>universal en el parto </a:t>
            </a:r>
            <a:r>
              <a:rPr lang="es-HN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institucional</a:t>
            </a:r>
            <a:r>
              <a:rPr lang="es-HN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HN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 </a:t>
            </a:r>
            <a:endParaRPr lang="es-HN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lvl="1">
              <a:spcAft>
                <a:spcPts val="600"/>
              </a:spcAft>
              <a:buFont typeface="+mj-lt"/>
              <a:buAutoNum type="arabicPeriod"/>
            </a:pPr>
            <a:r>
              <a:rPr lang="es-HN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Disminuidos los delitos </a:t>
            </a:r>
            <a:r>
              <a:rPr lang="es-HN" dirty="0">
                <a:latin typeface="Segoe UI Light" panose="020B0502040204020203" pitchFamily="34" charset="0"/>
                <a:cs typeface="Segoe UI Light" panose="020B0502040204020203" pitchFamily="34" charset="0"/>
              </a:rPr>
              <a:t>en </a:t>
            </a:r>
            <a:r>
              <a:rPr lang="es-HN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zonas de mayor incidencia delictiva .</a:t>
            </a:r>
            <a:r>
              <a:rPr lang="es-HN" dirty="0">
                <a:latin typeface="Segoe UI Light" panose="020B0502040204020203" pitchFamily="34" charset="0"/>
                <a:cs typeface="Segoe UI Light" panose="020B0502040204020203" pitchFamily="34" charset="0"/>
              </a:rPr>
              <a:t>	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6134" y="206539"/>
            <a:ext cx="393631" cy="393631"/>
            <a:chOff x="2781074" y="2409327"/>
            <a:chExt cx="640080" cy="640080"/>
          </a:xfrm>
          <a:solidFill>
            <a:schemeClr val="accent1"/>
          </a:solidFill>
        </p:grpSpPr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2781074" y="2409327"/>
              <a:ext cx="640080" cy="640080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Shape 6"/>
            <p:cNvSpPr txBox="1"/>
            <p:nvPr/>
          </p:nvSpPr>
          <p:spPr>
            <a:xfrm>
              <a:off x="2964065" y="2693647"/>
              <a:ext cx="72205" cy="71763"/>
            </a:xfrm>
            <a:prstGeom prst="rect">
              <a:avLst/>
            </a:prstGeom>
            <a:grpFill/>
            <a:ln w="127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b="1" kern="1200" dirty="0">
                <a:ln>
                  <a:solidFill>
                    <a:schemeClr val="accent3"/>
                  </a:solidFill>
                </a:ln>
                <a:latin typeface="Raleway" panose="020B0503030101060003" pitchFamily="34" charset="0"/>
              </a:endParaRPr>
            </a:p>
          </p:txBody>
        </p:sp>
      </p:grpSp>
      <p:sp>
        <p:nvSpPr>
          <p:cNvPr id="10" name="Shape 9"/>
          <p:cNvSpPr/>
          <p:nvPr/>
        </p:nvSpPr>
        <p:spPr>
          <a:xfrm rot="20700000">
            <a:off x="480867" y="301272"/>
            <a:ext cx="204165" cy="204165"/>
          </a:xfrm>
          <a:prstGeom prst="gear6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2" name="Imagen 11"/>
          <p:cNvPicPr/>
          <p:nvPr/>
        </p:nvPicPr>
        <p:blipFill>
          <a:blip r:embed="rId3"/>
          <a:stretch>
            <a:fillRect/>
          </a:stretch>
        </p:blipFill>
        <p:spPr>
          <a:xfrm>
            <a:off x="4953663" y="1533236"/>
            <a:ext cx="3580737" cy="222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22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0461" y="225313"/>
            <a:ext cx="5277946" cy="356085"/>
          </a:xfrm>
          <a:noFill/>
        </p:spPr>
        <p:txBody>
          <a:bodyPr>
            <a:noAutofit/>
          </a:bodyPr>
          <a:lstStyle/>
          <a:p>
            <a:r>
              <a:rPr lang="es-HN" sz="1600" dirty="0"/>
              <a:t>OBJETIVOS OPERATIVOS</a:t>
            </a:r>
            <a:endParaRPr lang="en-US" sz="1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210607"/>
            <a:ext cx="4496463" cy="2722286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s-HN" dirty="0">
                <a:latin typeface="Segoe UI Light" panose="020B0502040204020203" pitchFamily="34" charset="0"/>
                <a:cs typeface="Segoe UI Light" panose="020B0502040204020203" pitchFamily="34" charset="0"/>
              </a:rPr>
              <a:t>Los Objetivos Operativos cumplen con las mismas características de los objetivos estratégicos, y señalan los efectos específicos que se quieren lograr  a corto plazo (un año).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s-HN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Ejemplos:</a:t>
            </a:r>
          </a:p>
          <a:p>
            <a:pPr lvl="1">
              <a:spcAft>
                <a:spcPts val="600"/>
              </a:spcAft>
            </a:pPr>
            <a:r>
              <a:rPr lang="es-HN" dirty="0">
                <a:latin typeface="Segoe UI Light" panose="020B0502040204020203" pitchFamily="34" charset="0"/>
                <a:cs typeface="Segoe UI Light" panose="020B0502040204020203" pitchFamily="34" charset="0"/>
              </a:rPr>
              <a:t>Entregar Sistemas de Alcantarillados en municipios priorizados.</a:t>
            </a:r>
          </a:p>
          <a:p>
            <a:pPr lvl="1">
              <a:spcAft>
                <a:spcPts val="600"/>
              </a:spcAft>
            </a:pPr>
            <a:r>
              <a:rPr lang="es-HN" dirty="0">
                <a:latin typeface="Segoe UI Light" panose="020B0502040204020203" pitchFamily="34" charset="0"/>
                <a:cs typeface="Segoe UI Light" panose="020B0502040204020203" pitchFamily="34" charset="0"/>
              </a:rPr>
              <a:t>Atender familias focalizadas con transferencia condicionadas.</a:t>
            </a:r>
          </a:p>
          <a:p>
            <a:pPr lvl="1">
              <a:spcAft>
                <a:spcPts val="600"/>
              </a:spcAft>
            </a:pPr>
            <a:r>
              <a:rPr lang="es-HN" dirty="0">
                <a:latin typeface="Segoe UI Light" panose="020B0502040204020203" pitchFamily="34" charset="0"/>
                <a:cs typeface="Segoe UI Light" panose="020B0502040204020203" pitchFamily="34" charset="0"/>
              </a:rPr>
              <a:t>Elevar el nivel de recaudación tributaria.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6134" y="206539"/>
            <a:ext cx="393631" cy="393631"/>
            <a:chOff x="2781074" y="2409327"/>
            <a:chExt cx="640080" cy="640080"/>
          </a:xfrm>
          <a:solidFill>
            <a:schemeClr val="accent1"/>
          </a:solidFill>
        </p:grpSpPr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2781074" y="2409327"/>
              <a:ext cx="640080" cy="640080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Shape 6"/>
            <p:cNvSpPr txBox="1"/>
            <p:nvPr/>
          </p:nvSpPr>
          <p:spPr>
            <a:xfrm>
              <a:off x="2964065" y="2693647"/>
              <a:ext cx="72205" cy="71763"/>
            </a:xfrm>
            <a:prstGeom prst="rect">
              <a:avLst/>
            </a:prstGeom>
            <a:grpFill/>
            <a:ln w="127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b="1" kern="1200" dirty="0">
                <a:ln>
                  <a:solidFill>
                    <a:schemeClr val="accent3"/>
                  </a:solidFill>
                </a:ln>
                <a:latin typeface="Raleway" panose="020B0503030101060003" pitchFamily="34" charset="0"/>
              </a:endParaRPr>
            </a:p>
          </p:txBody>
        </p:sp>
      </p:grpSp>
      <p:sp>
        <p:nvSpPr>
          <p:cNvPr id="10" name="Shape 9"/>
          <p:cNvSpPr/>
          <p:nvPr/>
        </p:nvSpPr>
        <p:spPr>
          <a:xfrm rot="20700000">
            <a:off x="480867" y="301272"/>
            <a:ext cx="204165" cy="204165"/>
          </a:xfrm>
          <a:prstGeom prst="gear6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663" y="1574143"/>
            <a:ext cx="3840000" cy="235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5461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0461" y="225313"/>
            <a:ext cx="5277946" cy="356085"/>
          </a:xfrm>
          <a:noFill/>
        </p:spPr>
        <p:txBody>
          <a:bodyPr>
            <a:noAutofit/>
          </a:bodyPr>
          <a:lstStyle/>
          <a:p>
            <a:r>
              <a:rPr lang="es-HN" sz="1600" dirty="0"/>
              <a:t>PRODUCTOS FINALES Y COMO SE REDACTAN</a:t>
            </a:r>
            <a:endParaRPr lang="en-US" sz="1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86134" y="1043633"/>
            <a:ext cx="4496463" cy="2722286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s-HN" dirty="0">
                <a:latin typeface="Segoe UI Light" panose="020B0502040204020203" pitchFamily="34" charset="0"/>
                <a:cs typeface="Segoe UI Light" panose="020B0502040204020203" pitchFamily="34" charset="0"/>
              </a:rPr>
              <a:t>Son los bienes y servicios que la institución entrega a un tercero que puede ser </a:t>
            </a:r>
            <a:r>
              <a:rPr lang="es-HN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un usuario-beneficiario,  ciudadanía </a:t>
            </a:r>
            <a:r>
              <a:rPr lang="es-HN" dirty="0">
                <a:latin typeface="Segoe UI Light" panose="020B0502040204020203" pitchFamily="34" charset="0"/>
                <a:cs typeface="Segoe UI Light" panose="020B0502040204020203" pitchFamily="34" charset="0"/>
              </a:rPr>
              <a:t>u otra </a:t>
            </a:r>
            <a:r>
              <a:rPr lang="es-HN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entidad. </a:t>
            </a:r>
            <a:endParaRPr lang="es-HN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s-HN" dirty="0">
                <a:latin typeface="Segoe UI Light" panose="020B0502040204020203" pitchFamily="34" charset="0"/>
                <a:cs typeface="Segoe UI Light" panose="020B0502040204020203" pitchFamily="34" charset="0"/>
              </a:rPr>
              <a:t>Para validar si están bien redactados formúlese las siguientes preguntas: </a:t>
            </a:r>
            <a:endParaRPr lang="es-HN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s-HN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s-HN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¿Qué se está entregando ?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s-HN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¿A quién le está entregando el producto?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6134" y="206539"/>
            <a:ext cx="393631" cy="393631"/>
            <a:chOff x="2781074" y="2409327"/>
            <a:chExt cx="640080" cy="640080"/>
          </a:xfrm>
          <a:solidFill>
            <a:schemeClr val="accent1"/>
          </a:solidFill>
        </p:grpSpPr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2781074" y="2409327"/>
              <a:ext cx="640080" cy="640080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Shape 6"/>
            <p:cNvSpPr txBox="1"/>
            <p:nvPr/>
          </p:nvSpPr>
          <p:spPr>
            <a:xfrm>
              <a:off x="2964065" y="2693647"/>
              <a:ext cx="72205" cy="71763"/>
            </a:xfrm>
            <a:prstGeom prst="rect">
              <a:avLst/>
            </a:prstGeom>
            <a:grpFill/>
            <a:ln w="127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b="1" kern="1200" dirty="0">
                <a:ln>
                  <a:solidFill>
                    <a:schemeClr val="accent3"/>
                  </a:solidFill>
                </a:ln>
                <a:latin typeface="Raleway" panose="020B0503030101060003" pitchFamily="34" charset="0"/>
              </a:endParaRPr>
            </a:p>
          </p:txBody>
        </p:sp>
      </p:grpSp>
      <p:sp>
        <p:nvSpPr>
          <p:cNvPr id="10" name="Shape 9"/>
          <p:cNvSpPr/>
          <p:nvPr/>
        </p:nvSpPr>
        <p:spPr>
          <a:xfrm rot="20700000">
            <a:off x="480867" y="301272"/>
            <a:ext cx="204165" cy="204165"/>
          </a:xfrm>
          <a:prstGeom prst="gear6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2" name="Imagen 10" descr="http://www.sedis.gob.hn/sites/default/files/styles/galleryformatter_slide/public/6(1).jpg?itok=CGA5LEIv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31069" y="1427767"/>
            <a:ext cx="3666614" cy="228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868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0461" y="225313"/>
            <a:ext cx="5277946" cy="356085"/>
          </a:xfrm>
          <a:noFill/>
        </p:spPr>
        <p:txBody>
          <a:bodyPr>
            <a:noAutofit/>
          </a:bodyPr>
          <a:lstStyle/>
          <a:p>
            <a:r>
              <a:rPr lang="es-HN" sz="1600" dirty="0"/>
              <a:t>PRODUCTO FINAL</a:t>
            </a:r>
            <a:endParaRPr lang="en-US" sz="1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210607"/>
            <a:ext cx="4496463" cy="2722286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s-HN" dirty="0">
                <a:latin typeface="Segoe UI Light" panose="020B0502040204020203" pitchFamily="34" charset="0"/>
                <a:cs typeface="Segoe UI Light" panose="020B0502040204020203" pitchFamily="34" charset="0"/>
              </a:rPr>
              <a:t>Aspectos a tener en cuenta para la identificación de los </a:t>
            </a:r>
            <a:r>
              <a:rPr lang="es-HN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productos finales?</a:t>
            </a:r>
            <a:endParaRPr lang="es-HN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Aft>
                <a:spcPts val="600"/>
              </a:spcAft>
            </a:pPr>
            <a:r>
              <a:rPr lang="es-HN" dirty="0">
                <a:latin typeface="Segoe UI Light" panose="020B0502040204020203" pitchFamily="34" charset="0"/>
                <a:cs typeface="Segoe UI Light" panose="020B0502040204020203" pitchFamily="34" charset="0"/>
              </a:rPr>
              <a:t>Su </a:t>
            </a:r>
            <a:r>
              <a:rPr lang="es-HN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Prioridad </a:t>
            </a:r>
            <a:r>
              <a:rPr lang="es-HN" dirty="0">
                <a:latin typeface="Segoe UI Light" panose="020B0502040204020203" pitchFamily="34" charset="0"/>
                <a:cs typeface="Segoe UI Light" panose="020B0502040204020203" pitchFamily="34" charset="0"/>
              </a:rPr>
              <a:t>Estratégica, está directamente </a:t>
            </a:r>
            <a:r>
              <a:rPr lang="es-HN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relacionada </a:t>
            </a:r>
            <a:r>
              <a:rPr lang="es-HN" dirty="0">
                <a:latin typeface="Segoe UI Light" panose="020B0502040204020203" pitchFamily="34" charset="0"/>
                <a:cs typeface="Segoe UI Light" panose="020B0502040204020203" pitchFamily="34" charset="0"/>
              </a:rPr>
              <a:t>con el mandato legal y con las prioridades institucionales y de gobierno.</a:t>
            </a:r>
          </a:p>
          <a:p>
            <a:pPr>
              <a:spcAft>
                <a:spcPts val="600"/>
              </a:spcAft>
            </a:pPr>
            <a:r>
              <a:rPr lang="es-HN" dirty="0">
                <a:latin typeface="Segoe UI Light" panose="020B0502040204020203" pitchFamily="34" charset="0"/>
                <a:cs typeface="Segoe UI Light" panose="020B0502040204020203" pitchFamily="34" charset="0"/>
              </a:rPr>
              <a:t>La demanda de los usuarios de ese producto es continua, sistemática, permanente y cautiva, es decir, no hay otra institución que le provea el bien o servicio.</a:t>
            </a:r>
          </a:p>
          <a:p>
            <a:pPr>
              <a:spcAft>
                <a:spcPts val="600"/>
              </a:spcAft>
            </a:pPr>
            <a:r>
              <a:rPr lang="es-HN" dirty="0">
                <a:latin typeface="Segoe UI Light" panose="020B0502040204020203" pitchFamily="34" charset="0"/>
                <a:cs typeface="Segoe UI Light" panose="020B0502040204020203" pitchFamily="34" charset="0"/>
              </a:rPr>
              <a:t>El número de transacciones de ese producto es significativo</a:t>
            </a:r>
            <a:r>
              <a:rPr lang="es-HN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endParaRPr lang="es-HN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6134" y="206539"/>
            <a:ext cx="393631" cy="393631"/>
            <a:chOff x="2781074" y="2409327"/>
            <a:chExt cx="640080" cy="640080"/>
          </a:xfrm>
          <a:solidFill>
            <a:schemeClr val="accent1"/>
          </a:solidFill>
        </p:grpSpPr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2781074" y="2409327"/>
              <a:ext cx="640080" cy="640080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Shape 6"/>
            <p:cNvSpPr txBox="1"/>
            <p:nvPr/>
          </p:nvSpPr>
          <p:spPr>
            <a:xfrm>
              <a:off x="2964065" y="2693647"/>
              <a:ext cx="72205" cy="71763"/>
            </a:xfrm>
            <a:prstGeom prst="rect">
              <a:avLst/>
            </a:prstGeom>
            <a:grpFill/>
            <a:ln w="127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b="1" kern="1200" dirty="0">
                <a:ln>
                  <a:solidFill>
                    <a:schemeClr val="accent3"/>
                  </a:solidFill>
                </a:ln>
                <a:latin typeface="Raleway" panose="020B0503030101060003" pitchFamily="34" charset="0"/>
              </a:endParaRPr>
            </a:p>
          </p:txBody>
        </p:sp>
      </p:grpSp>
      <p:sp>
        <p:nvSpPr>
          <p:cNvPr id="10" name="Shape 9"/>
          <p:cNvSpPr/>
          <p:nvPr/>
        </p:nvSpPr>
        <p:spPr>
          <a:xfrm rot="20700000">
            <a:off x="480867" y="301272"/>
            <a:ext cx="204165" cy="204165"/>
          </a:xfrm>
          <a:prstGeom prst="gear6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1" name="Imagen 6" descr="https://encrypted-tbn3.gstatic.com/images?q=tbn:ANd9GcT9FvBRJXUWWDjQXsI_neCWilHXOVkfrAtzO7Oaf6DM2ipBloYy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468" y="1597573"/>
            <a:ext cx="3617595" cy="2257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55076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51555" y="224668"/>
            <a:ext cx="7835246" cy="356085"/>
          </a:xfrm>
          <a:noFill/>
        </p:spPr>
        <p:txBody>
          <a:bodyPr>
            <a:noAutofit/>
          </a:bodyPr>
          <a:lstStyle/>
          <a:p>
            <a:r>
              <a:rPr lang="es-HN" sz="1600" dirty="0"/>
              <a:t>PRODUCTO FINAL</a:t>
            </a:r>
            <a:endParaRPr lang="en-US" sz="1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s-HN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Los </a:t>
            </a:r>
            <a:r>
              <a:rPr lang="es-HN" dirty="0">
                <a:latin typeface="Segoe UI Light" panose="020B0502040204020203" pitchFamily="34" charset="0"/>
                <a:cs typeface="Segoe UI Light" panose="020B0502040204020203" pitchFamily="34" charset="0"/>
              </a:rPr>
              <a:t>recursos que se consumen en su generación son sustantivos.</a:t>
            </a:r>
          </a:p>
          <a:p>
            <a:pPr>
              <a:spcAft>
                <a:spcPts val="600"/>
              </a:spcAft>
            </a:pPr>
            <a:r>
              <a:rPr lang="es-HN" dirty="0">
                <a:latin typeface="Segoe UI Light" panose="020B0502040204020203" pitchFamily="34" charset="0"/>
                <a:cs typeface="Segoe UI Light" panose="020B0502040204020203" pitchFamily="34" charset="0"/>
              </a:rPr>
              <a:t>La cantidad de tiempo que se invierte en su generación o en su provisión es alta</a:t>
            </a:r>
            <a:r>
              <a:rPr lang="es-HN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s-HN" dirty="0">
                <a:latin typeface="Segoe UI Light" panose="020B0502040204020203" pitchFamily="34" charset="0"/>
                <a:cs typeface="Segoe UI Light" panose="020B0502040204020203" pitchFamily="34" charset="0"/>
              </a:rPr>
              <a:t>Hay un centro gestor o una unidad ejecutora a cargo por la generación de ese producto.</a:t>
            </a:r>
          </a:p>
          <a:p>
            <a:pPr>
              <a:spcAft>
                <a:spcPts val="600"/>
              </a:spcAft>
            </a:pPr>
            <a:endParaRPr lang="es-HN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solidFill>
            <a:schemeClr val="accent1"/>
          </a:solidFill>
        </p:spPr>
        <p:txBody>
          <a:bodyPr/>
          <a:lstStyle/>
          <a:p>
            <a:pPr marL="0" indent="0">
              <a:buNone/>
            </a:pPr>
            <a:r>
              <a:rPr lang="es-HN" dirty="0">
                <a:solidFill>
                  <a:schemeClr val="bg1"/>
                </a:solidFill>
                <a:latin typeface="+mn-lt"/>
              </a:rPr>
              <a:t>Producto </a:t>
            </a:r>
            <a:r>
              <a:rPr lang="es-HN" dirty="0" smtClean="0">
                <a:solidFill>
                  <a:schemeClr val="bg1"/>
                </a:solidFill>
                <a:latin typeface="+mn-lt"/>
              </a:rPr>
              <a:t>Primario:</a:t>
            </a:r>
            <a:endParaRPr lang="es-HN" dirty="0">
              <a:solidFill>
                <a:schemeClr val="bg1"/>
              </a:solidFill>
              <a:latin typeface="+mn-lt"/>
            </a:endParaRPr>
          </a:p>
          <a:p>
            <a:r>
              <a:rPr lang="es-HN" dirty="0">
                <a:solidFill>
                  <a:schemeClr val="bg1"/>
                </a:solidFill>
                <a:latin typeface="+mn-lt"/>
              </a:rPr>
              <a:t>Constituye el producto mas relevantes dentro del Programa.</a:t>
            </a:r>
          </a:p>
          <a:p>
            <a:r>
              <a:rPr lang="es-HN" dirty="0">
                <a:solidFill>
                  <a:schemeClr val="bg1"/>
                </a:solidFill>
                <a:latin typeface="+mn-lt"/>
              </a:rPr>
              <a:t>Requiere del uso de una importante cantidad de recursos presupuestarios, humanos, productivos.</a:t>
            </a:r>
          </a:p>
          <a:p>
            <a:r>
              <a:rPr lang="es-HN" dirty="0">
                <a:solidFill>
                  <a:schemeClr val="bg1"/>
                </a:solidFill>
                <a:latin typeface="+mn-lt"/>
              </a:rPr>
              <a:t>Su entrega conlleva un impacto importante en la población beneficiaria.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6134" y="206539"/>
            <a:ext cx="393631" cy="393631"/>
            <a:chOff x="2781074" y="2409327"/>
            <a:chExt cx="640080" cy="640080"/>
          </a:xfrm>
          <a:solidFill>
            <a:schemeClr val="accent1"/>
          </a:solidFill>
        </p:grpSpPr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2781074" y="2409327"/>
              <a:ext cx="640080" cy="640080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Shape 6"/>
            <p:cNvSpPr txBox="1"/>
            <p:nvPr/>
          </p:nvSpPr>
          <p:spPr>
            <a:xfrm>
              <a:off x="2964065" y="2693647"/>
              <a:ext cx="72205" cy="71763"/>
            </a:xfrm>
            <a:prstGeom prst="rect">
              <a:avLst/>
            </a:prstGeom>
            <a:grpFill/>
            <a:ln w="127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b="1" kern="1200" dirty="0">
                <a:ln>
                  <a:solidFill>
                    <a:schemeClr val="accent3"/>
                  </a:solidFill>
                </a:ln>
                <a:latin typeface="Raleway" panose="020B0503030101060003" pitchFamily="34" charset="0"/>
              </a:endParaRPr>
            </a:p>
          </p:txBody>
        </p:sp>
      </p:grpSp>
      <p:sp>
        <p:nvSpPr>
          <p:cNvPr id="10" name="Shape 9"/>
          <p:cNvSpPr/>
          <p:nvPr/>
        </p:nvSpPr>
        <p:spPr>
          <a:xfrm rot="20700000">
            <a:off x="480867" y="301272"/>
            <a:ext cx="204165" cy="204165"/>
          </a:xfrm>
          <a:prstGeom prst="gear6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60362631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0461" y="225313"/>
            <a:ext cx="5277946" cy="356085"/>
          </a:xfrm>
          <a:noFill/>
        </p:spPr>
        <p:txBody>
          <a:bodyPr>
            <a:noAutofit/>
          </a:bodyPr>
          <a:lstStyle/>
          <a:p>
            <a:r>
              <a:rPr lang="es-HN" sz="1600" dirty="0"/>
              <a:t>PRODUCTOS INTERMEDIOS</a:t>
            </a:r>
            <a:endParaRPr lang="en-US" sz="1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210607"/>
            <a:ext cx="4496463" cy="2722286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HN" dirty="0">
                <a:latin typeface="Segoe UI Light" panose="020B0502040204020203" pitchFamily="34" charset="0"/>
                <a:cs typeface="Segoe UI Light" panose="020B0502040204020203" pitchFamily="34" charset="0"/>
              </a:rPr>
              <a:t>Los productos intermedios son productos de gestión interna.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HN" dirty="0">
                <a:latin typeface="Segoe UI Light" panose="020B0502040204020203" pitchFamily="34" charset="0"/>
                <a:cs typeface="Segoe UI Light" panose="020B0502040204020203" pitchFamily="34" charset="0"/>
              </a:rPr>
              <a:t>Son necesarios para generar los productos finales, y además son relevantes en términos de presupuesto y del recurso humano requerido.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6134" y="206539"/>
            <a:ext cx="393631" cy="393631"/>
            <a:chOff x="2781074" y="2409327"/>
            <a:chExt cx="640080" cy="640080"/>
          </a:xfrm>
          <a:solidFill>
            <a:schemeClr val="accent1"/>
          </a:solidFill>
        </p:grpSpPr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2781074" y="2409327"/>
              <a:ext cx="640080" cy="640080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Shape 6"/>
            <p:cNvSpPr txBox="1"/>
            <p:nvPr/>
          </p:nvSpPr>
          <p:spPr>
            <a:xfrm>
              <a:off x="2964065" y="2693647"/>
              <a:ext cx="72205" cy="71763"/>
            </a:xfrm>
            <a:prstGeom prst="rect">
              <a:avLst/>
            </a:prstGeom>
            <a:grpFill/>
            <a:ln w="127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b="1" kern="1200" dirty="0">
                <a:ln>
                  <a:solidFill>
                    <a:schemeClr val="accent3"/>
                  </a:solidFill>
                </a:ln>
                <a:latin typeface="Raleway" panose="020B0503030101060003" pitchFamily="34" charset="0"/>
              </a:endParaRPr>
            </a:p>
          </p:txBody>
        </p:sp>
      </p:grpSp>
      <p:sp>
        <p:nvSpPr>
          <p:cNvPr id="10" name="Shape 9"/>
          <p:cNvSpPr/>
          <p:nvPr/>
        </p:nvSpPr>
        <p:spPr>
          <a:xfrm rot="20700000">
            <a:off x="480867" y="301272"/>
            <a:ext cx="204165" cy="204165"/>
          </a:xfrm>
          <a:prstGeom prst="gear6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1" name="Imagen 4" descr="http://ultimahora.hn/sites/default/files/imagecache/adentro/viviendas_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454" y="1381290"/>
            <a:ext cx="3809470" cy="23809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2413231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0"/>
            <a:ext cx="8229600" cy="5143500"/>
          </a:xfrm>
          <a:prstGeom prst="rect">
            <a:avLst/>
          </a:prstGeom>
        </p:spPr>
      </p:pic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560388" y="-65563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560388" y="-65563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445975" y="981744"/>
            <a:ext cx="4281969" cy="156966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s-HN" sz="2400" b="1" dirty="0">
                <a:latin typeface="+mj-lt"/>
              </a:rPr>
              <a:t>LINEAMIENTOS Y ORIENTACIONES PARA LA FORMULACIÓN DEL </a:t>
            </a:r>
          </a:p>
          <a:p>
            <a:r>
              <a:rPr lang="es-HN" sz="2400" b="1" dirty="0">
                <a:latin typeface="+mj-lt"/>
              </a:rPr>
              <a:t>POA – PRESUPUESTO 2017</a:t>
            </a:r>
            <a:endParaRPr lang="en-US" sz="2400" b="1" dirty="0">
              <a:latin typeface="+mj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60624" y="2972792"/>
            <a:ext cx="907551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52" y="3173191"/>
            <a:ext cx="2286000" cy="5766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5974" y="2532751"/>
            <a:ext cx="3502249" cy="33575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s-MX" b="1" dirty="0">
                <a:solidFill>
                  <a:schemeClr val="accent1">
                    <a:lumMod val="75000"/>
                  </a:schemeClr>
                </a:solidFill>
              </a:rPr>
              <a:t>Planificación a Nivel Institucional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28051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0461" y="225313"/>
            <a:ext cx="5277946" cy="356085"/>
          </a:xfrm>
          <a:noFill/>
        </p:spPr>
        <p:txBody>
          <a:bodyPr>
            <a:noAutofit/>
          </a:bodyPr>
          <a:lstStyle/>
          <a:p>
            <a:r>
              <a:rPr lang="es-HN" sz="1600" dirty="0"/>
              <a:t>EJEMPLOS DE PRODUCTOS INTERMEDIOS</a:t>
            </a:r>
            <a:endParaRPr lang="en-US" sz="1600" dirty="0"/>
          </a:p>
        </p:txBody>
      </p:sp>
      <p:grpSp>
        <p:nvGrpSpPr>
          <p:cNvPr id="8" name="Group 7"/>
          <p:cNvGrpSpPr/>
          <p:nvPr/>
        </p:nvGrpSpPr>
        <p:grpSpPr>
          <a:xfrm>
            <a:off x="386134" y="206539"/>
            <a:ext cx="393631" cy="393631"/>
            <a:chOff x="2781074" y="2409327"/>
            <a:chExt cx="640080" cy="640080"/>
          </a:xfrm>
          <a:solidFill>
            <a:schemeClr val="accent1"/>
          </a:solidFill>
        </p:grpSpPr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2781074" y="2409327"/>
              <a:ext cx="640080" cy="640080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Shape 6"/>
            <p:cNvSpPr txBox="1"/>
            <p:nvPr/>
          </p:nvSpPr>
          <p:spPr>
            <a:xfrm>
              <a:off x="2964065" y="2693647"/>
              <a:ext cx="72205" cy="71763"/>
            </a:xfrm>
            <a:prstGeom prst="rect">
              <a:avLst/>
            </a:prstGeom>
            <a:grpFill/>
            <a:ln w="127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b="1" kern="1200" dirty="0">
                <a:ln>
                  <a:solidFill>
                    <a:schemeClr val="accent3"/>
                  </a:solidFill>
                </a:ln>
                <a:latin typeface="Raleway" panose="020B0503030101060003" pitchFamily="34" charset="0"/>
              </a:endParaRPr>
            </a:p>
          </p:txBody>
        </p:sp>
      </p:grpSp>
      <p:sp>
        <p:nvSpPr>
          <p:cNvPr id="10" name="Shape 9"/>
          <p:cNvSpPr/>
          <p:nvPr/>
        </p:nvSpPr>
        <p:spPr>
          <a:xfrm rot="20700000">
            <a:off x="480867" y="301272"/>
            <a:ext cx="204165" cy="204165"/>
          </a:xfrm>
          <a:prstGeom prst="gear6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11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708602"/>
              </p:ext>
            </p:extLst>
          </p:nvPr>
        </p:nvGraphicFramePr>
        <p:xfrm>
          <a:off x="1123695" y="733006"/>
          <a:ext cx="6896610" cy="3440666"/>
        </p:xfrm>
        <a:graphic>
          <a:graphicData uri="http://schemas.openxmlformats.org/drawingml/2006/table">
            <a:tbl>
              <a:tblPr/>
              <a:tblGrid>
                <a:gridCol w="31251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714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93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23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Productos Finales </a:t>
                      </a:r>
                      <a:endParaRPr lang="es-HN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4716" marR="64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23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Productos Intermedios </a:t>
                      </a:r>
                      <a:endParaRPr lang="es-HN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4716" marR="64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29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Subsidios </a:t>
                      </a:r>
                      <a:r>
                        <a:rPr lang="es-HN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entregados a personas pobres</a:t>
                      </a:r>
                      <a:r>
                        <a:rPr lang="es-HN" sz="14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de </a:t>
                      </a:r>
                      <a:r>
                        <a:rPr lang="es-HN" sz="14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la tercera </a:t>
                      </a:r>
                      <a:r>
                        <a:rPr lang="es-HN" sz="14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edad.</a:t>
                      </a:r>
                      <a:endParaRPr lang="es-HN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4716" marR="64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Calificación de postulantes a subsidios </a:t>
                      </a:r>
                      <a:endParaRPr lang="es-HN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4716" marR="64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39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Viviendas entregadas a familias pobres</a:t>
                      </a:r>
                      <a:endParaRPr lang="es-HN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4716" marR="64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Supervisión de obras </a:t>
                      </a:r>
                      <a:endParaRPr lang="es-HN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4716" marR="64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308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Asistencia técnica </a:t>
                      </a:r>
                      <a:r>
                        <a:rPr lang="es-HN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brindada a </a:t>
                      </a:r>
                      <a:r>
                        <a:rPr lang="es-HN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pequeñas y medianas </a:t>
                      </a:r>
                      <a:r>
                        <a:rPr lang="es-HN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empresas.</a:t>
                      </a:r>
                      <a:endParaRPr lang="es-HN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4716" marR="64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HN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Capacitación técnica </a:t>
                      </a:r>
                      <a:r>
                        <a:rPr lang="es-HN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a microempresarios </a:t>
                      </a:r>
                      <a:endParaRPr lang="es-HN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HN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Acreditación de procesos productivos </a:t>
                      </a:r>
                      <a:endParaRPr lang="es-HN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4716" marR="64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39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Vigilancia </a:t>
                      </a:r>
                      <a:r>
                        <a:rPr lang="es-HN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preventiva de </a:t>
                      </a:r>
                      <a:r>
                        <a:rPr lang="es-HN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delitos realizada.</a:t>
                      </a:r>
                      <a:endParaRPr lang="es-HN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4716" marR="64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Campañas informativas de prevención delitos </a:t>
                      </a:r>
                      <a:endParaRPr lang="es-HN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4716" marR="64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39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Raciones alimenticias escolares entregadas.</a:t>
                      </a:r>
                      <a:endParaRPr lang="es-HN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4716" marR="64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Licitaciones a proveedores de raciones </a:t>
                      </a:r>
                      <a:endParaRPr lang="es-HN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4716" marR="64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2592463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/>
          <p:cNvSpPr/>
          <p:nvPr/>
        </p:nvSpPr>
        <p:spPr>
          <a:xfrm>
            <a:off x="4836861" y="0"/>
            <a:ext cx="4307138" cy="5143500"/>
          </a:xfrm>
          <a:custGeom>
            <a:avLst/>
            <a:gdLst>
              <a:gd name="connsiteX0" fmla="*/ 0 w 3449495"/>
              <a:gd name="connsiteY0" fmla="*/ 0 h 5143500"/>
              <a:gd name="connsiteX1" fmla="*/ 3449495 w 3449495"/>
              <a:gd name="connsiteY1" fmla="*/ 0 h 5143500"/>
              <a:gd name="connsiteX2" fmla="*/ 3449495 w 3449495"/>
              <a:gd name="connsiteY2" fmla="*/ 5143500 h 5143500"/>
              <a:gd name="connsiteX3" fmla="*/ 0 w 3449495"/>
              <a:gd name="connsiteY3" fmla="*/ 5143500 h 5143500"/>
              <a:gd name="connsiteX4" fmla="*/ 0 w 3449495"/>
              <a:gd name="connsiteY4" fmla="*/ 0 h 5143500"/>
              <a:gd name="connsiteX0" fmla="*/ 1885555 w 5335050"/>
              <a:gd name="connsiteY0" fmla="*/ 0 h 5143500"/>
              <a:gd name="connsiteX1" fmla="*/ 5335050 w 5335050"/>
              <a:gd name="connsiteY1" fmla="*/ 0 h 5143500"/>
              <a:gd name="connsiteX2" fmla="*/ 5335050 w 5335050"/>
              <a:gd name="connsiteY2" fmla="*/ 5143500 h 5143500"/>
              <a:gd name="connsiteX3" fmla="*/ 0 w 5335050"/>
              <a:gd name="connsiteY3" fmla="*/ 5143500 h 5143500"/>
              <a:gd name="connsiteX4" fmla="*/ 1885555 w 5335050"/>
              <a:gd name="connsiteY4" fmla="*/ 0 h 5143500"/>
              <a:gd name="connsiteX0" fmla="*/ 1898168 w 5347663"/>
              <a:gd name="connsiteY0" fmla="*/ 0 h 5143500"/>
              <a:gd name="connsiteX1" fmla="*/ 5347663 w 5347663"/>
              <a:gd name="connsiteY1" fmla="*/ 0 h 5143500"/>
              <a:gd name="connsiteX2" fmla="*/ 5347663 w 5347663"/>
              <a:gd name="connsiteY2" fmla="*/ 5143500 h 5143500"/>
              <a:gd name="connsiteX3" fmla="*/ 0 w 5347663"/>
              <a:gd name="connsiteY3" fmla="*/ 5143500 h 5143500"/>
              <a:gd name="connsiteX4" fmla="*/ 1898168 w 5347663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7663" h="5143500">
                <a:moveTo>
                  <a:pt x="1898168" y="0"/>
                </a:moveTo>
                <a:lnTo>
                  <a:pt x="5347663" y="0"/>
                </a:lnTo>
                <a:lnTo>
                  <a:pt x="5347663" y="5143500"/>
                </a:lnTo>
                <a:lnTo>
                  <a:pt x="0" y="5143500"/>
                </a:lnTo>
                <a:lnTo>
                  <a:pt x="189816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0461" y="225313"/>
            <a:ext cx="5277946" cy="356085"/>
          </a:xfrm>
          <a:noFill/>
        </p:spPr>
        <p:txBody>
          <a:bodyPr>
            <a:noAutofit/>
          </a:bodyPr>
          <a:lstStyle/>
          <a:p>
            <a:r>
              <a:rPr lang="es-HN" sz="1600" dirty="0"/>
              <a:t>ACCIONES</a:t>
            </a:r>
            <a:endParaRPr lang="en-US" sz="1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210607"/>
            <a:ext cx="4496463" cy="2722286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s-HN" dirty="0">
                <a:latin typeface="Segoe UI Light" panose="020B0502040204020203" pitchFamily="34" charset="0"/>
                <a:cs typeface="Segoe UI Light" panose="020B0502040204020203" pitchFamily="34" charset="0"/>
              </a:rPr>
              <a:t>Las acciones es el conjunto de tareas que permiten realizar una actividad especifica que logra un entregable de un bien o servicio por parte de la institución a la Ciudadanía.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s-HN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Ejemplo: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s-HN" dirty="0">
                <a:latin typeface="Segoe UI Light" panose="020B0502040204020203" pitchFamily="34" charset="0"/>
                <a:cs typeface="Segoe UI Light" panose="020B0502040204020203" pitchFamily="34" charset="0"/>
              </a:rPr>
              <a:t>Para validar una guía técnica, se necesita </a:t>
            </a:r>
            <a:r>
              <a:rPr lang="es-HN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realizar las  </a:t>
            </a:r>
            <a:r>
              <a:rPr lang="es-HN" dirty="0">
                <a:latin typeface="Segoe UI Light" panose="020B0502040204020203" pitchFamily="34" charset="0"/>
                <a:cs typeface="Segoe UI Light" panose="020B0502040204020203" pitchFamily="34" charset="0"/>
              </a:rPr>
              <a:t>siguientes </a:t>
            </a:r>
            <a:r>
              <a:rPr lang="es-HN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acciones: </a:t>
            </a:r>
            <a:r>
              <a:rPr lang="es-HN" dirty="0">
                <a:latin typeface="Segoe UI Light" panose="020B0502040204020203" pitchFamily="34" charset="0"/>
                <a:cs typeface="Segoe UI Light" panose="020B0502040204020203" pitchFamily="34" charset="0"/>
              </a:rPr>
              <a:t>elaboración de los temas a utilizar, revisión de contenidos, revisión de ortografía, revisión final de la guía, envío para el tiraje de las copias en la imprenta, etc.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6134" y="206539"/>
            <a:ext cx="393631" cy="393631"/>
            <a:chOff x="2781074" y="2409327"/>
            <a:chExt cx="640080" cy="640080"/>
          </a:xfrm>
          <a:solidFill>
            <a:schemeClr val="accent1"/>
          </a:solidFill>
        </p:grpSpPr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2781074" y="2409327"/>
              <a:ext cx="640080" cy="640080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Shape 6"/>
            <p:cNvSpPr txBox="1"/>
            <p:nvPr/>
          </p:nvSpPr>
          <p:spPr>
            <a:xfrm>
              <a:off x="2964065" y="2693647"/>
              <a:ext cx="72205" cy="71763"/>
            </a:xfrm>
            <a:prstGeom prst="rect">
              <a:avLst/>
            </a:prstGeom>
            <a:grpFill/>
            <a:ln w="127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b="1" kern="1200" dirty="0">
                <a:ln>
                  <a:solidFill>
                    <a:schemeClr val="accent3"/>
                  </a:solidFill>
                </a:ln>
                <a:latin typeface="Raleway" panose="020B0503030101060003" pitchFamily="34" charset="0"/>
              </a:endParaRPr>
            </a:p>
          </p:txBody>
        </p:sp>
      </p:grpSp>
      <p:sp>
        <p:nvSpPr>
          <p:cNvPr id="10" name="Shape 9"/>
          <p:cNvSpPr/>
          <p:nvPr/>
        </p:nvSpPr>
        <p:spPr>
          <a:xfrm rot="20700000">
            <a:off x="480867" y="301272"/>
            <a:ext cx="204165" cy="204165"/>
          </a:xfrm>
          <a:prstGeom prst="gear6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b="16213"/>
          <a:stretch/>
        </p:blipFill>
        <p:spPr>
          <a:xfrm>
            <a:off x="6559282" y="1780595"/>
            <a:ext cx="1888481" cy="158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804448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340" y="0"/>
            <a:ext cx="9146339" cy="5143500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-1169" y="0"/>
            <a:ext cx="9146339" cy="5143500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872" name="Rectangle 6"/>
          <p:cNvSpPr>
            <a:spLocks noChangeArrowheads="1"/>
          </p:cNvSpPr>
          <p:nvPr/>
        </p:nvSpPr>
        <p:spPr bwMode="auto">
          <a:xfrm>
            <a:off x="2198874" y="1042499"/>
            <a:ext cx="4743913" cy="474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428878" y="4341657"/>
            <a:ext cx="8286244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1421036" y="3334613"/>
            <a:ext cx="6301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2400" b="1" dirty="0">
                <a:solidFill>
                  <a:schemeClr val="bg1"/>
                </a:solidFill>
                <a:latin typeface="+mj-lt"/>
                <a:ea typeface="Roboto Light" panose="02000000000000000000" pitchFamily="2" charset="0"/>
              </a:rPr>
              <a:t>CRITERIOS DE VALIDACIÓN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886200" y="1118190"/>
            <a:ext cx="1371600" cy="1371600"/>
            <a:chOff x="3886200" y="458973"/>
            <a:chExt cx="1371600" cy="1371600"/>
          </a:xfrm>
        </p:grpSpPr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3886200" y="458973"/>
              <a:ext cx="1371600" cy="13716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4173031" y="705522"/>
              <a:ext cx="797939" cy="878503"/>
              <a:chOff x="4185760" y="694762"/>
              <a:chExt cx="797939" cy="878503"/>
            </a:xfrm>
          </p:grpSpPr>
          <p:sp>
            <p:nvSpPr>
              <p:cNvPr id="82" name="Shape 81"/>
              <p:cNvSpPr/>
              <p:nvPr/>
            </p:nvSpPr>
            <p:spPr>
              <a:xfrm>
                <a:off x="4484239" y="1144773"/>
                <a:ext cx="428492" cy="428492"/>
              </a:xfrm>
              <a:prstGeom prst="gear9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0" name="Shape 79"/>
              <p:cNvSpPr/>
              <p:nvPr/>
            </p:nvSpPr>
            <p:spPr>
              <a:xfrm>
                <a:off x="4185760" y="978541"/>
                <a:ext cx="311632" cy="311631"/>
              </a:xfrm>
              <a:prstGeom prst="gear6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8" name="Shape 77"/>
              <p:cNvSpPr/>
              <p:nvPr/>
            </p:nvSpPr>
            <p:spPr>
              <a:xfrm rot="20700000">
                <a:off x="4375941" y="694762"/>
                <a:ext cx="305334" cy="305334"/>
              </a:xfrm>
              <a:prstGeom prst="gear6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6" name="Shape 55"/>
              <p:cNvSpPr/>
              <p:nvPr/>
            </p:nvSpPr>
            <p:spPr>
              <a:xfrm rot="19491340">
                <a:off x="4678365" y="818586"/>
                <a:ext cx="305334" cy="305334"/>
              </a:xfrm>
              <a:prstGeom prst="gear6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</p:grpSp>
    </p:spTree>
    <p:extLst>
      <p:ext uri="{BB962C8B-B14F-4D97-AF65-F5344CB8AC3E}">
        <p14:creationId xmlns:p14="http://schemas.microsoft.com/office/powerpoint/2010/main" val="4127303557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0306282"/>
              </p:ext>
            </p:extLst>
          </p:nvPr>
        </p:nvGraphicFramePr>
        <p:xfrm>
          <a:off x="0" y="-24113"/>
          <a:ext cx="9144000" cy="45615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476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24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31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407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09061">
                <a:tc gridSpan="4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HN" sz="1200" dirty="0">
                          <a:effectLst/>
                          <a:latin typeface="+mn-lt"/>
                        </a:rPr>
                        <a:t>CRITERIOS DE VALIDACIÓN DEL ALINEAMIENTO DEL ANTEPROYECTO</a:t>
                      </a:r>
                      <a:r>
                        <a:rPr lang="es-HN" sz="12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s-HN" sz="1200" dirty="0">
                          <a:effectLst/>
                          <a:latin typeface="+mn-lt"/>
                        </a:rPr>
                        <a:t>POA- PRESUPUESTO 2017</a:t>
                      </a:r>
                      <a:endParaRPr lang="es-HN" sz="800" dirty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HN" sz="1200" dirty="0">
                          <a:effectLst/>
                          <a:latin typeface="+mn-lt"/>
                        </a:rPr>
                        <a:t> </a:t>
                      </a:r>
                      <a:endParaRPr lang="es-HN" sz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s-HN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4241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HN" sz="1400" b="1" dirty="0">
                          <a:effectLst/>
                          <a:latin typeface="+mn-lt"/>
                        </a:rPr>
                        <a:t>Primera Etapa : A. </a:t>
                      </a:r>
                      <a:r>
                        <a:rPr lang="es-HN" sz="1400" b="1" baseline="0" dirty="0">
                          <a:effectLst/>
                          <a:latin typeface="+mn-lt"/>
                        </a:rPr>
                        <a:t>Revisión de alineamiento</a:t>
                      </a:r>
                      <a:endParaRPr lang="es-HN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+mn-lt"/>
                        </a:rPr>
                        <a:t>SI </a:t>
                      </a:r>
                      <a:endParaRPr lang="es-HN" sz="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+mn-lt"/>
                        </a:rPr>
                        <a:t>NO</a:t>
                      </a:r>
                      <a:endParaRPr lang="es-HN" sz="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HN" sz="1200" dirty="0">
                          <a:effectLst/>
                          <a:latin typeface="+mn-lt"/>
                        </a:rPr>
                        <a:t>OBSERVACIONES</a:t>
                      </a:r>
                      <a:r>
                        <a:rPr lang="es-HN" sz="1200" baseline="0" dirty="0">
                          <a:effectLst/>
                          <a:latin typeface="+mn-lt"/>
                        </a:rPr>
                        <a:t> Y RECOMENDACIONES</a:t>
                      </a:r>
                      <a:endParaRPr lang="es-HN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9061"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HN" sz="1200" dirty="0">
                          <a:effectLst/>
                          <a:latin typeface="+mn-lt"/>
                        </a:rPr>
                        <a:t>La  Institución cuenta con una  definición clara de su misión, visión y objetivos estratégicos institucionales.</a:t>
                      </a:r>
                      <a:endParaRPr lang="es-HN" sz="8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+mn-lt"/>
                        </a:rPr>
                        <a:t> </a:t>
                      </a:r>
                      <a:endParaRPr lang="es-HN" sz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s-HN" sz="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s-HN" sz="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3591"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HN" sz="1200" dirty="0">
                          <a:effectLst/>
                          <a:latin typeface="+mn-lt"/>
                        </a:rPr>
                        <a:t>Los resultados institucionales son coherentes con los objetivos estratégicos  de la Institución y con los resultados del PES, PEG o VP.  La prueba de consistencia evaluará:</a:t>
                      </a:r>
                      <a:endParaRPr lang="es-HN" sz="8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+mn-lt"/>
                        </a:rPr>
                        <a:t> </a:t>
                      </a:r>
                      <a:endParaRPr lang="es-HN" sz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s-HN" sz="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s-HN" sz="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9061">
                <a:tc>
                  <a:txBody>
                    <a:bodyPr/>
                    <a:lstStyle/>
                    <a:p>
                      <a:pPr marL="798513" marR="0" lvl="0" indent="-17145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HN" sz="1200" dirty="0">
                          <a:effectLst/>
                          <a:latin typeface="+mn-lt"/>
                        </a:rPr>
                        <a:t>Coherencia entre los resultados  y los objetivos estratégicos de  la Institución.</a:t>
                      </a:r>
                      <a:endParaRPr lang="es-HN" sz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s-HN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s-HN" sz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s-HN" sz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9061">
                <a:tc>
                  <a:txBody>
                    <a:bodyPr/>
                    <a:lstStyle/>
                    <a:p>
                      <a:pPr marL="800100" marR="0" lvl="1" indent="-34290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>
                          <a:tab pos="809625" algn="l"/>
                        </a:tabLst>
                        <a:defRPr/>
                      </a:pPr>
                      <a:r>
                        <a:rPr kumimoji="0" lang="es-HN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Articulación entre los objetivos operativos y los objetivos estratégicos institucionales.</a:t>
                      </a:r>
                      <a:endParaRPr lang="es-HN" sz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s-HN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s-HN" sz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s-HN" sz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45414">
                <a:tc>
                  <a:txBody>
                    <a:bodyPr/>
                    <a:lstStyle/>
                    <a:p>
                      <a:pPr marL="800100" marR="0" lvl="1" indent="-34290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HN" sz="1200" dirty="0">
                          <a:effectLst/>
                          <a:latin typeface="+mn-lt"/>
                        </a:rPr>
                        <a:t>Coherencia entre los objetivos</a:t>
                      </a:r>
                      <a:r>
                        <a:rPr lang="es-HN" sz="1200" baseline="0" dirty="0">
                          <a:effectLst/>
                          <a:latin typeface="+mn-lt"/>
                        </a:rPr>
                        <a:t> estratégicos </a:t>
                      </a:r>
                      <a:r>
                        <a:rPr lang="es-HN" sz="1200" dirty="0">
                          <a:effectLst/>
                          <a:latin typeface="+mn-lt"/>
                        </a:rPr>
                        <a:t>institucionales y los resultados del PES, PEG o PN-VP.</a:t>
                      </a:r>
                      <a:endParaRPr lang="es-HN" sz="800" dirty="0">
                        <a:effectLst/>
                        <a:latin typeface="+mn-lt"/>
                      </a:endParaRPr>
                    </a:p>
                    <a:p>
                      <a:pPr marL="457200" lvl="1"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s-HN" sz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s-HN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s-HN" sz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s-HN" sz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998084">
                <a:tc>
                  <a:txBody>
                    <a:bodyPr/>
                    <a:lstStyle/>
                    <a:p>
                      <a:pPr marL="742950" marR="0" lvl="1" indent="-28575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HN" sz="1200" kern="1200" dirty="0">
                          <a:effectLst/>
                          <a:latin typeface="+mn-lt"/>
                        </a:rPr>
                        <a:t>Los productos institucionales se han definido con claridad ( incluye</a:t>
                      </a:r>
                      <a:r>
                        <a:rPr lang="es-HN" sz="1200" kern="1200" baseline="0" dirty="0">
                          <a:effectLst/>
                          <a:latin typeface="+mn-lt"/>
                        </a:rPr>
                        <a:t> UM)</a:t>
                      </a:r>
                      <a:r>
                        <a:rPr lang="es-HN" sz="1200" kern="1200" dirty="0">
                          <a:effectLst/>
                          <a:latin typeface="+mn-lt"/>
                        </a:rPr>
                        <a:t> y están vinculados en la cadena de valor institucional</a:t>
                      </a:r>
                      <a:r>
                        <a:rPr lang="es-HN" sz="1200" kern="1200" baseline="0" dirty="0">
                          <a:effectLst/>
                          <a:latin typeface="+mn-lt"/>
                        </a:rPr>
                        <a:t> con los objetivos operativos y los objetivos estratégicos institucionales.</a:t>
                      </a:r>
                      <a:endParaRPr lang="es-HN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s-HN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s-HN" sz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s-HN" sz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2153921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4493058"/>
              </p:ext>
            </p:extLst>
          </p:nvPr>
        </p:nvGraphicFramePr>
        <p:xfrm>
          <a:off x="-2" y="-7483"/>
          <a:ext cx="9144001" cy="44917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339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07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704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3884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9512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HN" sz="1400" kern="1200" dirty="0">
                          <a:effectLst/>
                          <a:latin typeface="+mn-lt"/>
                        </a:rPr>
                        <a:t>Primera</a:t>
                      </a:r>
                      <a:r>
                        <a:rPr lang="es-HN" sz="1400" kern="12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s-HN" sz="1400" kern="1200" dirty="0">
                          <a:effectLst/>
                          <a:latin typeface="+mn-lt"/>
                        </a:rPr>
                        <a:t>Etapa: B. Aplicación de conceptos </a:t>
                      </a:r>
                      <a:endParaRPr lang="es-HN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592" marR="31592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>
                          <a:effectLst/>
                          <a:latin typeface="+mn-lt"/>
                        </a:rPr>
                        <a:t> SI</a:t>
                      </a:r>
                      <a:endParaRPr lang="es-HN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92" marR="31592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HN" sz="1200" kern="1200" dirty="0">
                          <a:effectLst/>
                          <a:latin typeface="+mn-lt"/>
                        </a:rPr>
                        <a:t>NO</a:t>
                      </a:r>
                      <a:endParaRPr lang="es-HN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92" marR="31592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HN" sz="1200" kern="1200" dirty="0">
                          <a:effectLst/>
                          <a:latin typeface="+mn-lt"/>
                        </a:rPr>
                        <a:t>OBSERVACIONES Y RECOMENDACIONES</a:t>
                      </a:r>
                      <a:endParaRPr lang="es-HN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92" marR="31592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9723">
                <a:tc>
                  <a:txBody>
                    <a:bodyPr/>
                    <a:lstStyle/>
                    <a:p>
                      <a:pPr marL="742950" marR="0" lvl="1" indent="-28575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"/>
                        <a:tabLst/>
                        <a:defRPr/>
                      </a:pPr>
                      <a:r>
                        <a:rPr lang="es-HN" sz="1200" dirty="0">
                          <a:effectLst/>
                          <a:latin typeface="+mn-lt"/>
                        </a:rPr>
                        <a:t>Resultados Institucionales definidos como el</a:t>
                      </a:r>
                      <a:r>
                        <a:rPr lang="es-HN" sz="1200" baseline="0" dirty="0">
                          <a:effectLst/>
                          <a:latin typeface="+mn-lt"/>
                        </a:rPr>
                        <a:t> efecto inmediato en los usuarios de los productos finales.</a:t>
                      </a:r>
                      <a:endParaRPr lang="es-HN" sz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92" marR="31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s-HN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92" marR="31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s-HN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92" marR="31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s-HN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92" marR="31592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5512">
                <a:tc>
                  <a:txBody>
                    <a:bodyPr/>
                    <a:lstStyle/>
                    <a:p>
                      <a:pPr marL="742950" marR="0" lvl="1" indent="-28575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"/>
                        <a:tabLst/>
                        <a:defRPr/>
                      </a:pPr>
                      <a:r>
                        <a:rPr lang="es-HN" sz="1200" kern="1200" dirty="0">
                          <a:effectLst/>
                          <a:latin typeface="+mn-lt"/>
                        </a:rPr>
                        <a:t>Objetivo Operativo: S</a:t>
                      </a:r>
                      <a:r>
                        <a:rPr lang="es-HN" sz="1200" dirty="0">
                          <a:latin typeface="+mn-lt"/>
                        </a:rPr>
                        <a:t>eñalan los efectos específicos que se quieren lograr  a corto plazo (un año).</a:t>
                      </a:r>
                    </a:p>
                  </a:txBody>
                  <a:tcPr marL="31592" marR="31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s-HN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92" marR="31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s-HN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92" marR="31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s-HN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92" marR="31592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5512">
                <a:tc>
                  <a:txBody>
                    <a:bodyPr/>
                    <a:lstStyle/>
                    <a:p>
                      <a:pPr marL="742950" lvl="1" indent="-285750" algn="l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HN" sz="1200" kern="1200" dirty="0">
                          <a:effectLst/>
                          <a:latin typeface="+mn-lt"/>
                        </a:rPr>
                        <a:t>Productos Finales: Es el bien o servicio que la institución entrega a un usuario externo. </a:t>
                      </a:r>
                      <a:endParaRPr lang="es-HN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592" marR="31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s-HN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92" marR="31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s-HN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92" marR="31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s-HN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92" marR="31592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8653">
                <a:tc>
                  <a:txBody>
                    <a:bodyPr/>
                    <a:lstStyle/>
                    <a:p>
                      <a:pPr marL="742950" marR="0" lvl="1" indent="-28575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"/>
                        <a:tabLst/>
                        <a:defRPr/>
                      </a:pPr>
                      <a:r>
                        <a:rPr lang="es-HN" sz="1200" kern="1200" dirty="0">
                          <a:effectLst/>
                          <a:latin typeface="+mn-lt"/>
                        </a:rPr>
                        <a:t>Productos Intermedios: Son productos de gestión interna,</a:t>
                      </a:r>
                      <a:r>
                        <a:rPr lang="es-HN" sz="1200" kern="1200" baseline="0" dirty="0">
                          <a:effectLst/>
                          <a:latin typeface="+mn-lt"/>
                        </a:rPr>
                        <a:t> necesarios para obtener el producto final.</a:t>
                      </a:r>
                      <a:endParaRPr lang="es-HN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592" marR="31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s-HN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92" marR="31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s-HN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92" marR="31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s-HN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92" marR="31592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7655">
                <a:tc>
                  <a:txBody>
                    <a:bodyPr/>
                    <a:lstStyle/>
                    <a:p>
                      <a:pPr marL="628650" lvl="1" indent="-285750" algn="l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HN" sz="1200" kern="1200" dirty="0">
                          <a:effectLst/>
                          <a:latin typeface="+mn-lt"/>
                        </a:rPr>
                        <a:t>Correlación  entre los productos intermedios y los productos finales</a:t>
                      </a:r>
                      <a:r>
                        <a:rPr lang="es-HN" sz="1200" kern="12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s-HN" sz="1200" kern="1200" dirty="0">
                          <a:effectLst/>
                          <a:latin typeface="+mn-lt"/>
                        </a:rPr>
                        <a:t>y ubicados</a:t>
                      </a:r>
                      <a:r>
                        <a:rPr lang="es-HN" sz="1200" kern="1200" baseline="0" dirty="0">
                          <a:effectLst/>
                          <a:latin typeface="+mn-lt"/>
                        </a:rPr>
                        <a:t> en</a:t>
                      </a:r>
                      <a:r>
                        <a:rPr lang="es-HN" sz="1200" kern="1200" dirty="0">
                          <a:effectLst/>
                          <a:latin typeface="+mn-lt"/>
                        </a:rPr>
                        <a:t> su correspondiente estructura presupuestaria.</a:t>
                      </a:r>
                      <a:endParaRPr lang="es-HN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592" marR="31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s-HN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92" marR="31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s-HN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92" marR="31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s-HN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92" marR="31592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2143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 dirty="0">
                          <a:effectLst/>
                          <a:latin typeface="+mn-lt"/>
                        </a:rPr>
                        <a:t>Segunda</a:t>
                      </a:r>
                      <a:r>
                        <a:rPr lang="es-HN" sz="1400" kern="1200" baseline="0" dirty="0">
                          <a:effectLst/>
                          <a:latin typeface="+mn-lt"/>
                        </a:rPr>
                        <a:t> Etapa</a:t>
                      </a:r>
                      <a:endParaRPr lang="es-HN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592" marR="31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+mn-lt"/>
                        </a:rPr>
                        <a:t> </a:t>
                      </a:r>
                      <a:endParaRPr lang="es-HN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92" marR="31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s-HN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92" marR="31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s-HN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92" marR="31592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991942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HN" sz="1200" kern="1200" dirty="0">
                          <a:effectLst/>
                          <a:latin typeface="+mn-lt"/>
                        </a:rPr>
                        <a:t>La fidelidad en el ingreso de información en el SIAFI respecto a la matriz aprobada por el GS y la SCGG</a:t>
                      </a:r>
                      <a:br>
                        <a:rPr lang="es-HN" sz="1200" kern="1200" dirty="0">
                          <a:effectLst/>
                          <a:latin typeface="+mn-lt"/>
                        </a:rPr>
                      </a:br>
                      <a:r>
                        <a:rPr lang="es-HN" sz="1200" kern="1200" dirty="0">
                          <a:effectLst/>
                          <a:latin typeface="+mn-lt"/>
                        </a:rPr>
                        <a:t>Entendiéndose por fidelidad: </a:t>
                      </a:r>
                      <a:br>
                        <a:rPr lang="es-HN" sz="1200" kern="1200" dirty="0">
                          <a:effectLst/>
                          <a:latin typeface="+mn-lt"/>
                        </a:rPr>
                      </a:br>
                      <a:r>
                        <a:rPr lang="es-HN" sz="1200" kern="1200" dirty="0">
                          <a:effectLst/>
                          <a:latin typeface="+mn-lt"/>
                        </a:rPr>
                        <a:t>Si todo lo que se  ingresó en el SIAFI es coincidente con lo aprobado</a:t>
                      </a:r>
                      <a:r>
                        <a:rPr lang="es-HN" sz="1200" kern="1200" baseline="0" dirty="0">
                          <a:effectLst/>
                          <a:latin typeface="+mn-lt"/>
                        </a:rPr>
                        <a:t> por las autoridades.</a:t>
                      </a:r>
                      <a:endParaRPr lang="es-HN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592" marR="31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+mn-lt"/>
                        </a:rPr>
                        <a:t> </a:t>
                      </a:r>
                      <a:endParaRPr lang="es-HN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92" marR="31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s-HN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92" marR="31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s-HN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92" marR="31592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7463695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0461" y="225313"/>
            <a:ext cx="5277946" cy="356085"/>
          </a:xfrm>
          <a:noFill/>
        </p:spPr>
        <p:txBody>
          <a:bodyPr>
            <a:noAutofit/>
          </a:bodyPr>
          <a:lstStyle/>
          <a:p>
            <a:r>
              <a:rPr lang="es-HN" sz="1600" dirty="0"/>
              <a:t>INSTRUMENTO DE TRABAJO - MATRIZ</a:t>
            </a:r>
            <a:endParaRPr lang="en-US" sz="1600" dirty="0"/>
          </a:p>
        </p:txBody>
      </p:sp>
      <p:grpSp>
        <p:nvGrpSpPr>
          <p:cNvPr id="8" name="Group 7"/>
          <p:cNvGrpSpPr/>
          <p:nvPr/>
        </p:nvGrpSpPr>
        <p:grpSpPr>
          <a:xfrm>
            <a:off x="386134" y="206539"/>
            <a:ext cx="393631" cy="393631"/>
            <a:chOff x="2781074" y="2409327"/>
            <a:chExt cx="640080" cy="640080"/>
          </a:xfrm>
          <a:solidFill>
            <a:schemeClr val="accent1"/>
          </a:solidFill>
        </p:grpSpPr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2781074" y="2409327"/>
              <a:ext cx="640080" cy="640080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Shape 6"/>
            <p:cNvSpPr txBox="1"/>
            <p:nvPr/>
          </p:nvSpPr>
          <p:spPr>
            <a:xfrm>
              <a:off x="2964065" y="2693647"/>
              <a:ext cx="72205" cy="71763"/>
            </a:xfrm>
            <a:prstGeom prst="rect">
              <a:avLst/>
            </a:prstGeom>
            <a:grpFill/>
            <a:ln w="127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b="1" kern="1200" dirty="0">
                <a:ln>
                  <a:solidFill>
                    <a:schemeClr val="accent3"/>
                  </a:solidFill>
                </a:ln>
                <a:latin typeface="Raleway" panose="020B0503030101060003" pitchFamily="34" charset="0"/>
              </a:endParaRPr>
            </a:p>
          </p:txBody>
        </p:sp>
      </p:grpSp>
      <p:sp>
        <p:nvSpPr>
          <p:cNvPr id="10" name="Shape 9"/>
          <p:cNvSpPr/>
          <p:nvPr/>
        </p:nvSpPr>
        <p:spPr>
          <a:xfrm rot="20700000">
            <a:off x="480867" y="301272"/>
            <a:ext cx="204165" cy="204165"/>
          </a:xfrm>
          <a:prstGeom prst="gear6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12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544700"/>
              </p:ext>
            </p:extLst>
          </p:nvPr>
        </p:nvGraphicFramePr>
        <p:xfrm>
          <a:off x="342059" y="1343883"/>
          <a:ext cx="8340765" cy="25977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94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267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747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96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3004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94979">
                <a:tc>
                  <a:txBody>
                    <a:bodyPr/>
                    <a:lstStyle/>
                    <a:p>
                      <a:pPr algn="l" fontAlgn="b"/>
                      <a:endParaRPr lang="es-H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s-H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H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s-H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H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4979">
                <a:tc>
                  <a:txBody>
                    <a:bodyPr/>
                    <a:lstStyle/>
                    <a:p>
                      <a:pPr algn="l" fontAlgn="b"/>
                      <a:endParaRPr lang="es-H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H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H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H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H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9174">
                <a:tc>
                  <a:txBody>
                    <a:bodyPr/>
                    <a:lstStyle/>
                    <a:p>
                      <a:pPr algn="ctr" fontAlgn="ctr"/>
                      <a:r>
                        <a:rPr lang="es-HN" sz="1300" u="none" strike="noStrike" dirty="0">
                          <a:effectLst/>
                        </a:rPr>
                        <a:t>No. Objetivo Estratégico</a:t>
                      </a:r>
                      <a:endParaRPr lang="es-HN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1300" u="none" strike="noStrike" dirty="0">
                          <a:effectLst/>
                        </a:rPr>
                        <a:t>Descripción Objetivo Estratégico</a:t>
                      </a:r>
                      <a:endParaRPr lang="es-HN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1300" u="none" strike="noStrike" dirty="0">
                          <a:effectLst/>
                        </a:rPr>
                        <a:t>Vinculación Estratégica:</a:t>
                      </a:r>
                      <a:br>
                        <a:rPr lang="es-HN" sz="1300" u="none" strike="noStrike" dirty="0">
                          <a:effectLst/>
                        </a:rPr>
                      </a:br>
                      <a:r>
                        <a:rPr lang="es-HN" sz="1300" u="none" strike="noStrike" dirty="0">
                          <a:effectLst/>
                        </a:rPr>
                        <a:t>OE-SS / R-SS / OES / RS / IPN / OVP / MVP</a:t>
                      </a:r>
                      <a:endParaRPr lang="es-HN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1300" u="none" strike="noStrike" dirty="0">
                          <a:effectLst/>
                        </a:rPr>
                        <a:t>No. Resultado Institucional</a:t>
                      </a:r>
                      <a:endParaRPr lang="es-HN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1300" u="none" strike="noStrike" dirty="0">
                          <a:effectLst/>
                        </a:rPr>
                        <a:t>Descripción Resultado Institucional</a:t>
                      </a:r>
                      <a:endParaRPr lang="es-HN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3724">
                <a:tc>
                  <a:txBody>
                    <a:bodyPr/>
                    <a:lstStyle/>
                    <a:p>
                      <a:pPr algn="r" fontAlgn="b"/>
                      <a:r>
                        <a:rPr lang="es-HN" sz="1200" u="none" strike="noStrike">
                          <a:effectLst/>
                        </a:rPr>
                        <a:t>1</a:t>
                      </a:r>
                      <a:endParaRPr lang="es-H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1200" u="none" strike="noStrike" dirty="0">
                          <a:effectLst/>
                        </a:rPr>
                        <a:t>PRU</a:t>
                      </a:r>
                      <a:endParaRPr lang="es-H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1200" u="none" strike="noStrike">
                          <a:effectLst/>
                        </a:rPr>
                        <a:t> </a:t>
                      </a:r>
                      <a:endParaRPr lang="es-H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1200" u="none" strike="noStrike">
                          <a:effectLst/>
                        </a:rPr>
                        <a:t> </a:t>
                      </a:r>
                      <a:endParaRPr lang="es-H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1200" u="none" strike="noStrike">
                          <a:effectLst/>
                        </a:rPr>
                        <a:t> </a:t>
                      </a:r>
                      <a:endParaRPr lang="es-H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4979">
                <a:tc>
                  <a:txBody>
                    <a:bodyPr/>
                    <a:lstStyle/>
                    <a:p>
                      <a:pPr algn="r" fontAlgn="b"/>
                      <a:r>
                        <a:rPr lang="es-HN" sz="1200" u="none" strike="noStrike">
                          <a:effectLst/>
                        </a:rPr>
                        <a:t>2</a:t>
                      </a:r>
                      <a:endParaRPr lang="es-H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1200" u="none" strike="noStrike">
                          <a:effectLst/>
                        </a:rPr>
                        <a:t> </a:t>
                      </a:r>
                      <a:endParaRPr lang="es-H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1200" u="none" strike="noStrike">
                          <a:effectLst/>
                        </a:rPr>
                        <a:t> </a:t>
                      </a:r>
                      <a:endParaRPr lang="es-H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1200" u="none" strike="noStrike">
                          <a:effectLst/>
                        </a:rPr>
                        <a:t> </a:t>
                      </a:r>
                      <a:endParaRPr lang="es-H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1200" u="none" strike="noStrike">
                          <a:effectLst/>
                        </a:rPr>
                        <a:t> </a:t>
                      </a:r>
                      <a:endParaRPr lang="es-H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4979">
                <a:tc>
                  <a:txBody>
                    <a:bodyPr/>
                    <a:lstStyle/>
                    <a:p>
                      <a:pPr algn="r" fontAlgn="b"/>
                      <a:r>
                        <a:rPr lang="es-HN" sz="1200" u="none" strike="noStrike">
                          <a:effectLst/>
                        </a:rPr>
                        <a:t>3</a:t>
                      </a:r>
                      <a:endParaRPr lang="es-H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1200" u="none" strike="noStrike">
                          <a:effectLst/>
                        </a:rPr>
                        <a:t> </a:t>
                      </a:r>
                      <a:endParaRPr lang="es-H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1200" u="none" strike="noStrike">
                          <a:effectLst/>
                        </a:rPr>
                        <a:t> </a:t>
                      </a:r>
                      <a:endParaRPr lang="es-H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1200" u="none" strike="noStrike">
                          <a:effectLst/>
                        </a:rPr>
                        <a:t> </a:t>
                      </a:r>
                      <a:endParaRPr lang="es-H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1200" u="none" strike="noStrike">
                          <a:effectLst/>
                        </a:rPr>
                        <a:t> </a:t>
                      </a:r>
                      <a:endParaRPr lang="es-H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4979">
                <a:tc>
                  <a:txBody>
                    <a:bodyPr/>
                    <a:lstStyle/>
                    <a:p>
                      <a:pPr algn="r" fontAlgn="b"/>
                      <a:r>
                        <a:rPr lang="es-HN" sz="1200" u="none" strike="noStrike">
                          <a:effectLst/>
                        </a:rPr>
                        <a:t>4</a:t>
                      </a:r>
                      <a:endParaRPr lang="es-H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1200" u="none" strike="noStrike">
                          <a:effectLst/>
                        </a:rPr>
                        <a:t> </a:t>
                      </a:r>
                      <a:endParaRPr lang="es-H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1200" u="none" strike="noStrike">
                          <a:effectLst/>
                        </a:rPr>
                        <a:t> </a:t>
                      </a:r>
                      <a:endParaRPr lang="es-H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1200" u="none" strike="noStrike">
                          <a:effectLst/>
                        </a:rPr>
                        <a:t> </a:t>
                      </a:r>
                      <a:endParaRPr lang="es-H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1200" u="none" strike="noStrike">
                          <a:effectLst/>
                        </a:rPr>
                        <a:t> </a:t>
                      </a:r>
                      <a:endParaRPr lang="es-H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4979">
                <a:tc>
                  <a:txBody>
                    <a:bodyPr/>
                    <a:lstStyle/>
                    <a:p>
                      <a:pPr algn="r" fontAlgn="b"/>
                      <a:r>
                        <a:rPr lang="es-HN" sz="1200" u="none" strike="noStrike">
                          <a:effectLst/>
                        </a:rPr>
                        <a:t>5</a:t>
                      </a:r>
                      <a:endParaRPr lang="es-H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1200" u="none" strike="noStrike">
                          <a:effectLst/>
                        </a:rPr>
                        <a:t> </a:t>
                      </a:r>
                      <a:endParaRPr lang="es-H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1200" u="none" strike="noStrike">
                          <a:effectLst/>
                        </a:rPr>
                        <a:t> </a:t>
                      </a:r>
                      <a:endParaRPr lang="es-H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1200" u="none" strike="noStrike">
                          <a:effectLst/>
                        </a:rPr>
                        <a:t> </a:t>
                      </a:r>
                      <a:endParaRPr lang="es-H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1200" u="none" strike="noStrike">
                          <a:effectLst/>
                        </a:rPr>
                        <a:t> </a:t>
                      </a:r>
                      <a:endParaRPr lang="es-H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4979">
                <a:tc>
                  <a:txBody>
                    <a:bodyPr/>
                    <a:lstStyle/>
                    <a:p>
                      <a:pPr algn="r" fontAlgn="b"/>
                      <a:r>
                        <a:rPr lang="es-HN" sz="1200" u="none" strike="noStrike">
                          <a:effectLst/>
                        </a:rPr>
                        <a:t>6</a:t>
                      </a:r>
                      <a:endParaRPr lang="es-H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1200" u="none" strike="noStrike">
                          <a:effectLst/>
                        </a:rPr>
                        <a:t> </a:t>
                      </a:r>
                      <a:endParaRPr lang="es-H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1200" u="none" strike="noStrike">
                          <a:effectLst/>
                        </a:rPr>
                        <a:t> </a:t>
                      </a:r>
                      <a:endParaRPr lang="es-H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1200" u="none" strike="noStrike">
                          <a:effectLst/>
                        </a:rPr>
                        <a:t> </a:t>
                      </a:r>
                      <a:endParaRPr lang="es-H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1200" u="none" strike="noStrike">
                          <a:effectLst/>
                        </a:rPr>
                        <a:t> </a:t>
                      </a:r>
                      <a:endParaRPr lang="es-H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4979">
                <a:tc>
                  <a:txBody>
                    <a:bodyPr/>
                    <a:lstStyle/>
                    <a:p>
                      <a:pPr algn="r" fontAlgn="b"/>
                      <a:r>
                        <a:rPr lang="es-HN" sz="1200" u="none" strike="noStrike">
                          <a:effectLst/>
                        </a:rPr>
                        <a:t>7</a:t>
                      </a:r>
                      <a:endParaRPr lang="es-H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1200" u="none" strike="noStrike">
                          <a:effectLst/>
                        </a:rPr>
                        <a:t> </a:t>
                      </a:r>
                      <a:endParaRPr lang="es-H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1200" u="none" strike="noStrike">
                          <a:effectLst/>
                        </a:rPr>
                        <a:t> </a:t>
                      </a:r>
                      <a:endParaRPr lang="es-H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1200" u="none" strike="noStrike">
                          <a:effectLst/>
                        </a:rPr>
                        <a:t> </a:t>
                      </a:r>
                      <a:endParaRPr lang="es-H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1200" u="none" strike="noStrike">
                          <a:effectLst/>
                        </a:rPr>
                        <a:t> </a:t>
                      </a:r>
                      <a:endParaRPr lang="es-H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4979">
                <a:tc>
                  <a:txBody>
                    <a:bodyPr/>
                    <a:lstStyle/>
                    <a:p>
                      <a:pPr algn="r" fontAlgn="b"/>
                      <a:r>
                        <a:rPr lang="es-HN" sz="1200" u="none" strike="noStrike">
                          <a:effectLst/>
                        </a:rPr>
                        <a:t>8</a:t>
                      </a:r>
                      <a:endParaRPr lang="es-H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1200" u="none" strike="noStrike">
                          <a:effectLst/>
                        </a:rPr>
                        <a:t> </a:t>
                      </a:r>
                      <a:endParaRPr lang="es-H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1200" u="none" strike="noStrike">
                          <a:effectLst/>
                        </a:rPr>
                        <a:t> </a:t>
                      </a:r>
                      <a:endParaRPr lang="es-H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1200" u="none" strike="noStrike">
                          <a:effectLst/>
                        </a:rPr>
                        <a:t> </a:t>
                      </a:r>
                      <a:endParaRPr lang="es-H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1200" u="none" strike="noStrike" dirty="0">
                          <a:effectLst/>
                        </a:rPr>
                        <a:t> </a:t>
                      </a:r>
                      <a:endParaRPr lang="es-H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3" name="Rounded Rectangle 1"/>
          <p:cNvSpPr/>
          <p:nvPr/>
        </p:nvSpPr>
        <p:spPr>
          <a:xfrm>
            <a:off x="342059" y="1338335"/>
            <a:ext cx="3474566" cy="3097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HN" sz="1200" dirty="0"/>
              <a:t>Matriz - Viñeta  3</a:t>
            </a:r>
          </a:p>
        </p:txBody>
      </p:sp>
      <p:sp>
        <p:nvSpPr>
          <p:cNvPr id="14" name="Rounded Rectangle 3"/>
          <p:cNvSpPr/>
          <p:nvPr/>
        </p:nvSpPr>
        <p:spPr>
          <a:xfrm>
            <a:off x="3816625" y="1320818"/>
            <a:ext cx="2250217" cy="32724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HN" sz="1200" dirty="0"/>
              <a:t>Matriz - Viñeta  2</a:t>
            </a:r>
          </a:p>
        </p:txBody>
      </p:sp>
      <p:sp>
        <p:nvSpPr>
          <p:cNvPr id="15" name="Rounded Rectangle 2"/>
          <p:cNvSpPr/>
          <p:nvPr/>
        </p:nvSpPr>
        <p:spPr>
          <a:xfrm>
            <a:off x="6066844" y="1319628"/>
            <a:ext cx="2615979" cy="32844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HN" sz="1200" dirty="0"/>
              <a:t>Matriz - Viñeta  4</a:t>
            </a:r>
          </a:p>
        </p:txBody>
      </p:sp>
    </p:spTree>
    <p:extLst>
      <p:ext uri="{BB962C8B-B14F-4D97-AF65-F5344CB8AC3E}">
        <p14:creationId xmlns:p14="http://schemas.microsoft.com/office/powerpoint/2010/main" val="2402905758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/>
          <p:cNvSpPr/>
          <p:nvPr/>
        </p:nvSpPr>
        <p:spPr>
          <a:xfrm>
            <a:off x="4836861" y="0"/>
            <a:ext cx="4307138" cy="5143500"/>
          </a:xfrm>
          <a:custGeom>
            <a:avLst/>
            <a:gdLst>
              <a:gd name="connsiteX0" fmla="*/ 0 w 3449495"/>
              <a:gd name="connsiteY0" fmla="*/ 0 h 5143500"/>
              <a:gd name="connsiteX1" fmla="*/ 3449495 w 3449495"/>
              <a:gd name="connsiteY1" fmla="*/ 0 h 5143500"/>
              <a:gd name="connsiteX2" fmla="*/ 3449495 w 3449495"/>
              <a:gd name="connsiteY2" fmla="*/ 5143500 h 5143500"/>
              <a:gd name="connsiteX3" fmla="*/ 0 w 3449495"/>
              <a:gd name="connsiteY3" fmla="*/ 5143500 h 5143500"/>
              <a:gd name="connsiteX4" fmla="*/ 0 w 3449495"/>
              <a:gd name="connsiteY4" fmla="*/ 0 h 5143500"/>
              <a:gd name="connsiteX0" fmla="*/ 1885555 w 5335050"/>
              <a:gd name="connsiteY0" fmla="*/ 0 h 5143500"/>
              <a:gd name="connsiteX1" fmla="*/ 5335050 w 5335050"/>
              <a:gd name="connsiteY1" fmla="*/ 0 h 5143500"/>
              <a:gd name="connsiteX2" fmla="*/ 5335050 w 5335050"/>
              <a:gd name="connsiteY2" fmla="*/ 5143500 h 5143500"/>
              <a:gd name="connsiteX3" fmla="*/ 0 w 5335050"/>
              <a:gd name="connsiteY3" fmla="*/ 5143500 h 5143500"/>
              <a:gd name="connsiteX4" fmla="*/ 1885555 w 5335050"/>
              <a:gd name="connsiteY4" fmla="*/ 0 h 5143500"/>
              <a:gd name="connsiteX0" fmla="*/ 1898168 w 5347663"/>
              <a:gd name="connsiteY0" fmla="*/ 0 h 5143500"/>
              <a:gd name="connsiteX1" fmla="*/ 5347663 w 5347663"/>
              <a:gd name="connsiteY1" fmla="*/ 0 h 5143500"/>
              <a:gd name="connsiteX2" fmla="*/ 5347663 w 5347663"/>
              <a:gd name="connsiteY2" fmla="*/ 5143500 h 5143500"/>
              <a:gd name="connsiteX3" fmla="*/ 0 w 5347663"/>
              <a:gd name="connsiteY3" fmla="*/ 5143500 h 5143500"/>
              <a:gd name="connsiteX4" fmla="*/ 1898168 w 5347663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7663" h="5143500">
                <a:moveTo>
                  <a:pt x="1898168" y="0"/>
                </a:moveTo>
                <a:lnTo>
                  <a:pt x="5347663" y="0"/>
                </a:lnTo>
                <a:lnTo>
                  <a:pt x="5347663" y="5143500"/>
                </a:lnTo>
                <a:lnTo>
                  <a:pt x="0" y="5143500"/>
                </a:lnTo>
                <a:lnTo>
                  <a:pt x="189816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0461" y="225313"/>
            <a:ext cx="5277946" cy="356085"/>
          </a:xfrm>
          <a:noFill/>
        </p:spPr>
        <p:txBody>
          <a:bodyPr>
            <a:noAutofit/>
          </a:bodyPr>
          <a:lstStyle/>
          <a:p>
            <a:r>
              <a:rPr lang="es-HN" sz="1600" dirty="0"/>
              <a:t>REQUISITOS DE APROBACIÓN DE LA MATRIZ</a:t>
            </a:r>
            <a:endParaRPr lang="en-US" sz="1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210607"/>
            <a:ext cx="4496463" cy="2722286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s-HN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1. Para las instituciones adscritas a un Gabinete: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s-HN" dirty="0">
                <a:latin typeface="Segoe UI Light" panose="020B0502040204020203" pitchFamily="34" charset="0"/>
                <a:cs typeface="Segoe UI Light" panose="020B0502040204020203" pitchFamily="34" charset="0"/>
              </a:rPr>
              <a:t>La aprobación de la matriz de cadena de valor la realizará el Gabinete </a:t>
            </a:r>
            <a:r>
              <a:rPr lang="es-HN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Sectorial. Para </a:t>
            </a:r>
            <a:r>
              <a:rPr lang="es-HN" dirty="0">
                <a:latin typeface="Segoe UI Light" panose="020B0502040204020203" pitchFamily="34" charset="0"/>
                <a:cs typeface="Segoe UI Light" panose="020B0502040204020203" pitchFamily="34" charset="0"/>
              </a:rPr>
              <a:t>ingresar </a:t>
            </a:r>
            <a:r>
              <a:rPr lang="es-HN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la matriz al SIAFI</a:t>
            </a:r>
            <a:r>
              <a:rPr lang="es-HN" dirty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es-HN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esta debe </a:t>
            </a:r>
            <a:r>
              <a:rPr lang="es-HN" dirty="0">
                <a:latin typeface="Segoe UI Light" panose="020B0502040204020203" pitchFamily="34" charset="0"/>
                <a:cs typeface="Segoe UI Light" panose="020B0502040204020203" pitchFamily="34" charset="0"/>
              </a:rPr>
              <a:t>llevar la firma del Ministro Coordinador del Gabinete.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s-HN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2. Para las instituciones sin adscripción a Gabinete: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s-HN" dirty="0">
                <a:latin typeface="Segoe UI Light" panose="020B0502040204020203" pitchFamily="34" charset="0"/>
                <a:cs typeface="Segoe UI Light" panose="020B0502040204020203" pitchFamily="34" charset="0"/>
              </a:rPr>
              <a:t>La aprobación de la matriz la realizará el Director Presidencial de </a:t>
            </a:r>
            <a:r>
              <a:rPr lang="es-HN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DPPEPIP. </a:t>
            </a:r>
            <a:r>
              <a:rPr lang="es-HN" dirty="0">
                <a:latin typeface="Segoe UI Light" panose="020B0502040204020203" pitchFamily="34" charset="0"/>
                <a:cs typeface="Segoe UI Light" panose="020B0502040204020203" pitchFamily="34" charset="0"/>
              </a:rPr>
              <a:t>Para ingresar </a:t>
            </a:r>
            <a:r>
              <a:rPr lang="es-HN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la matriz al SIAFI, esta debe </a:t>
            </a:r>
            <a:r>
              <a:rPr lang="es-HN" dirty="0">
                <a:latin typeface="Segoe UI Light" panose="020B0502040204020203" pitchFamily="34" charset="0"/>
                <a:cs typeface="Segoe UI Light" panose="020B0502040204020203" pitchFamily="34" charset="0"/>
              </a:rPr>
              <a:t>llevar la firma del Lic. Efraín Corea.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6134" y="206539"/>
            <a:ext cx="393631" cy="393631"/>
            <a:chOff x="2781074" y="2409327"/>
            <a:chExt cx="640080" cy="640080"/>
          </a:xfrm>
          <a:solidFill>
            <a:schemeClr val="accent1"/>
          </a:solidFill>
        </p:grpSpPr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2781074" y="2409327"/>
              <a:ext cx="640080" cy="640080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Shape 6"/>
            <p:cNvSpPr txBox="1"/>
            <p:nvPr/>
          </p:nvSpPr>
          <p:spPr>
            <a:xfrm>
              <a:off x="2964065" y="2693647"/>
              <a:ext cx="72205" cy="71763"/>
            </a:xfrm>
            <a:prstGeom prst="rect">
              <a:avLst/>
            </a:prstGeom>
            <a:grpFill/>
            <a:ln w="127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b="1" kern="1200" dirty="0">
                <a:ln>
                  <a:solidFill>
                    <a:schemeClr val="accent3"/>
                  </a:solidFill>
                </a:ln>
                <a:latin typeface="Raleway" panose="020B0503030101060003" pitchFamily="34" charset="0"/>
              </a:endParaRPr>
            </a:p>
          </p:txBody>
        </p:sp>
      </p:grpSp>
      <p:sp>
        <p:nvSpPr>
          <p:cNvPr id="10" name="Shape 9"/>
          <p:cNvSpPr/>
          <p:nvPr/>
        </p:nvSpPr>
        <p:spPr>
          <a:xfrm rot="20700000">
            <a:off x="480867" y="301272"/>
            <a:ext cx="204165" cy="204165"/>
          </a:xfrm>
          <a:prstGeom prst="gear6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b="14203"/>
          <a:stretch/>
        </p:blipFill>
        <p:spPr>
          <a:xfrm>
            <a:off x="6256038" y="1613618"/>
            <a:ext cx="2233484" cy="191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802504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0461" y="225313"/>
            <a:ext cx="5277946" cy="356085"/>
          </a:xfrm>
          <a:noFill/>
        </p:spPr>
        <p:txBody>
          <a:bodyPr>
            <a:noAutofit/>
          </a:bodyPr>
          <a:lstStyle/>
          <a:p>
            <a:r>
              <a:rPr lang="es-HN" sz="1600" dirty="0"/>
              <a:t>RUTA DEL PROCESO DE ASISTENCIA TÉCNICA</a:t>
            </a:r>
            <a:endParaRPr lang="en-US" sz="1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210607"/>
            <a:ext cx="4496463" cy="2722286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s-HN" b="1" dirty="0">
                <a:latin typeface="+mn-lt"/>
                <a:cs typeface="Segoe UI Light" panose="020B0502040204020203" pitchFamily="34" charset="0"/>
              </a:rPr>
              <a:t>Es necesario organizar el Proceso de Asistencia Técnica: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s-HN" dirty="0">
                <a:latin typeface="+mn-lt"/>
              </a:rPr>
              <a:t>Elaborar un Calendario de reuniones para la realización de los procesos mencionados.</a:t>
            </a:r>
            <a:endParaRPr lang="en-US" dirty="0">
              <a:latin typeface="+mn-lt"/>
              <a:cs typeface="Segoe UI Light" panose="020B0502040204020203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dirty="0" err="1">
                <a:latin typeface="+mn-lt"/>
                <a:cs typeface="Segoe UI Light" panose="020B0502040204020203" pitchFamily="34" charset="0"/>
              </a:rPr>
              <a:t>Ejemplo</a:t>
            </a:r>
            <a:r>
              <a:rPr lang="en-US" dirty="0">
                <a:latin typeface="+mn-lt"/>
                <a:cs typeface="Segoe UI Light" panose="020B0502040204020203" pitchFamily="34" charset="0"/>
              </a:rPr>
              <a:t> de </a:t>
            </a:r>
            <a:r>
              <a:rPr lang="en-US" dirty="0" err="1">
                <a:latin typeface="+mn-lt"/>
                <a:cs typeface="Segoe UI Light" panose="020B0502040204020203" pitchFamily="34" charset="0"/>
              </a:rPr>
              <a:t>calendario</a:t>
            </a:r>
            <a:r>
              <a:rPr lang="en-US" dirty="0">
                <a:latin typeface="+mn-lt"/>
                <a:cs typeface="Segoe UI Light" panose="020B0502040204020203" pitchFamily="34" charset="0"/>
              </a:rPr>
              <a:t>:</a:t>
            </a:r>
            <a:endParaRPr lang="es-HN" dirty="0">
              <a:latin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6134" y="206539"/>
            <a:ext cx="393631" cy="393631"/>
            <a:chOff x="2781074" y="2409327"/>
            <a:chExt cx="640080" cy="640080"/>
          </a:xfrm>
          <a:solidFill>
            <a:schemeClr val="accent1"/>
          </a:solidFill>
        </p:grpSpPr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2781074" y="2409327"/>
              <a:ext cx="640080" cy="640080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Shape 6"/>
            <p:cNvSpPr txBox="1"/>
            <p:nvPr/>
          </p:nvSpPr>
          <p:spPr>
            <a:xfrm>
              <a:off x="2964065" y="2693647"/>
              <a:ext cx="72205" cy="71763"/>
            </a:xfrm>
            <a:prstGeom prst="rect">
              <a:avLst/>
            </a:prstGeom>
            <a:grpFill/>
            <a:ln w="127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b="1" kern="1200" dirty="0">
                <a:ln>
                  <a:solidFill>
                    <a:schemeClr val="accent3"/>
                  </a:solidFill>
                </a:ln>
                <a:latin typeface="Raleway" panose="020B0503030101060003" pitchFamily="34" charset="0"/>
              </a:endParaRPr>
            </a:p>
          </p:txBody>
        </p:sp>
      </p:grpSp>
      <p:sp>
        <p:nvSpPr>
          <p:cNvPr id="10" name="Shape 9"/>
          <p:cNvSpPr/>
          <p:nvPr/>
        </p:nvSpPr>
        <p:spPr>
          <a:xfrm rot="20700000">
            <a:off x="480867" y="301272"/>
            <a:ext cx="204165" cy="204165"/>
          </a:xfrm>
          <a:prstGeom prst="gear6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11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592364"/>
              </p:ext>
            </p:extLst>
          </p:nvPr>
        </p:nvGraphicFramePr>
        <p:xfrm>
          <a:off x="386134" y="2625692"/>
          <a:ext cx="8407048" cy="1645920"/>
        </p:xfrm>
        <a:graphic>
          <a:graphicData uri="http://schemas.openxmlformats.org/drawingml/2006/table">
            <a:tbl>
              <a:tblPr/>
              <a:tblGrid>
                <a:gridCol w="15363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340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660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2872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4169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2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</a:rPr>
                        <a:t>PROCESO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200">
                          <a:solidFill>
                            <a:schemeClr val="bg1"/>
                          </a:solidFill>
                          <a:latin typeface="Arial"/>
                          <a:ea typeface="Calibri"/>
                        </a:rPr>
                        <a:t>RESPONSABLE INSTITUCIONAL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200">
                          <a:solidFill>
                            <a:schemeClr val="bg1"/>
                          </a:solidFill>
                          <a:latin typeface="Arial"/>
                          <a:ea typeface="Calibri"/>
                        </a:rPr>
                        <a:t>PARTICIPANTES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2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</a:rPr>
                        <a:t>PRODUCTO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200">
                          <a:solidFill>
                            <a:schemeClr val="bg1"/>
                          </a:solidFill>
                          <a:latin typeface="Arial"/>
                          <a:ea typeface="Calibri"/>
                        </a:rPr>
                        <a:t>FECHA DE REUNION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2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</a:rPr>
                        <a:t>FECHA ENTREGA ANALISTA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HN" sz="12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Revisión de la Misión Institucinal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HN" sz="12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Director UPEG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HN" sz="12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DIRECTORES DE UNIDADES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HN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MISION REVISADA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HN" sz="12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20 DE ABRIL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HN" sz="12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22 DE ABRIL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HN" sz="12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HN" sz="12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HN" sz="12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HN" sz="12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HN" sz="12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HN" sz="12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HN" sz="12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HN" sz="12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HN" sz="12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HN" sz="12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HN" sz="12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HN" sz="12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HN" sz="12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HN" sz="12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HN" sz="12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HN" sz="12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HN" sz="12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HN" sz="12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HN" sz="12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HN" sz="12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HN" sz="12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HN" sz="12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HN" sz="12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HN" sz="12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4596375"/>
      </p:ext>
    </p:extLst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0"/>
            <a:ext cx="8229600" cy="5143500"/>
          </a:xfrm>
          <a:prstGeom prst="rect">
            <a:avLst/>
          </a:prstGeom>
        </p:spPr>
      </p:pic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560388" y="-65563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560388" y="-65563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TextBox 157"/>
          <p:cNvSpPr txBox="1"/>
          <p:nvPr/>
        </p:nvSpPr>
        <p:spPr>
          <a:xfrm>
            <a:off x="476292" y="2640859"/>
            <a:ext cx="3640673" cy="55399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dirty="0"/>
              <a:t>Centro </a:t>
            </a:r>
            <a:r>
              <a:rPr lang="en-US" sz="1000" dirty="0" err="1"/>
              <a:t>Cívico</a:t>
            </a:r>
            <a:r>
              <a:rPr lang="en-US" sz="1000" dirty="0"/>
              <a:t> </a:t>
            </a:r>
            <a:r>
              <a:rPr lang="en-US" sz="1000" dirty="0" err="1"/>
              <a:t>Gubernamental</a:t>
            </a:r>
            <a:r>
              <a:rPr lang="en-US" sz="1000" dirty="0"/>
              <a:t>, </a:t>
            </a:r>
            <a:r>
              <a:rPr lang="en-US" sz="1000" dirty="0" err="1" smtClean="0"/>
              <a:t>Boulevar</a:t>
            </a:r>
            <a:r>
              <a:rPr lang="en-US" sz="1000" dirty="0" smtClean="0"/>
              <a:t> </a:t>
            </a:r>
            <a:r>
              <a:rPr lang="en-US" sz="1000" dirty="0" err="1"/>
              <a:t>Fuerzas</a:t>
            </a:r>
            <a:r>
              <a:rPr lang="en-US" sz="1000" dirty="0"/>
              <a:t> Armadas, </a:t>
            </a:r>
            <a:r>
              <a:rPr lang="en-US" sz="1000" dirty="0" err="1"/>
              <a:t>contiguo</a:t>
            </a:r>
            <a:r>
              <a:rPr lang="en-US" sz="1000" dirty="0"/>
              <a:t> a </a:t>
            </a:r>
            <a:r>
              <a:rPr lang="en-US" sz="1000" dirty="0" err="1"/>
              <a:t>Chiminike</a:t>
            </a:r>
            <a:r>
              <a:rPr lang="en-US" sz="1000" dirty="0"/>
              <a:t>, Tegucigalpa MDC, Honduras, </a:t>
            </a:r>
            <a:r>
              <a:rPr lang="en-US" sz="1000" dirty="0" err="1"/>
              <a:t>Centroamérica</a:t>
            </a:r>
            <a:r>
              <a:rPr lang="en-US" sz="1000" dirty="0"/>
              <a:t>.</a:t>
            </a:r>
          </a:p>
        </p:txBody>
      </p:sp>
      <p:sp>
        <p:nvSpPr>
          <p:cNvPr id="160" name="Rectangle 159"/>
          <p:cNvSpPr/>
          <p:nvPr/>
        </p:nvSpPr>
        <p:spPr>
          <a:xfrm>
            <a:off x="476292" y="1662086"/>
            <a:ext cx="3402535" cy="523221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en-US" sz="2800" b="1" dirty="0">
                <a:latin typeface="+mj-lt"/>
              </a:rPr>
              <a:t>MUCHAS GRACIAS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76292" y="2379083"/>
            <a:ext cx="907551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476292" y="3318140"/>
            <a:ext cx="697371" cy="282481"/>
            <a:chOff x="711587" y="2949547"/>
            <a:chExt cx="697371" cy="282480"/>
          </a:xfrm>
        </p:grpSpPr>
        <p:grpSp>
          <p:nvGrpSpPr>
            <p:cNvPr id="25" name="Group 24"/>
            <p:cNvGrpSpPr/>
            <p:nvPr/>
          </p:nvGrpSpPr>
          <p:grpSpPr>
            <a:xfrm>
              <a:off x="1127279" y="2949547"/>
              <a:ext cx="281679" cy="281679"/>
              <a:chOff x="3328988" y="3201988"/>
              <a:chExt cx="392113" cy="392113"/>
            </a:xfrm>
          </p:grpSpPr>
          <p:sp>
            <p:nvSpPr>
              <p:cNvPr id="34" name="Oval 46"/>
              <p:cNvSpPr>
                <a:spLocks noChangeArrowheads="1"/>
              </p:cNvSpPr>
              <p:nvPr/>
            </p:nvSpPr>
            <p:spPr bwMode="auto">
              <a:xfrm>
                <a:off x="3328988" y="3201988"/>
                <a:ext cx="392113" cy="392113"/>
              </a:xfrm>
              <a:prstGeom prst="ellipse">
                <a:avLst/>
              </a:prstGeom>
              <a:solidFill>
                <a:srgbClr val="1AB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47"/>
              <p:cNvSpPr>
                <a:spLocks/>
              </p:cNvSpPr>
              <p:nvPr/>
            </p:nvSpPr>
            <p:spPr bwMode="auto">
              <a:xfrm>
                <a:off x="3427413" y="3317875"/>
                <a:ext cx="196850" cy="158750"/>
              </a:xfrm>
              <a:custGeom>
                <a:avLst/>
                <a:gdLst>
                  <a:gd name="T0" fmla="*/ 90 w 100"/>
                  <a:gd name="T1" fmla="*/ 20 h 81"/>
                  <a:gd name="T2" fmla="*/ 32 w 100"/>
                  <a:gd name="T3" fmla="*/ 81 h 81"/>
                  <a:gd name="T4" fmla="*/ 0 w 100"/>
                  <a:gd name="T5" fmla="*/ 72 h 81"/>
                  <a:gd name="T6" fmla="*/ 31 w 100"/>
                  <a:gd name="T7" fmla="*/ 63 h 81"/>
                  <a:gd name="T8" fmla="*/ 12 w 100"/>
                  <a:gd name="T9" fmla="*/ 49 h 81"/>
                  <a:gd name="T10" fmla="*/ 21 w 100"/>
                  <a:gd name="T11" fmla="*/ 48 h 81"/>
                  <a:gd name="T12" fmla="*/ 4 w 100"/>
                  <a:gd name="T13" fmla="*/ 28 h 81"/>
                  <a:gd name="T14" fmla="*/ 14 w 100"/>
                  <a:gd name="T15" fmla="*/ 31 h 81"/>
                  <a:gd name="T16" fmla="*/ 7 w 100"/>
                  <a:gd name="T17" fmla="*/ 3 h 81"/>
                  <a:gd name="T18" fmla="*/ 50 w 100"/>
                  <a:gd name="T19" fmla="*/ 25 h 81"/>
                  <a:gd name="T20" fmla="*/ 70 w 100"/>
                  <a:gd name="T21" fmla="*/ 0 h 81"/>
                  <a:gd name="T22" fmla="*/ 85 w 100"/>
                  <a:gd name="T23" fmla="*/ 6 h 81"/>
                  <a:gd name="T24" fmla="*/ 98 w 100"/>
                  <a:gd name="T25" fmla="*/ 1 h 81"/>
                  <a:gd name="T26" fmla="*/ 89 w 100"/>
                  <a:gd name="T27" fmla="*/ 12 h 81"/>
                  <a:gd name="T28" fmla="*/ 100 w 100"/>
                  <a:gd name="T29" fmla="*/ 9 h 81"/>
                  <a:gd name="T30" fmla="*/ 90 w 100"/>
                  <a:gd name="T31" fmla="*/ 2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0" h="81">
                    <a:moveTo>
                      <a:pt x="90" y="20"/>
                    </a:moveTo>
                    <a:cubicBezTo>
                      <a:pt x="91" y="49"/>
                      <a:pt x="70" y="81"/>
                      <a:pt x="32" y="81"/>
                    </a:cubicBezTo>
                    <a:cubicBezTo>
                      <a:pt x="20" y="81"/>
                      <a:pt x="9" y="77"/>
                      <a:pt x="0" y="72"/>
                    </a:cubicBezTo>
                    <a:cubicBezTo>
                      <a:pt x="11" y="73"/>
                      <a:pt x="22" y="70"/>
                      <a:pt x="31" y="63"/>
                    </a:cubicBezTo>
                    <a:cubicBezTo>
                      <a:pt x="22" y="63"/>
                      <a:pt x="14" y="57"/>
                      <a:pt x="12" y="49"/>
                    </a:cubicBezTo>
                    <a:cubicBezTo>
                      <a:pt x="15" y="49"/>
                      <a:pt x="18" y="49"/>
                      <a:pt x="21" y="48"/>
                    </a:cubicBezTo>
                    <a:cubicBezTo>
                      <a:pt x="11" y="47"/>
                      <a:pt x="4" y="38"/>
                      <a:pt x="4" y="28"/>
                    </a:cubicBezTo>
                    <a:cubicBezTo>
                      <a:pt x="7" y="30"/>
                      <a:pt x="10" y="31"/>
                      <a:pt x="14" y="31"/>
                    </a:cubicBezTo>
                    <a:cubicBezTo>
                      <a:pt x="4" y="25"/>
                      <a:pt x="2" y="13"/>
                      <a:pt x="7" y="3"/>
                    </a:cubicBezTo>
                    <a:cubicBezTo>
                      <a:pt x="17" y="16"/>
                      <a:pt x="33" y="24"/>
                      <a:pt x="50" y="25"/>
                    </a:cubicBezTo>
                    <a:cubicBezTo>
                      <a:pt x="47" y="12"/>
                      <a:pt x="56" y="0"/>
                      <a:pt x="70" y="0"/>
                    </a:cubicBezTo>
                    <a:cubicBezTo>
                      <a:pt x="75" y="0"/>
                      <a:pt x="81" y="2"/>
                      <a:pt x="85" y="6"/>
                    </a:cubicBezTo>
                    <a:cubicBezTo>
                      <a:pt x="89" y="5"/>
                      <a:pt x="94" y="3"/>
                      <a:pt x="98" y="1"/>
                    </a:cubicBezTo>
                    <a:cubicBezTo>
                      <a:pt x="96" y="6"/>
                      <a:pt x="93" y="10"/>
                      <a:pt x="89" y="12"/>
                    </a:cubicBezTo>
                    <a:cubicBezTo>
                      <a:pt x="93" y="12"/>
                      <a:pt x="97" y="11"/>
                      <a:pt x="100" y="9"/>
                    </a:cubicBezTo>
                    <a:cubicBezTo>
                      <a:pt x="98" y="13"/>
                      <a:pt x="94" y="17"/>
                      <a:pt x="90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711587" y="2950348"/>
              <a:ext cx="281679" cy="281679"/>
              <a:chOff x="1763713" y="2155825"/>
              <a:chExt cx="392113" cy="392113"/>
            </a:xfrm>
          </p:grpSpPr>
          <p:sp>
            <p:nvSpPr>
              <p:cNvPr id="47" name="Oval 89"/>
              <p:cNvSpPr>
                <a:spLocks noChangeArrowheads="1"/>
              </p:cNvSpPr>
              <p:nvPr/>
            </p:nvSpPr>
            <p:spPr bwMode="auto">
              <a:xfrm>
                <a:off x="1763713" y="2155825"/>
                <a:ext cx="392113" cy="392113"/>
              </a:xfrm>
              <a:prstGeom prst="ellipse">
                <a:avLst/>
              </a:prstGeom>
              <a:solidFill>
                <a:srgbClr val="3C5A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90"/>
              <p:cNvSpPr>
                <a:spLocks/>
              </p:cNvSpPr>
              <p:nvPr/>
            </p:nvSpPr>
            <p:spPr bwMode="auto">
              <a:xfrm>
                <a:off x="1897063" y="2236788"/>
                <a:ext cx="125413" cy="231775"/>
              </a:xfrm>
              <a:custGeom>
                <a:avLst/>
                <a:gdLst>
                  <a:gd name="T0" fmla="*/ 0 w 64"/>
                  <a:gd name="T1" fmla="*/ 64 h 119"/>
                  <a:gd name="T2" fmla="*/ 0 w 64"/>
                  <a:gd name="T3" fmla="*/ 40 h 119"/>
                  <a:gd name="T4" fmla="*/ 18 w 64"/>
                  <a:gd name="T5" fmla="*/ 40 h 119"/>
                  <a:gd name="T6" fmla="*/ 18 w 64"/>
                  <a:gd name="T7" fmla="*/ 31 h 119"/>
                  <a:gd name="T8" fmla="*/ 45 w 64"/>
                  <a:gd name="T9" fmla="*/ 0 h 119"/>
                  <a:gd name="T10" fmla="*/ 64 w 64"/>
                  <a:gd name="T11" fmla="*/ 0 h 119"/>
                  <a:gd name="T12" fmla="*/ 64 w 64"/>
                  <a:gd name="T13" fmla="*/ 24 h 119"/>
                  <a:gd name="T14" fmla="*/ 45 w 64"/>
                  <a:gd name="T15" fmla="*/ 24 h 119"/>
                  <a:gd name="T16" fmla="*/ 40 w 64"/>
                  <a:gd name="T17" fmla="*/ 30 h 119"/>
                  <a:gd name="T18" fmla="*/ 40 w 64"/>
                  <a:gd name="T19" fmla="*/ 40 h 119"/>
                  <a:gd name="T20" fmla="*/ 64 w 64"/>
                  <a:gd name="T21" fmla="*/ 40 h 119"/>
                  <a:gd name="T22" fmla="*/ 64 w 64"/>
                  <a:gd name="T23" fmla="*/ 64 h 119"/>
                  <a:gd name="T24" fmla="*/ 40 w 64"/>
                  <a:gd name="T25" fmla="*/ 64 h 119"/>
                  <a:gd name="T26" fmla="*/ 40 w 64"/>
                  <a:gd name="T27" fmla="*/ 119 h 119"/>
                  <a:gd name="T28" fmla="*/ 18 w 64"/>
                  <a:gd name="T29" fmla="*/ 119 h 119"/>
                  <a:gd name="T30" fmla="*/ 18 w 64"/>
                  <a:gd name="T31" fmla="*/ 64 h 119"/>
                  <a:gd name="T32" fmla="*/ 0 w 64"/>
                  <a:gd name="T33" fmla="*/ 6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119">
                    <a:moveTo>
                      <a:pt x="0" y="64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14"/>
                      <a:pt x="30" y="0"/>
                      <a:pt x="45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24"/>
                      <a:pt x="64" y="24"/>
                      <a:pt x="64" y="24"/>
                    </a:cubicBezTo>
                    <a:cubicBezTo>
                      <a:pt x="45" y="24"/>
                      <a:pt x="45" y="24"/>
                      <a:pt x="45" y="24"/>
                    </a:cubicBezTo>
                    <a:cubicBezTo>
                      <a:pt x="43" y="24"/>
                      <a:pt x="40" y="26"/>
                      <a:pt x="40" y="3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64" y="40"/>
                      <a:pt x="64" y="40"/>
                      <a:pt x="64" y="40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40" y="119"/>
                      <a:pt x="40" y="119"/>
                      <a:pt x="40" y="119"/>
                    </a:cubicBezTo>
                    <a:cubicBezTo>
                      <a:pt x="18" y="119"/>
                      <a:pt x="18" y="119"/>
                      <a:pt x="18" y="119"/>
                    </a:cubicBezTo>
                    <a:cubicBezTo>
                      <a:pt x="18" y="64"/>
                      <a:pt x="18" y="64"/>
                      <a:pt x="18" y="64"/>
                    </a:cubicBez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93875328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0461" y="225313"/>
            <a:ext cx="3398646" cy="356085"/>
          </a:xfrm>
          <a:noFill/>
        </p:spPr>
        <p:txBody>
          <a:bodyPr>
            <a:noAutofit/>
          </a:bodyPr>
          <a:lstStyle/>
          <a:p>
            <a:r>
              <a:rPr lang="en-US" sz="1600" dirty="0"/>
              <a:t>OBJETIVOS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210607"/>
            <a:ext cx="3894083" cy="2722286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s-HN" dirty="0">
                <a:latin typeface="Segoe UI Light" panose="020B0502040204020203" pitchFamily="34" charset="0"/>
                <a:cs typeface="Segoe UI Light" panose="020B0502040204020203" pitchFamily="34" charset="0"/>
              </a:rPr>
              <a:t>Reforzar conceptos básicos de Planificación Institucional para el proceso de formulación del POA -  Presupuesto.</a:t>
            </a:r>
          </a:p>
          <a:p>
            <a:pPr>
              <a:spcAft>
                <a:spcPts val="600"/>
              </a:spcAft>
            </a:pPr>
            <a:r>
              <a:rPr lang="es-HN" dirty="0">
                <a:latin typeface="Segoe UI Light" panose="020B0502040204020203" pitchFamily="34" charset="0"/>
                <a:cs typeface="Segoe UI Light" panose="020B0502040204020203" pitchFamily="34" charset="0"/>
              </a:rPr>
              <a:t>Presentar el instrumento (Matriz de Cadena de Valor) que servirá de apoyo a las instituciones en la formulación .</a:t>
            </a:r>
          </a:p>
          <a:p>
            <a:pPr>
              <a:spcAft>
                <a:spcPts val="600"/>
              </a:spcAft>
            </a:pPr>
            <a:r>
              <a:rPr lang="es-HN" dirty="0">
                <a:latin typeface="Segoe UI Light" panose="020B0502040204020203" pitchFamily="34" charset="0"/>
                <a:cs typeface="Segoe UI Light" panose="020B0502040204020203" pitchFamily="34" charset="0"/>
              </a:rPr>
              <a:t>Contar con una ruta de trabajo del proceso de Asistencia Técnica.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6134" y="206539"/>
            <a:ext cx="393631" cy="393631"/>
            <a:chOff x="2781074" y="2409327"/>
            <a:chExt cx="640080" cy="640080"/>
          </a:xfrm>
          <a:solidFill>
            <a:schemeClr val="accent1"/>
          </a:solidFill>
        </p:grpSpPr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2781074" y="2409327"/>
              <a:ext cx="640080" cy="640080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Shape 6"/>
            <p:cNvSpPr txBox="1"/>
            <p:nvPr/>
          </p:nvSpPr>
          <p:spPr>
            <a:xfrm>
              <a:off x="2964065" y="2693647"/>
              <a:ext cx="72205" cy="71763"/>
            </a:xfrm>
            <a:prstGeom prst="rect">
              <a:avLst/>
            </a:prstGeom>
            <a:grpFill/>
            <a:ln w="127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b="1" kern="1200" dirty="0">
                <a:ln>
                  <a:solidFill>
                    <a:schemeClr val="accent3"/>
                  </a:solidFill>
                </a:ln>
                <a:latin typeface="Raleway" panose="020B0503030101060003" pitchFamily="34" charset="0"/>
              </a:endParaRPr>
            </a:p>
          </p:txBody>
        </p:sp>
      </p:grpSp>
      <p:sp>
        <p:nvSpPr>
          <p:cNvPr id="10" name="Shape 9"/>
          <p:cNvSpPr/>
          <p:nvPr/>
        </p:nvSpPr>
        <p:spPr>
          <a:xfrm rot="20700000">
            <a:off x="480867" y="301272"/>
            <a:ext cx="204165" cy="204165"/>
          </a:xfrm>
          <a:prstGeom prst="gear6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861" y="1210607"/>
            <a:ext cx="3826234" cy="251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5569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0460" y="225313"/>
            <a:ext cx="8013195" cy="356085"/>
          </a:xfrm>
          <a:noFill/>
        </p:spPr>
        <p:txBody>
          <a:bodyPr>
            <a:noAutofit/>
          </a:bodyPr>
          <a:lstStyle/>
          <a:p>
            <a:r>
              <a:rPr lang="es-HN" sz="1600" dirty="0" smtClean="0"/>
              <a:t>CADENA </a:t>
            </a:r>
            <a:r>
              <a:rPr lang="es-HN" sz="1600" dirty="0"/>
              <a:t>DE VALOR </a:t>
            </a:r>
            <a:r>
              <a:rPr lang="es-HN" sz="1600" dirty="0" smtClean="0"/>
              <a:t>PÚBLICO</a:t>
            </a:r>
            <a:endParaRPr lang="en-US" sz="1600" dirty="0"/>
          </a:p>
        </p:txBody>
      </p:sp>
      <p:grpSp>
        <p:nvGrpSpPr>
          <p:cNvPr id="8" name="Group 7"/>
          <p:cNvGrpSpPr/>
          <p:nvPr/>
        </p:nvGrpSpPr>
        <p:grpSpPr>
          <a:xfrm>
            <a:off x="386134" y="206539"/>
            <a:ext cx="393631" cy="393631"/>
            <a:chOff x="2781074" y="2409327"/>
            <a:chExt cx="640080" cy="640080"/>
          </a:xfrm>
          <a:solidFill>
            <a:schemeClr val="accent1"/>
          </a:solidFill>
        </p:grpSpPr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2781074" y="2409327"/>
              <a:ext cx="640080" cy="640080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Shape 6"/>
            <p:cNvSpPr txBox="1"/>
            <p:nvPr/>
          </p:nvSpPr>
          <p:spPr>
            <a:xfrm>
              <a:off x="2964065" y="2693647"/>
              <a:ext cx="72205" cy="71763"/>
            </a:xfrm>
            <a:prstGeom prst="rect">
              <a:avLst/>
            </a:prstGeom>
            <a:grpFill/>
            <a:ln w="127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b="1" kern="1200" dirty="0">
                <a:ln>
                  <a:solidFill>
                    <a:schemeClr val="accent3"/>
                  </a:solidFill>
                </a:ln>
                <a:latin typeface="Raleway" panose="020B0503030101060003" pitchFamily="34" charset="0"/>
              </a:endParaRPr>
            </a:p>
          </p:txBody>
        </p:sp>
      </p:grpSp>
      <p:sp>
        <p:nvSpPr>
          <p:cNvPr id="10" name="Shape 9"/>
          <p:cNvSpPr/>
          <p:nvPr/>
        </p:nvSpPr>
        <p:spPr>
          <a:xfrm rot="20700000">
            <a:off x="480867" y="301272"/>
            <a:ext cx="204165" cy="204165"/>
          </a:xfrm>
          <a:prstGeom prst="gear6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64014969"/>
              </p:ext>
            </p:extLst>
          </p:nvPr>
        </p:nvGraphicFramePr>
        <p:xfrm>
          <a:off x="860461" y="1011237"/>
          <a:ext cx="8879888" cy="3643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1245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340" y="0"/>
            <a:ext cx="9146339" cy="5143500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-1169" y="0"/>
            <a:ext cx="9146339" cy="5143500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872" name="Rectangle 6"/>
          <p:cNvSpPr>
            <a:spLocks noChangeArrowheads="1"/>
          </p:cNvSpPr>
          <p:nvPr/>
        </p:nvSpPr>
        <p:spPr bwMode="auto">
          <a:xfrm>
            <a:off x="2198874" y="1042499"/>
            <a:ext cx="4743913" cy="474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428878" y="4341657"/>
            <a:ext cx="8286244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1421036" y="3096076"/>
            <a:ext cx="6301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2400" b="1" dirty="0">
                <a:solidFill>
                  <a:schemeClr val="bg1"/>
                </a:solidFill>
                <a:latin typeface="+mj-lt"/>
                <a:ea typeface="Roboto Light" panose="02000000000000000000" pitchFamily="2" charset="0"/>
              </a:rPr>
              <a:t>CONCEPTOS BÁSICOS  DE FORMULACIÓN DEL POA-PRESUPUESTO 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886200" y="1118190"/>
            <a:ext cx="1371600" cy="1371600"/>
            <a:chOff x="3886200" y="458973"/>
            <a:chExt cx="1371600" cy="1371600"/>
          </a:xfrm>
        </p:grpSpPr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3886200" y="458973"/>
              <a:ext cx="1371600" cy="13716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4173031" y="705522"/>
              <a:ext cx="797939" cy="878503"/>
              <a:chOff x="4185760" y="694762"/>
              <a:chExt cx="797939" cy="878503"/>
            </a:xfrm>
          </p:grpSpPr>
          <p:sp>
            <p:nvSpPr>
              <p:cNvPr id="82" name="Shape 81"/>
              <p:cNvSpPr/>
              <p:nvPr/>
            </p:nvSpPr>
            <p:spPr>
              <a:xfrm>
                <a:off x="4484239" y="1144773"/>
                <a:ext cx="428492" cy="428492"/>
              </a:xfrm>
              <a:prstGeom prst="gear9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0" name="Shape 79"/>
              <p:cNvSpPr/>
              <p:nvPr/>
            </p:nvSpPr>
            <p:spPr>
              <a:xfrm>
                <a:off x="4185760" y="978541"/>
                <a:ext cx="311632" cy="311631"/>
              </a:xfrm>
              <a:prstGeom prst="gear6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8" name="Shape 77"/>
              <p:cNvSpPr/>
              <p:nvPr/>
            </p:nvSpPr>
            <p:spPr>
              <a:xfrm rot="20700000">
                <a:off x="4375941" y="694762"/>
                <a:ext cx="305334" cy="305334"/>
              </a:xfrm>
              <a:prstGeom prst="gear6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6" name="Shape 55"/>
              <p:cNvSpPr/>
              <p:nvPr/>
            </p:nvSpPr>
            <p:spPr>
              <a:xfrm rot="19491340">
                <a:off x="4678365" y="818586"/>
                <a:ext cx="305334" cy="305334"/>
              </a:xfrm>
              <a:prstGeom prst="gear6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</p:grpSp>
    </p:spTree>
    <p:extLst>
      <p:ext uri="{BB962C8B-B14F-4D97-AF65-F5344CB8AC3E}">
        <p14:creationId xmlns:p14="http://schemas.microsoft.com/office/powerpoint/2010/main" val="17798642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/>
          <p:cNvSpPr/>
          <p:nvPr/>
        </p:nvSpPr>
        <p:spPr>
          <a:xfrm>
            <a:off x="4836861" y="0"/>
            <a:ext cx="4307138" cy="5143500"/>
          </a:xfrm>
          <a:custGeom>
            <a:avLst/>
            <a:gdLst>
              <a:gd name="connsiteX0" fmla="*/ 0 w 3449495"/>
              <a:gd name="connsiteY0" fmla="*/ 0 h 5143500"/>
              <a:gd name="connsiteX1" fmla="*/ 3449495 w 3449495"/>
              <a:gd name="connsiteY1" fmla="*/ 0 h 5143500"/>
              <a:gd name="connsiteX2" fmla="*/ 3449495 w 3449495"/>
              <a:gd name="connsiteY2" fmla="*/ 5143500 h 5143500"/>
              <a:gd name="connsiteX3" fmla="*/ 0 w 3449495"/>
              <a:gd name="connsiteY3" fmla="*/ 5143500 h 5143500"/>
              <a:gd name="connsiteX4" fmla="*/ 0 w 3449495"/>
              <a:gd name="connsiteY4" fmla="*/ 0 h 5143500"/>
              <a:gd name="connsiteX0" fmla="*/ 1885555 w 5335050"/>
              <a:gd name="connsiteY0" fmla="*/ 0 h 5143500"/>
              <a:gd name="connsiteX1" fmla="*/ 5335050 w 5335050"/>
              <a:gd name="connsiteY1" fmla="*/ 0 h 5143500"/>
              <a:gd name="connsiteX2" fmla="*/ 5335050 w 5335050"/>
              <a:gd name="connsiteY2" fmla="*/ 5143500 h 5143500"/>
              <a:gd name="connsiteX3" fmla="*/ 0 w 5335050"/>
              <a:gd name="connsiteY3" fmla="*/ 5143500 h 5143500"/>
              <a:gd name="connsiteX4" fmla="*/ 1885555 w 5335050"/>
              <a:gd name="connsiteY4" fmla="*/ 0 h 5143500"/>
              <a:gd name="connsiteX0" fmla="*/ 1898168 w 5347663"/>
              <a:gd name="connsiteY0" fmla="*/ 0 h 5143500"/>
              <a:gd name="connsiteX1" fmla="*/ 5347663 w 5347663"/>
              <a:gd name="connsiteY1" fmla="*/ 0 h 5143500"/>
              <a:gd name="connsiteX2" fmla="*/ 5347663 w 5347663"/>
              <a:gd name="connsiteY2" fmla="*/ 5143500 h 5143500"/>
              <a:gd name="connsiteX3" fmla="*/ 0 w 5347663"/>
              <a:gd name="connsiteY3" fmla="*/ 5143500 h 5143500"/>
              <a:gd name="connsiteX4" fmla="*/ 1898168 w 5347663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7663" h="5143500">
                <a:moveTo>
                  <a:pt x="1898168" y="0"/>
                </a:moveTo>
                <a:lnTo>
                  <a:pt x="5347663" y="0"/>
                </a:lnTo>
                <a:lnTo>
                  <a:pt x="5347663" y="5143500"/>
                </a:lnTo>
                <a:lnTo>
                  <a:pt x="0" y="5143500"/>
                </a:lnTo>
                <a:lnTo>
                  <a:pt x="189816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0461" y="225313"/>
            <a:ext cx="5277946" cy="356085"/>
          </a:xfrm>
          <a:noFill/>
        </p:spPr>
        <p:txBody>
          <a:bodyPr>
            <a:noAutofit/>
          </a:bodyPr>
          <a:lstStyle/>
          <a:p>
            <a:r>
              <a:rPr lang="en-US" sz="1600" dirty="0"/>
              <a:t>MISIÓN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210607"/>
            <a:ext cx="4496463" cy="2722286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s-HN" dirty="0">
                <a:latin typeface="Segoe UI Light" panose="020B0502040204020203" pitchFamily="34" charset="0"/>
                <a:cs typeface="Segoe UI Light" panose="020B0502040204020203" pitchFamily="34" charset="0"/>
              </a:rPr>
              <a:t>Descripción </a:t>
            </a:r>
            <a:r>
              <a:rPr lang="es-HN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clara </a:t>
            </a:r>
            <a:r>
              <a:rPr lang="es-HN" dirty="0">
                <a:latin typeface="Segoe UI Light" panose="020B0502040204020203" pitchFamily="34" charset="0"/>
                <a:cs typeface="Segoe UI Light" panose="020B0502040204020203" pitchFamily="34" charset="0"/>
              </a:rPr>
              <a:t>de la razón de ser de la Institución. Su redacción debe reflejar el Mandato Legal y debe responder a las siguientes preguntas:</a:t>
            </a:r>
          </a:p>
          <a:p>
            <a:pPr>
              <a:spcAft>
                <a:spcPts val="600"/>
              </a:spcAft>
            </a:pPr>
            <a:r>
              <a:rPr lang="es-HN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¿Qué hace?</a:t>
            </a:r>
            <a:r>
              <a:rPr lang="es-HN" dirty="0">
                <a:latin typeface="Segoe UI Light" panose="020B0502040204020203" pitchFamily="34" charset="0"/>
                <a:cs typeface="Segoe UI Light" panose="020B0502040204020203" pitchFamily="34" charset="0"/>
              </a:rPr>
              <a:t>: Productos finales o estratégicos </a:t>
            </a:r>
          </a:p>
          <a:p>
            <a:pPr>
              <a:spcAft>
                <a:spcPts val="600"/>
              </a:spcAft>
            </a:pPr>
            <a:r>
              <a:rPr lang="es-HN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¿Para quién?</a:t>
            </a:r>
            <a:r>
              <a:rPr lang="es-HN" dirty="0">
                <a:latin typeface="Segoe UI Light" panose="020B0502040204020203" pitchFamily="34" charset="0"/>
                <a:cs typeface="Segoe UI Light" panose="020B0502040204020203" pitchFamily="34" charset="0"/>
              </a:rPr>
              <a:t>: Los usuarios o beneficiarios, población objetivo a quiénes se dirigen dichos bienes y servicios.</a:t>
            </a:r>
          </a:p>
          <a:p>
            <a:pPr>
              <a:spcAft>
                <a:spcPts val="600"/>
              </a:spcAft>
            </a:pPr>
            <a:r>
              <a:rPr lang="es-HN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¿Para qué?</a:t>
            </a:r>
            <a:r>
              <a:rPr lang="es-HN" dirty="0">
                <a:latin typeface="Segoe UI Light" panose="020B0502040204020203" pitchFamily="34" charset="0"/>
                <a:cs typeface="Segoe UI Light" panose="020B0502040204020203" pitchFamily="34" charset="0"/>
              </a:rPr>
              <a:t>: Efectos o impactos esperados en los usuarios o beneficiarios.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6134" y="206539"/>
            <a:ext cx="393631" cy="393631"/>
            <a:chOff x="2781074" y="2409327"/>
            <a:chExt cx="640080" cy="640080"/>
          </a:xfrm>
          <a:solidFill>
            <a:schemeClr val="accent1"/>
          </a:solidFill>
        </p:grpSpPr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2781074" y="2409327"/>
              <a:ext cx="640080" cy="640080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Shape 6"/>
            <p:cNvSpPr txBox="1"/>
            <p:nvPr/>
          </p:nvSpPr>
          <p:spPr>
            <a:xfrm>
              <a:off x="2964065" y="2693647"/>
              <a:ext cx="72205" cy="71763"/>
            </a:xfrm>
            <a:prstGeom prst="rect">
              <a:avLst/>
            </a:prstGeom>
            <a:grpFill/>
            <a:ln w="127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b="1" kern="1200" dirty="0">
                <a:ln>
                  <a:solidFill>
                    <a:schemeClr val="accent3"/>
                  </a:solidFill>
                </a:ln>
                <a:latin typeface="Raleway" panose="020B0503030101060003" pitchFamily="34" charset="0"/>
              </a:endParaRPr>
            </a:p>
          </p:txBody>
        </p:sp>
      </p:grpSp>
      <p:sp>
        <p:nvSpPr>
          <p:cNvPr id="10" name="Shape 9"/>
          <p:cNvSpPr/>
          <p:nvPr/>
        </p:nvSpPr>
        <p:spPr>
          <a:xfrm rot="20700000">
            <a:off x="480867" y="301272"/>
            <a:ext cx="204165" cy="204165"/>
          </a:xfrm>
          <a:prstGeom prst="gear6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b="16985"/>
          <a:stretch/>
        </p:blipFill>
        <p:spPr>
          <a:xfrm>
            <a:off x="5733359" y="1279166"/>
            <a:ext cx="3196704" cy="265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7523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51555" y="224668"/>
            <a:ext cx="7835246" cy="356085"/>
          </a:xfrm>
          <a:noFill/>
        </p:spPr>
        <p:txBody>
          <a:bodyPr>
            <a:noAutofit/>
          </a:bodyPr>
          <a:lstStyle/>
          <a:p>
            <a:r>
              <a:rPr lang="es-HN" sz="1600" dirty="0"/>
              <a:t>CUÁL DE LOS DOS EJEMPLOS RECORDARÁ MÁS LA POBLACIÓN</a:t>
            </a:r>
            <a:endParaRPr lang="en-US" sz="1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s-HN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Ejemplo 1: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s-HN" dirty="0">
                <a:latin typeface="Segoe UI Light" panose="020B0502040204020203" pitchFamily="34" charset="0"/>
                <a:cs typeface="Segoe UI Light" panose="020B0502040204020203" pitchFamily="34" charset="0"/>
              </a:rPr>
              <a:t>“Nuestra Misión es proveer energía eléctrica de calidad, con amplia capacidad de respuesta y a costo razonable a nuestra clientela, mediante una fuerza de trabajo dedicada y talentosa, que cree en el trabajo en equipo, en ser buenos ciudadanos, en la equidad, y la integridad; y que está en una continua búsqueda de la excelencia en todo lo que hacemos. Luchamos por lograr los más altos niveles de satisfacción de nuestros clientes y nos empeñamos en dar a nuestros accionistas un retorno aceptable por su inversión.”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solidFill>
            <a:schemeClr val="accent1"/>
          </a:solidFill>
        </p:spPr>
        <p:txBody>
          <a:bodyPr/>
          <a:lstStyle/>
          <a:p>
            <a:pPr marL="0" indent="0">
              <a:buNone/>
            </a:pPr>
            <a:r>
              <a:rPr lang="es-HN" b="1" dirty="0">
                <a:solidFill>
                  <a:schemeClr val="bg1"/>
                </a:solidFill>
                <a:latin typeface="+mn-lt"/>
              </a:rPr>
              <a:t>Ejemplo 2: </a:t>
            </a:r>
          </a:p>
          <a:p>
            <a:pPr marL="0" indent="0">
              <a:buNone/>
            </a:pPr>
            <a:r>
              <a:rPr lang="es-HN" dirty="0">
                <a:solidFill>
                  <a:schemeClr val="bg1"/>
                </a:solidFill>
                <a:latin typeface="+mn-lt"/>
              </a:rPr>
              <a:t>“Nuestra Misión es mejorar el nivel de vida de los clientes residenciales y comerciales de Honduras proveyéndoles energía eléctrica sin </a:t>
            </a:r>
            <a:r>
              <a:rPr lang="es-HN" dirty="0" smtClean="0">
                <a:solidFill>
                  <a:schemeClr val="bg1"/>
                </a:solidFill>
                <a:latin typeface="+mn-lt"/>
              </a:rPr>
              <a:t>interrupciones”.</a:t>
            </a:r>
            <a:endParaRPr lang="es-HN" dirty="0">
              <a:solidFill>
                <a:schemeClr val="bg1"/>
              </a:solidFill>
              <a:latin typeface="+mn-lt"/>
            </a:endParaRPr>
          </a:p>
          <a:p>
            <a:endParaRPr lang="es-HN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6134" y="206539"/>
            <a:ext cx="393631" cy="393631"/>
            <a:chOff x="2781074" y="2409327"/>
            <a:chExt cx="640080" cy="640080"/>
          </a:xfrm>
          <a:solidFill>
            <a:schemeClr val="accent1"/>
          </a:solidFill>
        </p:grpSpPr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2781074" y="2409327"/>
              <a:ext cx="640080" cy="640080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Shape 6"/>
            <p:cNvSpPr txBox="1"/>
            <p:nvPr/>
          </p:nvSpPr>
          <p:spPr>
            <a:xfrm>
              <a:off x="2964065" y="2693647"/>
              <a:ext cx="72205" cy="71763"/>
            </a:xfrm>
            <a:prstGeom prst="rect">
              <a:avLst/>
            </a:prstGeom>
            <a:grpFill/>
            <a:ln w="127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b="1" kern="1200" dirty="0">
                <a:ln>
                  <a:solidFill>
                    <a:schemeClr val="accent3"/>
                  </a:solidFill>
                </a:ln>
                <a:latin typeface="Raleway" panose="020B0503030101060003" pitchFamily="34" charset="0"/>
              </a:endParaRPr>
            </a:p>
          </p:txBody>
        </p:sp>
      </p:grpSp>
      <p:sp>
        <p:nvSpPr>
          <p:cNvPr id="10" name="Shape 9"/>
          <p:cNvSpPr/>
          <p:nvPr/>
        </p:nvSpPr>
        <p:spPr>
          <a:xfrm rot="20700000">
            <a:off x="480867" y="301272"/>
            <a:ext cx="204165" cy="204165"/>
          </a:xfrm>
          <a:prstGeom prst="gear6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171533"/>
            <a:ext cx="4044550" cy="255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694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/>
          <p:cNvSpPr/>
          <p:nvPr/>
        </p:nvSpPr>
        <p:spPr>
          <a:xfrm>
            <a:off x="4836861" y="0"/>
            <a:ext cx="4307138" cy="5143500"/>
          </a:xfrm>
          <a:custGeom>
            <a:avLst/>
            <a:gdLst>
              <a:gd name="connsiteX0" fmla="*/ 0 w 3449495"/>
              <a:gd name="connsiteY0" fmla="*/ 0 h 5143500"/>
              <a:gd name="connsiteX1" fmla="*/ 3449495 w 3449495"/>
              <a:gd name="connsiteY1" fmla="*/ 0 h 5143500"/>
              <a:gd name="connsiteX2" fmla="*/ 3449495 w 3449495"/>
              <a:gd name="connsiteY2" fmla="*/ 5143500 h 5143500"/>
              <a:gd name="connsiteX3" fmla="*/ 0 w 3449495"/>
              <a:gd name="connsiteY3" fmla="*/ 5143500 h 5143500"/>
              <a:gd name="connsiteX4" fmla="*/ 0 w 3449495"/>
              <a:gd name="connsiteY4" fmla="*/ 0 h 5143500"/>
              <a:gd name="connsiteX0" fmla="*/ 1885555 w 5335050"/>
              <a:gd name="connsiteY0" fmla="*/ 0 h 5143500"/>
              <a:gd name="connsiteX1" fmla="*/ 5335050 w 5335050"/>
              <a:gd name="connsiteY1" fmla="*/ 0 h 5143500"/>
              <a:gd name="connsiteX2" fmla="*/ 5335050 w 5335050"/>
              <a:gd name="connsiteY2" fmla="*/ 5143500 h 5143500"/>
              <a:gd name="connsiteX3" fmla="*/ 0 w 5335050"/>
              <a:gd name="connsiteY3" fmla="*/ 5143500 h 5143500"/>
              <a:gd name="connsiteX4" fmla="*/ 1885555 w 5335050"/>
              <a:gd name="connsiteY4" fmla="*/ 0 h 5143500"/>
              <a:gd name="connsiteX0" fmla="*/ 1898168 w 5347663"/>
              <a:gd name="connsiteY0" fmla="*/ 0 h 5143500"/>
              <a:gd name="connsiteX1" fmla="*/ 5347663 w 5347663"/>
              <a:gd name="connsiteY1" fmla="*/ 0 h 5143500"/>
              <a:gd name="connsiteX2" fmla="*/ 5347663 w 5347663"/>
              <a:gd name="connsiteY2" fmla="*/ 5143500 h 5143500"/>
              <a:gd name="connsiteX3" fmla="*/ 0 w 5347663"/>
              <a:gd name="connsiteY3" fmla="*/ 5143500 h 5143500"/>
              <a:gd name="connsiteX4" fmla="*/ 1898168 w 5347663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7663" h="5143500">
                <a:moveTo>
                  <a:pt x="1898168" y="0"/>
                </a:moveTo>
                <a:lnTo>
                  <a:pt x="5347663" y="0"/>
                </a:lnTo>
                <a:lnTo>
                  <a:pt x="5347663" y="5143500"/>
                </a:lnTo>
                <a:lnTo>
                  <a:pt x="0" y="5143500"/>
                </a:lnTo>
                <a:lnTo>
                  <a:pt x="189816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0461" y="225313"/>
            <a:ext cx="5277946" cy="356085"/>
          </a:xfrm>
          <a:noFill/>
        </p:spPr>
        <p:txBody>
          <a:bodyPr>
            <a:noAutofit/>
          </a:bodyPr>
          <a:lstStyle/>
          <a:p>
            <a:r>
              <a:rPr lang="es-HN" sz="1600" dirty="0"/>
              <a:t>VISIÓN</a:t>
            </a:r>
            <a:endParaRPr lang="en-US" sz="1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210607"/>
            <a:ext cx="4496463" cy="2722286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s-HN" dirty="0">
                <a:latin typeface="Segoe UI Light" panose="020B0502040204020203" pitchFamily="34" charset="0"/>
                <a:cs typeface="Segoe UI Light" panose="020B0502040204020203" pitchFamily="34" charset="0"/>
              </a:rPr>
              <a:t>Es </a:t>
            </a:r>
            <a:r>
              <a:rPr lang="es-HN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la </a:t>
            </a:r>
            <a:r>
              <a:rPr lang="es-HN" dirty="0">
                <a:latin typeface="Segoe UI Light" panose="020B0502040204020203" pitchFamily="34" charset="0"/>
                <a:cs typeface="Segoe UI Light" panose="020B0502040204020203" pitchFamily="34" charset="0"/>
              </a:rPr>
              <a:t>imagen objetivo que espera lograr la institución en el mediano plazo.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s-HN" dirty="0">
                <a:latin typeface="Segoe UI Light" panose="020B0502040204020203" pitchFamily="34" charset="0"/>
                <a:cs typeface="Segoe UI Light" panose="020B0502040204020203" pitchFamily="34" charset="0"/>
              </a:rPr>
              <a:t>Significa el reto de la institución para cumplir su misión y expresa las aspiraciones, los valores y principios fundamentales.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s-HN" dirty="0">
                <a:latin typeface="Segoe UI Light" panose="020B0502040204020203" pitchFamily="34" charset="0"/>
                <a:cs typeface="Segoe UI Light" panose="020B0502040204020203" pitchFamily="34" charset="0"/>
              </a:rPr>
              <a:t>Debe responder a: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s-HN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¿Qué somos como institución dentro del sector?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s-HN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¿Qué queremos ser?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s-HN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¿Dónde queremos estar?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6134" y="206539"/>
            <a:ext cx="393631" cy="393631"/>
            <a:chOff x="2781074" y="2409327"/>
            <a:chExt cx="640080" cy="640080"/>
          </a:xfrm>
          <a:solidFill>
            <a:schemeClr val="accent1"/>
          </a:solidFill>
        </p:grpSpPr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2781074" y="2409327"/>
              <a:ext cx="640080" cy="640080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Shape 6"/>
            <p:cNvSpPr txBox="1"/>
            <p:nvPr/>
          </p:nvSpPr>
          <p:spPr>
            <a:xfrm>
              <a:off x="2964065" y="2693647"/>
              <a:ext cx="72205" cy="71763"/>
            </a:xfrm>
            <a:prstGeom prst="rect">
              <a:avLst/>
            </a:prstGeom>
            <a:grpFill/>
            <a:ln w="127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b="1" kern="1200" dirty="0">
                <a:ln>
                  <a:solidFill>
                    <a:schemeClr val="accent3"/>
                  </a:solidFill>
                </a:ln>
                <a:latin typeface="Raleway" panose="020B0503030101060003" pitchFamily="34" charset="0"/>
              </a:endParaRPr>
            </a:p>
          </p:txBody>
        </p:sp>
      </p:grpSp>
      <p:sp>
        <p:nvSpPr>
          <p:cNvPr id="10" name="Shape 9"/>
          <p:cNvSpPr/>
          <p:nvPr/>
        </p:nvSpPr>
        <p:spPr>
          <a:xfrm rot="20700000">
            <a:off x="480867" y="301272"/>
            <a:ext cx="204165" cy="204165"/>
          </a:xfrm>
          <a:prstGeom prst="gear6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b="14976"/>
          <a:stretch/>
        </p:blipFill>
        <p:spPr>
          <a:xfrm>
            <a:off x="6214760" y="1448379"/>
            <a:ext cx="2642474" cy="224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5093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51555" y="224668"/>
            <a:ext cx="7835246" cy="356085"/>
          </a:xfrm>
          <a:noFill/>
        </p:spPr>
        <p:txBody>
          <a:bodyPr>
            <a:noAutofit/>
          </a:bodyPr>
          <a:lstStyle/>
          <a:p>
            <a:r>
              <a:rPr lang="es-HN" sz="1600" dirty="0"/>
              <a:t>EJEMPLOS DE VISIÓN</a:t>
            </a:r>
            <a:endParaRPr lang="en-US" sz="1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s-HN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1. Institución de Agricultura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s-HN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“Queremos </a:t>
            </a:r>
            <a:r>
              <a:rPr lang="es-HN" dirty="0">
                <a:latin typeface="Segoe UI Light" panose="020B0502040204020203" pitchFamily="34" charset="0"/>
                <a:cs typeface="Segoe UI Light" panose="020B0502040204020203" pitchFamily="34" charset="0"/>
              </a:rPr>
              <a:t>ser reconocidos como una organización consolidada, dinámica, con liderazgo y reconocimiento nacional e internacional en fomento de la agricultura sustentable, que es capaz de proporcionar de manera eficiente un programa integral de servicios a productores campesinos</a:t>
            </a:r>
            <a:r>
              <a:rPr lang="es-HN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.”</a:t>
            </a:r>
            <a:endParaRPr lang="es-HN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solidFill>
            <a:schemeClr val="accent1"/>
          </a:solidFill>
        </p:spPr>
        <p:txBody>
          <a:bodyPr/>
          <a:lstStyle/>
          <a:p>
            <a:pPr marL="0" indent="0">
              <a:buNone/>
            </a:pPr>
            <a:r>
              <a:rPr lang="es-HN" b="1" dirty="0">
                <a:solidFill>
                  <a:schemeClr val="bg1"/>
                </a:solidFill>
                <a:latin typeface="+mn-lt"/>
              </a:rPr>
              <a:t>2. Institución de Turismo: </a:t>
            </a:r>
          </a:p>
          <a:p>
            <a:pPr marL="0" indent="0">
              <a:buNone/>
            </a:pPr>
            <a:r>
              <a:rPr lang="es-HN" sz="1200" b="1" dirty="0" smtClean="0">
                <a:solidFill>
                  <a:schemeClr val="bg1"/>
                </a:solidFill>
                <a:latin typeface="+mn-lt"/>
              </a:rPr>
              <a:t>“Ser </a:t>
            </a:r>
            <a:r>
              <a:rPr lang="es-HN" sz="1200" b="1" dirty="0">
                <a:solidFill>
                  <a:schemeClr val="bg1"/>
                </a:solidFill>
                <a:latin typeface="+mn-lt"/>
              </a:rPr>
              <a:t>reconocido como líder en el desarrollo turístico en la región, constituyéndonos en un destino turístico preferido por la conservación y manejo sustentable de los recursos naturales y consolidar el éxito de la actividad turística en el país mediante un modelo de gestión pública descentralizado, efectivo y eficiente. </a:t>
            </a:r>
            <a:r>
              <a:rPr lang="es-HN" sz="1200" b="1" dirty="0" smtClean="0">
                <a:solidFill>
                  <a:schemeClr val="bg1"/>
                </a:solidFill>
                <a:latin typeface="+mn-lt"/>
              </a:rPr>
              <a:t>“</a:t>
            </a:r>
            <a:endParaRPr lang="es-HN" sz="1200" b="1" dirty="0">
              <a:solidFill>
                <a:schemeClr val="bg1"/>
              </a:solidFill>
              <a:latin typeface="+mn-lt"/>
            </a:endParaRPr>
          </a:p>
          <a:p>
            <a:endParaRPr lang="es-HN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6134" y="206539"/>
            <a:ext cx="393631" cy="393631"/>
            <a:chOff x="2781074" y="2409327"/>
            <a:chExt cx="640080" cy="640080"/>
          </a:xfrm>
          <a:solidFill>
            <a:schemeClr val="accent1"/>
          </a:solidFill>
        </p:grpSpPr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2781074" y="2409327"/>
              <a:ext cx="640080" cy="640080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Shape 6"/>
            <p:cNvSpPr txBox="1"/>
            <p:nvPr/>
          </p:nvSpPr>
          <p:spPr>
            <a:xfrm>
              <a:off x="2964065" y="2693647"/>
              <a:ext cx="72205" cy="71763"/>
            </a:xfrm>
            <a:prstGeom prst="rect">
              <a:avLst/>
            </a:prstGeom>
            <a:grpFill/>
            <a:ln w="127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b="1" kern="1200" dirty="0">
                <a:ln>
                  <a:solidFill>
                    <a:schemeClr val="accent3"/>
                  </a:solidFill>
                </a:ln>
                <a:latin typeface="Raleway" panose="020B0503030101060003" pitchFamily="34" charset="0"/>
              </a:endParaRPr>
            </a:p>
          </p:txBody>
        </p:sp>
      </p:grpSp>
      <p:sp>
        <p:nvSpPr>
          <p:cNvPr id="10" name="Shape 9"/>
          <p:cNvSpPr/>
          <p:nvPr/>
        </p:nvSpPr>
        <p:spPr>
          <a:xfrm rot="20700000">
            <a:off x="480867" y="301272"/>
            <a:ext cx="204165" cy="204165"/>
          </a:xfrm>
          <a:prstGeom prst="gear6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199" y="2472176"/>
            <a:ext cx="4038601" cy="223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947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ustom 2">
      <a:majorFont>
        <a:latin typeface="Segoe UI Black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15689</TotalTime>
  <Words>1877</Words>
  <Application>Microsoft Office PowerPoint</Application>
  <PresentationFormat>Presentación en pantalla (16:9)</PresentationFormat>
  <Paragraphs>260</Paragraphs>
  <Slides>28</Slides>
  <Notes>24</Notes>
  <HiddenSlides>0</HiddenSlides>
  <MMClips>1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8" baseType="lpstr">
      <vt:lpstr>Arial</vt:lpstr>
      <vt:lpstr>Calibri</vt:lpstr>
      <vt:lpstr>Raleway</vt:lpstr>
      <vt:lpstr>Roboto Light</vt:lpstr>
      <vt:lpstr>Segoe UI</vt:lpstr>
      <vt:lpstr>Segoe UI Black</vt:lpstr>
      <vt:lpstr>Segoe UI Light</vt:lpstr>
      <vt:lpstr>Times New Roman</vt:lpstr>
      <vt:lpstr>Wingdings</vt:lpstr>
      <vt:lpstr>Office Theme</vt:lpstr>
      <vt:lpstr>Presentación de PowerPoint</vt:lpstr>
      <vt:lpstr>Presentación de PowerPoint</vt:lpstr>
      <vt:lpstr>OBJETIVOS</vt:lpstr>
      <vt:lpstr>CADENA DE VALOR PÚBLICO</vt:lpstr>
      <vt:lpstr>Presentación de PowerPoint</vt:lpstr>
      <vt:lpstr>MISIÓN</vt:lpstr>
      <vt:lpstr>CUÁL DE LOS DOS EJEMPLOS RECORDARÁ MÁS LA POBLACIÓN</vt:lpstr>
      <vt:lpstr>VISIÓN</vt:lpstr>
      <vt:lpstr>EJEMPLOS DE VISIÓN</vt:lpstr>
      <vt:lpstr>OBJETIVO ESTRATÉGICO</vt:lpstr>
      <vt:lpstr>CRITERIOS DE VALIDACIÓN PARA LOS OBJETIVOS ESTRATÉGICOS</vt:lpstr>
      <vt:lpstr>COMO SE REDACTAN LOS OBJETIVOS ESTRATÉGICOS</vt:lpstr>
      <vt:lpstr>EJEMPLOS DE OBJETIVOS ESTRATÉGICOS</vt:lpstr>
      <vt:lpstr>RESULTADOS INSTITUCIONALES</vt:lpstr>
      <vt:lpstr>OBJETIVOS OPERATIVOS</vt:lpstr>
      <vt:lpstr>PRODUCTOS FINALES Y COMO SE REDACTAN</vt:lpstr>
      <vt:lpstr>PRODUCTO FINAL</vt:lpstr>
      <vt:lpstr>PRODUCTO FINAL</vt:lpstr>
      <vt:lpstr>PRODUCTOS INTERMEDIOS</vt:lpstr>
      <vt:lpstr>EJEMPLOS DE PRODUCTOS INTERMEDIOS</vt:lpstr>
      <vt:lpstr>ACCIONES</vt:lpstr>
      <vt:lpstr>Presentación de PowerPoint</vt:lpstr>
      <vt:lpstr>Presentación de PowerPoint</vt:lpstr>
      <vt:lpstr>Presentación de PowerPoint</vt:lpstr>
      <vt:lpstr>INSTRUMENTO DE TRABAJO - MATRIZ</vt:lpstr>
      <vt:lpstr>REQUISITOS DE APROBACIÓN DE LA MATRIZ</vt:lpstr>
      <vt:lpstr>RUTA DEL PROCESO DE ASISTENCIA TÉCNICA</vt:lpstr>
      <vt:lpstr>Presentación de PowerPoint</vt:lpstr>
    </vt:vector>
  </TitlesOfParts>
  <Company>Ergun Kayis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 Orlando</dc:creator>
  <cp:lastModifiedBy>Josue</cp:lastModifiedBy>
  <cp:revision>1465</cp:revision>
  <cp:lastPrinted>2016-02-03T21:52:38Z</cp:lastPrinted>
  <dcterms:created xsi:type="dcterms:W3CDTF">2014-07-08T04:55:45Z</dcterms:created>
  <dcterms:modified xsi:type="dcterms:W3CDTF">2016-06-21T14:32:33Z</dcterms:modified>
</cp:coreProperties>
</file>