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3" r:id="rId2"/>
  </p:sldMasterIdLst>
  <p:sldIdLst>
    <p:sldId id="256" r:id="rId3"/>
    <p:sldId id="439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271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25"/>
    <a:srgbClr val="14469B"/>
    <a:srgbClr val="299204"/>
    <a:srgbClr val="953735"/>
    <a:srgbClr val="990000"/>
    <a:srgbClr val="130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38C-C0D0-2444-9FA7-BD6DFA30B550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29AE-4AAA-7F48-A7A2-77302BEC53B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2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38C-C0D0-2444-9FA7-BD6DFA30B550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29AE-4AAA-7F48-A7A2-77302BEC53B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0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38C-C0D0-2444-9FA7-BD6DFA30B550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29AE-4AAA-7F48-A7A2-77302BEC53B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03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E09A-6A2E-6543-BF36-74D5D076F357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C4CB-2250-3949-BEB4-25B407508306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 descr="Plantilla 3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0"/>
            <a:ext cx="12064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E09A-6A2E-6543-BF36-74D5D076F357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C4CB-2250-3949-BEB4-25B40750830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E09A-6A2E-6543-BF36-74D5D076F357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C4CB-2250-3949-BEB4-25B40750830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4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E09A-6A2E-6543-BF36-74D5D076F357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C4CB-2250-3949-BEB4-25B40750830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E09A-6A2E-6543-BF36-74D5D076F357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C4CB-2250-3949-BEB4-25B40750830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1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E09A-6A2E-6543-BF36-74D5D076F357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C4CB-2250-3949-BEB4-25B40750830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3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E09A-6A2E-6543-BF36-74D5D076F357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C4CB-2250-3949-BEB4-25B40750830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3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E09A-6A2E-6543-BF36-74D5D076F357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C4CB-2250-3949-BEB4-25B40750830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38C-C0D0-2444-9FA7-BD6DFA30B550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29AE-4AAA-7F48-A7A2-77302BEC53B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13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E09A-6A2E-6543-BF36-74D5D076F357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C4CB-2250-3949-BEB4-25B40750830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6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E09A-6A2E-6543-BF36-74D5D076F357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C4CB-2250-3949-BEB4-25B40750830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1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E09A-6A2E-6543-BF36-74D5D076F357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C4CB-2250-3949-BEB4-25B40750830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5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38C-C0D0-2444-9FA7-BD6DFA30B550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29AE-4AAA-7F48-A7A2-77302BEC53B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2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38C-C0D0-2444-9FA7-BD6DFA30B550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29AE-4AAA-7F48-A7A2-77302BEC53B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1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38C-C0D0-2444-9FA7-BD6DFA30B550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29AE-4AAA-7F48-A7A2-77302BEC53B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38C-C0D0-2444-9FA7-BD6DFA30B550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29AE-4AAA-7F48-A7A2-77302BEC53B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38C-C0D0-2444-9FA7-BD6DFA30B550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29AE-4AAA-7F48-A7A2-77302BEC53B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8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38C-C0D0-2444-9FA7-BD6DFA30B550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29AE-4AAA-7F48-A7A2-77302BEC53B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9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38C-C0D0-2444-9FA7-BD6DFA30B550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29AE-4AAA-7F48-A7A2-77302BEC53B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4138C-C0D0-2444-9FA7-BD6DFA30B550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29AE-4AAA-7F48-A7A2-77302BEC53B3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 descr="Manual-de-Marca-Final-30-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3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BE09A-6A2E-6543-BF36-74D5D076F357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BC4CB-2250-3949-BEB4-25B407508306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 descr="Plantilla 2  ingen-0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0"/>
            <a:ext cx="12064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scgg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72" y="-128568"/>
            <a:ext cx="2560320" cy="240985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99336" y="2498961"/>
            <a:ext cx="9990992" cy="1285387"/>
          </a:xfrm>
        </p:spPr>
        <p:txBody>
          <a:bodyPr>
            <a:normAutofit fontScale="90000"/>
          </a:bodyPr>
          <a:lstStyle/>
          <a:p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GxR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2016  </a:t>
            </a:r>
            <a:br>
              <a:rPr lang="en-US" sz="4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HACIA LA CALIDAD DE LA INFORMACIÓN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591474" y="4846133"/>
            <a:ext cx="5946531" cy="612515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Lecciones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Aprendidas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y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Cursos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Acción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9921857" y="6289600"/>
            <a:ext cx="161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Junio 2016</a:t>
            </a:r>
          </a:p>
        </p:txBody>
      </p:sp>
    </p:spTree>
    <p:extLst>
      <p:ext uri="{BB962C8B-B14F-4D97-AF65-F5344CB8AC3E}">
        <p14:creationId xmlns:p14="http://schemas.microsoft.com/office/powerpoint/2010/main" val="19543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 BLANC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50" y="5495597"/>
            <a:ext cx="1636450" cy="149929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35000" y="203201"/>
            <a:ext cx="2804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4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Evaluación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35001" y="1129925"/>
            <a:ext cx="954109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38" indent="-514338" algn="just">
              <a:buFont typeface="+mj-lt"/>
              <a:buAutoNum type="arabicPeriod"/>
            </a:pPr>
            <a:r>
              <a:rPr lang="es-HN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Establecer los lineamientos generales y analizar los procesos vinculados a:</a:t>
            </a:r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es-HN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Gestión de información.</a:t>
            </a:r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es-HN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Estadísticas y registros administrativos institucionales.</a:t>
            </a:r>
          </a:p>
          <a:p>
            <a:pPr lvl="1" algn="just"/>
            <a:endParaRPr lang="es-HN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514338" indent="-514338" algn="just">
              <a:buFont typeface="+mj-lt"/>
              <a:buAutoNum type="arabicPeriod"/>
            </a:pPr>
            <a:r>
              <a:rPr lang="es-HN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Evaluar a nivel de las políticas públicas, programas, proyectos y gestión institucional:</a:t>
            </a:r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es-HN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Diseño.</a:t>
            </a:r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es-HN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Proceso.</a:t>
            </a:r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es-HN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Desempeño.</a:t>
            </a:r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es-HN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Impacto.</a:t>
            </a:r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es-HN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Costo-efectividad.</a:t>
            </a:r>
          </a:p>
          <a:p>
            <a:endParaRPr lang="es-HN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4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 BLANC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50" y="5495597"/>
            <a:ext cx="1636450" cy="1499290"/>
          </a:xfrm>
          <a:prstGeom prst="rect">
            <a:avLst/>
          </a:prstGeom>
        </p:spPr>
      </p:pic>
      <p:sp>
        <p:nvSpPr>
          <p:cNvPr id="3" name="Bent-Up Arrow 8"/>
          <p:cNvSpPr/>
          <p:nvPr/>
        </p:nvSpPr>
        <p:spPr>
          <a:xfrm rot="5400000">
            <a:off x="3952814" y="2034461"/>
            <a:ext cx="503629" cy="48249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 12"/>
          <p:cNvSpPr/>
          <p:nvPr/>
        </p:nvSpPr>
        <p:spPr>
          <a:xfrm>
            <a:off x="3604090" y="1215805"/>
            <a:ext cx="1524093" cy="680864"/>
          </a:xfrm>
          <a:custGeom>
            <a:avLst/>
            <a:gdLst>
              <a:gd name="connsiteX0" fmla="*/ 0 w 972708"/>
              <a:gd name="connsiteY0" fmla="*/ 113500 h 680864"/>
              <a:gd name="connsiteX1" fmla="*/ 113500 w 972708"/>
              <a:gd name="connsiteY1" fmla="*/ 0 h 680864"/>
              <a:gd name="connsiteX2" fmla="*/ 859208 w 972708"/>
              <a:gd name="connsiteY2" fmla="*/ 0 h 680864"/>
              <a:gd name="connsiteX3" fmla="*/ 972708 w 972708"/>
              <a:gd name="connsiteY3" fmla="*/ 113500 h 680864"/>
              <a:gd name="connsiteX4" fmla="*/ 972708 w 972708"/>
              <a:gd name="connsiteY4" fmla="*/ 567364 h 680864"/>
              <a:gd name="connsiteX5" fmla="*/ 859208 w 972708"/>
              <a:gd name="connsiteY5" fmla="*/ 680864 h 680864"/>
              <a:gd name="connsiteX6" fmla="*/ 113500 w 972708"/>
              <a:gd name="connsiteY6" fmla="*/ 680864 h 680864"/>
              <a:gd name="connsiteX7" fmla="*/ 0 w 972708"/>
              <a:gd name="connsiteY7" fmla="*/ 567364 h 680864"/>
              <a:gd name="connsiteX8" fmla="*/ 0 w 972708"/>
              <a:gd name="connsiteY8" fmla="*/ 113500 h 68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708" h="680864">
                <a:moveTo>
                  <a:pt x="0" y="113500"/>
                </a:moveTo>
                <a:cubicBezTo>
                  <a:pt x="0" y="50816"/>
                  <a:pt x="50816" y="0"/>
                  <a:pt x="113500" y="0"/>
                </a:cubicBezTo>
                <a:lnTo>
                  <a:pt x="859208" y="0"/>
                </a:lnTo>
                <a:cubicBezTo>
                  <a:pt x="921892" y="0"/>
                  <a:pt x="972708" y="50816"/>
                  <a:pt x="972708" y="113500"/>
                </a:cubicBezTo>
                <a:lnTo>
                  <a:pt x="972708" y="567364"/>
                </a:lnTo>
                <a:cubicBezTo>
                  <a:pt x="972708" y="630048"/>
                  <a:pt x="921892" y="680864"/>
                  <a:pt x="859208" y="680864"/>
                </a:cubicBezTo>
                <a:lnTo>
                  <a:pt x="113500" y="680864"/>
                </a:lnTo>
                <a:cubicBezTo>
                  <a:pt x="50816" y="680864"/>
                  <a:pt x="0" y="630048"/>
                  <a:pt x="0" y="567364"/>
                </a:cubicBezTo>
                <a:lnTo>
                  <a:pt x="0" y="1135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203" tIns="94203" rIns="94203" bIns="94203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Institución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13"/>
          <p:cNvSpPr/>
          <p:nvPr/>
        </p:nvSpPr>
        <p:spPr>
          <a:xfrm>
            <a:off x="4576802" y="1280741"/>
            <a:ext cx="707455" cy="55030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15"/>
          <p:cNvSpPr/>
          <p:nvPr/>
        </p:nvSpPr>
        <p:spPr>
          <a:xfrm>
            <a:off x="4466298" y="2116693"/>
            <a:ext cx="1714133" cy="680864"/>
          </a:xfrm>
          <a:custGeom>
            <a:avLst/>
            <a:gdLst>
              <a:gd name="connsiteX0" fmla="*/ 0 w 972708"/>
              <a:gd name="connsiteY0" fmla="*/ 113500 h 680864"/>
              <a:gd name="connsiteX1" fmla="*/ 113500 w 972708"/>
              <a:gd name="connsiteY1" fmla="*/ 0 h 680864"/>
              <a:gd name="connsiteX2" fmla="*/ 859208 w 972708"/>
              <a:gd name="connsiteY2" fmla="*/ 0 h 680864"/>
              <a:gd name="connsiteX3" fmla="*/ 972708 w 972708"/>
              <a:gd name="connsiteY3" fmla="*/ 113500 h 680864"/>
              <a:gd name="connsiteX4" fmla="*/ 972708 w 972708"/>
              <a:gd name="connsiteY4" fmla="*/ 567364 h 680864"/>
              <a:gd name="connsiteX5" fmla="*/ 859208 w 972708"/>
              <a:gd name="connsiteY5" fmla="*/ 680864 h 680864"/>
              <a:gd name="connsiteX6" fmla="*/ 113500 w 972708"/>
              <a:gd name="connsiteY6" fmla="*/ 680864 h 680864"/>
              <a:gd name="connsiteX7" fmla="*/ 0 w 972708"/>
              <a:gd name="connsiteY7" fmla="*/ 567364 h 680864"/>
              <a:gd name="connsiteX8" fmla="*/ 0 w 972708"/>
              <a:gd name="connsiteY8" fmla="*/ 113500 h 68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708" h="680864">
                <a:moveTo>
                  <a:pt x="0" y="113500"/>
                </a:moveTo>
                <a:cubicBezTo>
                  <a:pt x="0" y="50816"/>
                  <a:pt x="50816" y="0"/>
                  <a:pt x="113500" y="0"/>
                </a:cubicBezTo>
                <a:lnTo>
                  <a:pt x="859208" y="0"/>
                </a:lnTo>
                <a:cubicBezTo>
                  <a:pt x="921892" y="0"/>
                  <a:pt x="972708" y="50816"/>
                  <a:pt x="972708" y="113500"/>
                </a:cubicBezTo>
                <a:lnTo>
                  <a:pt x="972708" y="567364"/>
                </a:lnTo>
                <a:cubicBezTo>
                  <a:pt x="972708" y="630048"/>
                  <a:pt x="921892" y="680864"/>
                  <a:pt x="859208" y="680864"/>
                </a:cubicBezTo>
                <a:lnTo>
                  <a:pt x="113500" y="680864"/>
                </a:lnTo>
                <a:cubicBezTo>
                  <a:pt x="50816" y="680864"/>
                  <a:pt x="0" y="630048"/>
                  <a:pt x="0" y="567364"/>
                </a:cubicBezTo>
                <a:lnTo>
                  <a:pt x="0" y="1135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203" tIns="94203" rIns="94203" bIns="94203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Programas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16"/>
          <p:cNvSpPr/>
          <p:nvPr/>
        </p:nvSpPr>
        <p:spPr>
          <a:xfrm>
            <a:off x="5452555" y="2488929"/>
            <a:ext cx="707455" cy="55030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18"/>
          <p:cNvSpPr/>
          <p:nvPr/>
        </p:nvSpPr>
        <p:spPr>
          <a:xfrm>
            <a:off x="5221727" y="3005767"/>
            <a:ext cx="1917407" cy="680864"/>
          </a:xfrm>
          <a:custGeom>
            <a:avLst/>
            <a:gdLst>
              <a:gd name="connsiteX0" fmla="*/ 0 w 972708"/>
              <a:gd name="connsiteY0" fmla="*/ 113500 h 680864"/>
              <a:gd name="connsiteX1" fmla="*/ 113500 w 972708"/>
              <a:gd name="connsiteY1" fmla="*/ 0 h 680864"/>
              <a:gd name="connsiteX2" fmla="*/ 859208 w 972708"/>
              <a:gd name="connsiteY2" fmla="*/ 0 h 680864"/>
              <a:gd name="connsiteX3" fmla="*/ 972708 w 972708"/>
              <a:gd name="connsiteY3" fmla="*/ 113500 h 680864"/>
              <a:gd name="connsiteX4" fmla="*/ 972708 w 972708"/>
              <a:gd name="connsiteY4" fmla="*/ 567364 h 680864"/>
              <a:gd name="connsiteX5" fmla="*/ 859208 w 972708"/>
              <a:gd name="connsiteY5" fmla="*/ 680864 h 680864"/>
              <a:gd name="connsiteX6" fmla="*/ 113500 w 972708"/>
              <a:gd name="connsiteY6" fmla="*/ 680864 h 680864"/>
              <a:gd name="connsiteX7" fmla="*/ 0 w 972708"/>
              <a:gd name="connsiteY7" fmla="*/ 567364 h 680864"/>
              <a:gd name="connsiteX8" fmla="*/ 0 w 972708"/>
              <a:gd name="connsiteY8" fmla="*/ 113500 h 68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708" h="680864">
                <a:moveTo>
                  <a:pt x="0" y="113500"/>
                </a:moveTo>
                <a:cubicBezTo>
                  <a:pt x="0" y="50816"/>
                  <a:pt x="50816" y="0"/>
                  <a:pt x="113500" y="0"/>
                </a:cubicBezTo>
                <a:lnTo>
                  <a:pt x="859208" y="0"/>
                </a:lnTo>
                <a:cubicBezTo>
                  <a:pt x="921892" y="0"/>
                  <a:pt x="972708" y="50816"/>
                  <a:pt x="972708" y="113500"/>
                </a:cubicBezTo>
                <a:lnTo>
                  <a:pt x="972708" y="567364"/>
                </a:lnTo>
                <a:cubicBezTo>
                  <a:pt x="972708" y="630048"/>
                  <a:pt x="921892" y="680864"/>
                  <a:pt x="859208" y="680864"/>
                </a:cubicBezTo>
                <a:lnTo>
                  <a:pt x="113500" y="680864"/>
                </a:lnTo>
                <a:cubicBezTo>
                  <a:pt x="50816" y="680864"/>
                  <a:pt x="0" y="630048"/>
                  <a:pt x="0" y="567364"/>
                </a:cubicBezTo>
                <a:lnTo>
                  <a:pt x="0" y="1135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203" tIns="94203" rIns="94203" bIns="94203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Metas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19"/>
          <p:cNvSpPr/>
          <p:nvPr/>
        </p:nvSpPr>
        <p:spPr>
          <a:xfrm>
            <a:off x="6425290" y="3710965"/>
            <a:ext cx="707455" cy="55030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21"/>
          <p:cNvSpPr/>
          <p:nvPr/>
        </p:nvSpPr>
        <p:spPr>
          <a:xfrm>
            <a:off x="6114013" y="3962685"/>
            <a:ext cx="2037465" cy="680864"/>
          </a:xfrm>
          <a:custGeom>
            <a:avLst/>
            <a:gdLst>
              <a:gd name="connsiteX0" fmla="*/ 0 w 972708"/>
              <a:gd name="connsiteY0" fmla="*/ 113500 h 680864"/>
              <a:gd name="connsiteX1" fmla="*/ 113500 w 972708"/>
              <a:gd name="connsiteY1" fmla="*/ 0 h 680864"/>
              <a:gd name="connsiteX2" fmla="*/ 859208 w 972708"/>
              <a:gd name="connsiteY2" fmla="*/ 0 h 680864"/>
              <a:gd name="connsiteX3" fmla="*/ 972708 w 972708"/>
              <a:gd name="connsiteY3" fmla="*/ 113500 h 680864"/>
              <a:gd name="connsiteX4" fmla="*/ 972708 w 972708"/>
              <a:gd name="connsiteY4" fmla="*/ 567364 h 680864"/>
              <a:gd name="connsiteX5" fmla="*/ 859208 w 972708"/>
              <a:gd name="connsiteY5" fmla="*/ 680864 h 680864"/>
              <a:gd name="connsiteX6" fmla="*/ 113500 w 972708"/>
              <a:gd name="connsiteY6" fmla="*/ 680864 h 680864"/>
              <a:gd name="connsiteX7" fmla="*/ 0 w 972708"/>
              <a:gd name="connsiteY7" fmla="*/ 567364 h 680864"/>
              <a:gd name="connsiteX8" fmla="*/ 0 w 972708"/>
              <a:gd name="connsiteY8" fmla="*/ 113500 h 68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708" h="680864">
                <a:moveTo>
                  <a:pt x="0" y="113500"/>
                </a:moveTo>
                <a:cubicBezTo>
                  <a:pt x="0" y="50816"/>
                  <a:pt x="50816" y="0"/>
                  <a:pt x="113500" y="0"/>
                </a:cubicBezTo>
                <a:lnTo>
                  <a:pt x="859208" y="0"/>
                </a:lnTo>
                <a:cubicBezTo>
                  <a:pt x="921892" y="0"/>
                  <a:pt x="972708" y="50816"/>
                  <a:pt x="972708" y="113500"/>
                </a:cubicBezTo>
                <a:lnTo>
                  <a:pt x="972708" y="567364"/>
                </a:lnTo>
                <a:cubicBezTo>
                  <a:pt x="972708" y="630048"/>
                  <a:pt x="921892" y="680864"/>
                  <a:pt x="859208" y="680864"/>
                </a:cubicBezTo>
                <a:lnTo>
                  <a:pt x="113500" y="680864"/>
                </a:lnTo>
                <a:cubicBezTo>
                  <a:pt x="50816" y="680864"/>
                  <a:pt x="0" y="630048"/>
                  <a:pt x="0" y="567364"/>
                </a:cubicBezTo>
                <a:lnTo>
                  <a:pt x="0" y="1135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203" tIns="94203" rIns="94203" bIns="94203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Productos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 Finales</a:t>
            </a:r>
          </a:p>
        </p:txBody>
      </p:sp>
      <p:sp>
        <p:nvSpPr>
          <p:cNvPr id="12" name="Rectangle 22"/>
          <p:cNvSpPr/>
          <p:nvPr/>
        </p:nvSpPr>
        <p:spPr>
          <a:xfrm>
            <a:off x="7231770" y="4933000"/>
            <a:ext cx="707455" cy="55030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2"/>
          <p:cNvSpPr txBox="1"/>
          <p:nvPr/>
        </p:nvSpPr>
        <p:spPr>
          <a:xfrm>
            <a:off x="7585497" y="1243509"/>
            <a:ext cx="9797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H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2014</a:t>
            </a:r>
          </a:p>
          <a:p>
            <a:pPr algn="ctr"/>
            <a:r>
              <a:rPr lang="es-H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</a:t>
            </a:r>
          </a:p>
          <a:p>
            <a:pPr algn="ctr"/>
            <a:r>
              <a:rPr lang="es-H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2015</a:t>
            </a:r>
          </a:p>
        </p:txBody>
      </p:sp>
      <p:sp>
        <p:nvSpPr>
          <p:cNvPr id="14" name="Freeform 24"/>
          <p:cNvSpPr/>
          <p:nvPr/>
        </p:nvSpPr>
        <p:spPr>
          <a:xfrm>
            <a:off x="7147580" y="4941927"/>
            <a:ext cx="1733987" cy="680864"/>
          </a:xfrm>
          <a:custGeom>
            <a:avLst/>
            <a:gdLst>
              <a:gd name="connsiteX0" fmla="*/ 0 w 972708"/>
              <a:gd name="connsiteY0" fmla="*/ 113500 h 680864"/>
              <a:gd name="connsiteX1" fmla="*/ 113500 w 972708"/>
              <a:gd name="connsiteY1" fmla="*/ 0 h 680864"/>
              <a:gd name="connsiteX2" fmla="*/ 859208 w 972708"/>
              <a:gd name="connsiteY2" fmla="*/ 0 h 680864"/>
              <a:gd name="connsiteX3" fmla="*/ 972708 w 972708"/>
              <a:gd name="connsiteY3" fmla="*/ 113500 h 680864"/>
              <a:gd name="connsiteX4" fmla="*/ 972708 w 972708"/>
              <a:gd name="connsiteY4" fmla="*/ 567364 h 680864"/>
              <a:gd name="connsiteX5" fmla="*/ 859208 w 972708"/>
              <a:gd name="connsiteY5" fmla="*/ 680864 h 680864"/>
              <a:gd name="connsiteX6" fmla="*/ 113500 w 972708"/>
              <a:gd name="connsiteY6" fmla="*/ 680864 h 680864"/>
              <a:gd name="connsiteX7" fmla="*/ 0 w 972708"/>
              <a:gd name="connsiteY7" fmla="*/ 567364 h 680864"/>
              <a:gd name="connsiteX8" fmla="*/ 0 w 972708"/>
              <a:gd name="connsiteY8" fmla="*/ 113500 h 68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708" h="680864">
                <a:moveTo>
                  <a:pt x="0" y="113500"/>
                </a:moveTo>
                <a:cubicBezTo>
                  <a:pt x="0" y="50816"/>
                  <a:pt x="50816" y="0"/>
                  <a:pt x="113500" y="0"/>
                </a:cubicBezTo>
                <a:lnTo>
                  <a:pt x="859208" y="0"/>
                </a:lnTo>
                <a:cubicBezTo>
                  <a:pt x="921892" y="0"/>
                  <a:pt x="972708" y="50816"/>
                  <a:pt x="972708" y="113500"/>
                </a:cubicBezTo>
                <a:lnTo>
                  <a:pt x="972708" y="567364"/>
                </a:lnTo>
                <a:cubicBezTo>
                  <a:pt x="972708" y="630048"/>
                  <a:pt x="921892" y="680864"/>
                  <a:pt x="859208" y="680864"/>
                </a:cubicBezTo>
                <a:lnTo>
                  <a:pt x="113500" y="680864"/>
                </a:lnTo>
                <a:cubicBezTo>
                  <a:pt x="50816" y="680864"/>
                  <a:pt x="0" y="630048"/>
                  <a:pt x="0" y="567364"/>
                </a:cubicBezTo>
                <a:lnTo>
                  <a:pt x="0" y="1135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203" tIns="94203" rIns="94203" bIns="94203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Productos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Intermedios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Rectangle 25"/>
          <p:cNvSpPr/>
          <p:nvPr/>
        </p:nvSpPr>
        <p:spPr>
          <a:xfrm>
            <a:off x="8209650" y="5337215"/>
            <a:ext cx="707455" cy="55030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26"/>
          <p:cNvSpPr/>
          <p:nvPr/>
        </p:nvSpPr>
        <p:spPr>
          <a:xfrm>
            <a:off x="8467766" y="5810287"/>
            <a:ext cx="972708" cy="680864"/>
          </a:xfrm>
          <a:custGeom>
            <a:avLst/>
            <a:gdLst>
              <a:gd name="connsiteX0" fmla="*/ 0 w 972708"/>
              <a:gd name="connsiteY0" fmla="*/ 113500 h 680864"/>
              <a:gd name="connsiteX1" fmla="*/ 113500 w 972708"/>
              <a:gd name="connsiteY1" fmla="*/ 0 h 680864"/>
              <a:gd name="connsiteX2" fmla="*/ 859208 w 972708"/>
              <a:gd name="connsiteY2" fmla="*/ 0 h 680864"/>
              <a:gd name="connsiteX3" fmla="*/ 972708 w 972708"/>
              <a:gd name="connsiteY3" fmla="*/ 113500 h 680864"/>
              <a:gd name="connsiteX4" fmla="*/ 972708 w 972708"/>
              <a:gd name="connsiteY4" fmla="*/ 567364 h 680864"/>
              <a:gd name="connsiteX5" fmla="*/ 859208 w 972708"/>
              <a:gd name="connsiteY5" fmla="*/ 680864 h 680864"/>
              <a:gd name="connsiteX6" fmla="*/ 113500 w 972708"/>
              <a:gd name="connsiteY6" fmla="*/ 680864 h 680864"/>
              <a:gd name="connsiteX7" fmla="*/ 0 w 972708"/>
              <a:gd name="connsiteY7" fmla="*/ 567364 h 680864"/>
              <a:gd name="connsiteX8" fmla="*/ 0 w 972708"/>
              <a:gd name="connsiteY8" fmla="*/ 113500 h 68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708" h="680864">
                <a:moveTo>
                  <a:pt x="0" y="113500"/>
                </a:moveTo>
                <a:cubicBezTo>
                  <a:pt x="0" y="50816"/>
                  <a:pt x="50816" y="0"/>
                  <a:pt x="113500" y="0"/>
                </a:cubicBezTo>
                <a:lnTo>
                  <a:pt x="859208" y="0"/>
                </a:lnTo>
                <a:cubicBezTo>
                  <a:pt x="921892" y="0"/>
                  <a:pt x="972708" y="50816"/>
                  <a:pt x="972708" y="113500"/>
                </a:cubicBezTo>
                <a:lnTo>
                  <a:pt x="972708" y="567364"/>
                </a:lnTo>
                <a:cubicBezTo>
                  <a:pt x="972708" y="630048"/>
                  <a:pt x="921892" y="680864"/>
                  <a:pt x="859208" y="680864"/>
                </a:cubicBezTo>
                <a:lnTo>
                  <a:pt x="113500" y="680864"/>
                </a:lnTo>
                <a:cubicBezTo>
                  <a:pt x="50816" y="680864"/>
                  <a:pt x="0" y="630048"/>
                  <a:pt x="0" y="567364"/>
                </a:cubicBezTo>
                <a:lnTo>
                  <a:pt x="0" y="1135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203" tIns="94203" rIns="94203" bIns="94203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Tareas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ectangle 5"/>
          <p:cNvSpPr/>
          <p:nvPr/>
        </p:nvSpPr>
        <p:spPr>
          <a:xfrm>
            <a:off x="3893261" y="5245858"/>
            <a:ext cx="15504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2016</a:t>
            </a:r>
            <a:endParaRPr lang="es-HN" sz="4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18105" y="109394"/>
            <a:ext cx="912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Estructura de la Plataforma del SGPR</a:t>
            </a:r>
            <a:endParaRPr lang="es-HN" sz="4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9" name="Bent-Up Arrow 8"/>
          <p:cNvSpPr/>
          <p:nvPr/>
        </p:nvSpPr>
        <p:spPr>
          <a:xfrm rot="5400000">
            <a:off x="4708244" y="2902421"/>
            <a:ext cx="503629" cy="48249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Bent-Up Arrow 8"/>
          <p:cNvSpPr/>
          <p:nvPr/>
        </p:nvSpPr>
        <p:spPr>
          <a:xfrm rot="10800000" flipV="1">
            <a:off x="5554467" y="3745102"/>
            <a:ext cx="503629" cy="582399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Bent-Up Arrow 8"/>
          <p:cNvSpPr/>
          <p:nvPr/>
        </p:nvSpPr>
        <p:spPr>
          <a:xfrm rot="10800000" flipV="1">
            <a:off x="6586691" y="4754817"/>
            <a:ext cx="503629" cy="582399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Bent-Up Arrow 8"/>
          <p:cNvSpPr/>
          <p:nvPr/>
        </p:nvSpPr>
        <p:spPr>
          <a:xfrm rot="10800000" flipV="1">
            <a:off x="7918328" y="5689989"/>
            <a:ext cx="503629" cy="582399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 21"/>
          <p:cNvSpPr/>
          <p:nvPr/>
        </p:nvSpPr>
        <p:spPr>
          <a:xfrm>
            <a:off x="754580" y="1167828"/>
            <a:ext cx="2037465" cy="680864"/>
          </a:xfrm>
          <a:custGeom>
            <a:avLst/>
            <a:gdLst>
              <a:gd name="connsiteX0" fmla="*/ 0 w 972708"/>
              <a:gd name="connsiteY0" fmla="*/ 113500 h 680864"/>
              <a:gd name="connsiteX1" fmla="*/ 113500 w 972708"/>
              <a:gd name="connsiteY1" fmla="*/ 0 h 680864"/>
              <a:gd name="connsiteX2" fmla="*/ 859208 w 972708"/>
              <a:gd name="connsiteY2" fmla="*/ 0 h 680864"/>
              <a:gd name="connsiteX3" fmla="*/ 972708 w 972708"/>
              <a:gd name="connsiteY3" fmla="*/ 113500 h 680864"/>
              <a:gd name="connsiteX4" fmla="*/ 972708 w 972708"/>
              <a:gd name="connsiteY4" fmla="*/ 567364 h 680864"/>
              <a:gd name="connsiteX5" fmla="*/ 859208 w 972708"/>
              <a:gd name="connsiteY5" fmla="*/ 680864 h 680864"/>
              <a:gd name="connsiteX6" fmla="*/ 113500 w 972708"/>
              <a:gd name="connsiteY6" fmla="*/ 680864 h 680864"/>
              <a:gd name="connsiteX7" fmla="*/ 0 w 972708"/>
              <a:gd name="connsiteY7" fmla="*/ 567364 h 680864"/>
              <a:gd name="connsiteX8" fmla="*/ 0 w 972708"/>
              <a:gd name="connsiteY8" fmla="*/ 113500 h 68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708" h="680864">
                <a:moveTo>
                  <a:pt x="0" y="113500"/>
                </a:moveTo>
                <a:cubicBezTo>
                  <a:pt x="0" y="50816"/>
                  <a:pt x="50816" y="0"/>
                  <a:pt x="113500" y="0"/>
                </a:cubicBezTo>
                <a:lnTo>
                  <a:pt x="859208" y="0"/>
                </a:lnTo>
                <a:cubicBezTo>
                  <a:pt x="921892" y="0"/>
                  <a:pt x="972708" y="50816"/>
                  <a:pt x="972708" y="113500"/>
                </a:cubicBezTo>
                <a:lnTo>
                  <a:pt x="972708" y="567364"/>
                </a:lnTo>
                <a:cubicBezTo>
                  <a:pt x="972708" y="630048"/>
                  <a:pt x="921892" y="680864"/>
                  <a:pt x="859208" y="680864"/>
                </a:cubicBezTo>
                <a:lnTo>
                  <a:pt x="113500" y="680864"/>
                </a:lnTo>
                <a:cubicBezTo>
                  <a:pt x="50816" y="680864"/>
                  <a:pt x="0" y="630048"/>
                  <a:pt x="0" y="567364"/>
                </a:cubicBezTo>
                <a:lnTo>
                  <a:pt x="0" y="1135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203" tIns="94203" rIns="94203" bIns="94203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Indicadores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 de Plan de </a:t>
            </a: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Nación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Freeform 21"/>
          <p:cNvSpPr/>
          <p:nvPr/>
        </p:nvSpPr>
        <p:spPr>
          <a:xfrm>
            <a:off x="715628" y="4943524"/>
            <a:ext cx="2037465" cy="680864"/>
          </a:xfrm>
          <a:custGeom>
            <a:avLst/>
            <a:gdLst>
              <a:gd name="connsiteX0" fmla="*/ 0 w 972708"/>
              <a:gd name="connsiteY0" fmla="*/ 113500 h 680864"/>
              <a:gd name="connsiteX1" fmla="*/ 113500 w 972708"/>
              <a:gd name="connsiteY1" fmla="*/ 0 h 680864"/>
              <a:gd name="connsiteX2" fmla="*/ 859208 w 972708"/>
              <a:gd name="connsiteY2" fmla="*/ 0 h 680864"/>
              <a:gd name="connsiteX3" fmla="*/ 972708 w 972708"/>
              <a:gd name="connsiteY3" fmla="*/ 113500 h 680864"/>
              <a:gd name="connsiteX4" fmla="*/ 972708 w 972708"/>
              <a:gd name="connsiteY4" fmla="*/ 567364 h 680864"/>
              <a:gd name="connsiteX5" fmla="*/ 859208 w 972708"/>
              <a:gd name="connsiteY5" fmla="*/ 680864 h 680864"/>
              <a:gd name="connsiteX6" fmla="*/ 113500 w 972708"/>
              <a:gd name="connsiteY6" fmla="*/ 680864 h 680864"/>
              <a:gd name="connsiteX7" fmla="*/ 0 w 972708"/>
              <a:gd name="connsiteY7" fmla="*/ 567364 h 680864"/>
              <a:gd name="connsiteX8" fmla="*/ 0 w 972708"/>
              <a:gd name="connsiteY8" fmla="*/ 113500 h 68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708" h="680864">
                <a:moveTo>
                  <a:pt x="0" y="113500"/>
                </a:moveTo>
                <a:cubicBezTo>
                  <a:pt x="0" y="50816"/>
                  <a:pt x="50816" y="0"/>
                  <a:pt x="113500" y="0"/>
                </a:cubicBezTo>
                <a:lnTo>
                  <a:pt x="859208" y="0"/>
                </a:lnTo>
                <a:cubicBezTo>
                  <a:pt x="921892" y="0"/>
                  <a:pt x="972708" y="50816"/>
                  <a:pt x="972708" y="113500"/>
                </a:cubicBezTo>
                <a:lnTo>
                  <a:pt x="972708" y="567364"/>
                </a:lnTo>
                <a:cubicBezTo>
                  <a:pt x="972708" y="630048"/>
                  <a:pt x="921892" y="680864"/>
                  <a:pt x="859208" y="680864"/>
                </a:cubicBezTo>
                <a:lnTo>
                  <a:pt x="113500" y="680864"/>
                </a:lnTo>
                <a:cubicBezTo>
                  <a:pt x="50816" y="680864"/>
                  <a:pt x="0" y="630048"/>
                  <a:pt x="0" y="567364"/>
                </a:cubicBezTo>
                <a:lnTo>
                  <a:pt x="0" y="1135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203" tIns="94203" rIns="94203" bIns="94203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Indicadores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 de Plan de </a:t>
            </a: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Gobierno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Freeform 21"/>
          <p:cNvSpPr/>
          <p:nvPr/>
        </p:nvSpPr>
        <p:spPr>
          <a:xfrm>
            <a:off x="706102" y="5835843"/>
            <a:ext cx="2037465" cy="680864"/>
          </a:xfrm>
          <a:custGeom>
            <a:avLst/>
            <a:gdLst>
              <a:gd name="connsiteX0" fmla="*/ 0 w 972708"/>
              <a:gd name="connsiteY0" fmla="*/ 113500 h 680864"/>
              <a:gd name="connsiteX1" fmla="*/ 113500 w 972708"/>
              <a:gd name="connsiteY1" fmla="*/ 0 h 680864"/>
              <a:gd name="connsiteX2" fmla="*/ 859208 w 972708"/>
              <a:gd name="connsiteY2" fmla="*/ 0 h 680864"/>
              <a:gd name="connsiteX3" fmla="*/ 972708 w 972708"/>
              <a:gd name="connsiteY3" fmla="*/ 113500 h 680864"/>
              <a:gd name="connsiteX4" fmla="*/ 972708 w 972708"/>
              <a:gd name="connsiteY4" fmla="*/ 567364 h 680864"/>
              <a:gd name="connsiteX5" fmla="*/ 859208 w 972708"/>
              <a:gd name="connsiteY5" fmla="*/ 680864 h 680864"/>
              <a:gd name="connsiteX6" fmla="*/ 113500 w 972708"/>
              <a:gd name="connsiteY6" fmla="*/ 680864 h 680864"/>
              <a:gd name="connsiteX7" fmla="*/ 0 w 972708"/>
              <a:gd name="connsiteY7" fmla="*/ 567364 h 680864"/>
              <a:gd name="connsiteX8" fmla="*/ 0 w 972708"/>
              <a:gd name="connsiteY8" fmla="*/ 113500 h 68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708" h="680864">
                <a:moveTo>
                  <a:pt x="0" y="113500"/>
                </a:moveTo>
                <a:cubicBezTo>
                  <a:pt x="0" y="50816"/>
                  <a:pt x="50816" y="0"/>
                  <a:pt x="113500" y="0"/>
                </a:cubicBezTo>
                <a:lnTo>
                  <a:pt x="859208" y="0"/>
                </a:lnTo>
                <a:cubicBezTo>
                  <a:pt x="921892" y="0"/>
                  <a:pt x="972708" y="50816"/>
                  <a:pt x="972708" y="113500"/>
                </a:cubicBezTo>
                <a:lnTo>
                  <a:pt x="972708" y="567364"/>
                </a:lnTo>
                <a:cubicBezTo>
                  <a:pt x="972708" y="630048"/>
                  <a:pt x="921892" y="680864"/>
                  <a:pt x="859208" y="680864"/>
                </a:cubicBezTo>
                <a:lnTo>
                  <a:pt x="113500" y="680864"/>
                </a:lnTo>
                <a:cubicBezTo>
                  <a:pt x="50816" y="680864"/>
                  <a:pt x="0" y="630048"/>
                  <a:pt x="0" y="567364"/>
                </a:cubicBezTo>
                <a:lnTo>
                  <a:pt x="0" y="1135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203" tIns="94203" rIns="94203" bIns="94203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Indicadores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Sectoriales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Down Arrow 3"/>
          <p:cNvSpPr/>
          <p:nvPr/>
        </p:nvSpPr>
        <p:spPr>
          <a:xfrm>
            <a:off x="1257952" y="1959117"/>
            <a:ext cx="962115" cy="2684432"/>
          </a:xfrm>
          <a:prstGeom prst="downArrow">
            <a:avLst/>
          </a:prstGeom>
          <a:solidFill>
            <a:srgbClr val="FFCB25"/>
          </a:solidFill>
          <a:ln>
            <a:solidFill>
              <a:srgbClr val="FFCB2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7" name="Down Arrow 3"/>
          <p:cNvSpPr/>
          <p:nvPr/>
        </p:nvSpPr>
        <p:spPr>
          <a:xfrm>
            <a:off x="8430037" y="1310703"/>
            <a:ext cx="962115" cy="3299796"/>
          </a:xfrm>
          <a:prstGeom prst="downArrow">
            <a:avLst/>
          </a:prstGeom>
          <a:solidFill>
            <a:srgbClr val="FFCB25"/>
          </a:solidFill>
          <a:ln>
            <a:solidFill>
              <a:srgbClr val="FFCB2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cxnSp>
        <p:nvCxnSpPr>
          <p:cNvPr id="28" name="Straight Connector 51"/>
          <p:cNvCxnSpPr/>
          <p:nvPr/>
        </p:nvCxnSpPr>
        <p:spPr>
          <a:xfrm flipV="1">
            <a:off x="2" y="4753975"/>
            <a:ext cx="12053455" cy="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9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  <p:bldP spid="17" grpId="0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 BLANC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50" y="5495597"/>
            <a:ext cx="1636450" cy="149929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12983" y="129487"/>
            <a:ext cx="4022124" cy="697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Uso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del SGPR</a:t>
            </a:r>
            <a:endParaRPr lang="es-HN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83" y="1436565"/>
            <a:ext cx="5011346" cy="43651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805" y="1436565"/>
            <a:ext cx="4755292" cy="436511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775855" y="667124"/>
            <a:ext cx="587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80% </a:t>
            </a:r>
            <a:r>
              <a:rPr lang="es-HN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 los usuarios generan reportes</a:t>
            </a:r>
          </a:p>
        </p:txBody>
      </p:sp>
    </p:spTree>
    <p:extLst>
      <p:ext uri="{BB962C8B-B14F-4D97-AF65-F5344CB8AC3E}">
        <p14:creationId xmlns:p14="http://schemas.microsoft.com/office/powerpoint/2010/main" val="32567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 BLANC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50" y="5495597"/>
            <a:ext cx="1636450" cy="1499290"/>
          </a:xfrm>
          <a:prstGeom prst="rect">
            <a:avLst/>
          </a:prstGeom>
        </p:spPr>
      </p:pic>
      <p:sp>
        <p:nvSpPr>
          <p:cNvPr id="3" name="Oval 3"/>
          <p:cNvSpPr/>
          <p:nvPr/>
        </p:nvSpPr>
        <p:spPr>
          <a:xfrm>
            <a:off x="5332198" y="1108871"/>
            <a:ext cx="935719" cy="98659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H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2903621" y="2319775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HN" sz="4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Optimizar la información para la toma de decisiones y asegurar resultados</a:t>
            </a:r>
          </a:p>
        </p:txBody>
      </p:sp>
    </p:spTree>
    <p:extLst>
      <p:ext uri="{BB962C8B-B14F-4D97-AF65-F5344CB8AC3E}">
        <p14:creationId xmlns:p14="http://schemas.microsoft.com/office/powerpoint/2010/main" val="18476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 BLANC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50" y="5495597"/>
            <a:ext cx="1636450" cy="149929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950" y="70156"/>
            <a:ext cx="10515600" cy="70602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Gestión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Procesos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Compra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Medicamentos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18"/>
          <p:cNvSpPr txBox="1"/>
          <p:nvPr/>
        </p:nvSpPr>
        <p:spPr>
          <a:xfrm>
            <a:off x="330768" y="1011107"/>
            <a:ext cx="3852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Proceso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tradicional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pSp>
        <p:nvGrpSpPr>
          <p:cNvPr id="12" name="Group 6"/>
          <p:cNvGrpSpPr/>
          <p:nvPr/>
        </p:nvGrpSpPr>
        <p:grpSpPr>
          <a:xfrm>
            <a:off x="428898" y="978657"/>
            <a:ext cx="9140503" cy="2641843"/>
            <a:chOff x="1309189" y="789335"/>
            <a:chExt cx="9635307" cy="2641842"/>
          </a:xfrm>
        </p:grpSpPr>
        <p:sp>
          <p:nvSpPr>
            <p:cNvPr id="13" name="Right Arrow 7"/>
            <p:cNvSpPr/>
            <p:nvPr/>
          </p:nvSpPr>
          <p:spPr>
            <a:xfrm>
              <a:off x="1309189" y="789335"/>
              <a:ext cx="9635307" cy="2641842"/>
            </a:xfrm>
            <a:prstGeom prst="rightArrow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8"/>
            <p:cNvSpPr/>
            <p:nvPr/>
          </p:nvSpPr>
          <p:spPr>
            <a:xfrm>
              <a:off x="1311214" y="1581887"/>
              <a:ext cx="2115456" cy="1056736"/>
            </a:xfrm>
            <a:custGeom>
              <a:avLst/>
              <a:gdLst>
                <a:gd name="connsiteX0" fmla="*/ 0 w 2115456"/>
                <a:gd name="connsiteY0" fmla="*/ 176126 h 1056736"/>
                <a:gd name="connsiteX1" fmla="*/ 176126 w 2115456"/>
                <a:gd name="connsiteY1" fmla="*/ 0 h 1056736"/>
                <a:gd name="connsiteX2" fmla="*/ 1939330 w 2115456"/>
                <a:gd name="connsiteY2" fmla="*/ 0 h 1056736"/>
                <a:gd name="connsiteX3" fmla="*/ 2115456 w 2115456"/>
                <a:gd name="connsiteY3" fmla="*/ 176126 h 1056736"/>
                <a:gd name="connsiteX4" fmla="*/ 2115456 w 2115456"/>
                <a:gd name="connsiteY4" fmla="*/ 880610 h 1056736"/>
                <a:gd name="connsiteX5" fmla="*/ 1939330 w 2115456"/>
                <a:gd name="connsiteY5" fmla="*/ 1056736 h 1056736"/>
                <a:gd name="connsiteX6" fmla="*/ 176126 w 2115456"/>
                <a:gd name="connsiteY6" fmla="*/ 1056736 h 1056736"/>
                <a:gd name="connsiteX7" fmla="*/ 0 w 2115456"/>
                <a:gd name="connsiteY7" fmla="*/ 880610 h 1056736"/>
                <a:gd name="connsiteX8" fmla="*/ 0 w 2115456"/>
                <a:gd name="connsiteY8" fmla="*/ 176126 h 105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456" h="1056736">
                  <a:moveTo>
                    <a:pt x="0" y="176126"/>
                  </a:moveTo>
                  <a:cubicBezTo>
                    <a:pt x="0" y="78854"/>
                    <a:pt x="78854" y="0"/>
                    <a:pt x="176126" y="0"/>
                  </a:cubicBezTo>
                  <a:lnTo>
                    <a:pt x="1939330" y="0"/>
                  </a:lnTo>
                  <a:cubicBezTo>
                    <a:pt x="2036602" y="0"/>
                    <a:pt x="2115456" y="78854"/>
                    <a:pt x="2115456" y="176126"/>
                  </a:cubicBezTo>
                  <a:lnTo>
                    <a:pt x="2115456" y="880610"/>
                  </a:lnTo>
                  <a:cubicBezTo>
                    <a:pt x="2115456" y="977882"/>
                    <a:pt x="2036602" y="1056736"/>
                    <a:pt x="1939330" y="1056736"/>
                  </a:cubicBezTo>
                  <a:lnTo>
                    <a:pt x="176126" y="1056736"/>
                  </a:lnTo>
                  <a:cubicBezTo>
                    <a:pt x="78854" y="1056736"/>
                    <a:pt x="0" y="977882"/>
                    <a:pt x="0" y="880610"/>
                  </a:cubicBezTo>
                  <a:lnTo>
                    <a:pt x="0" y="1761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787" tIns="127787" rIns="127787" bIns="127787" numCol="1" spcCol="1270" anchor="ctr" anchorCtr="0">
              <a:noAutofit/>
            </a:bodyPr>
            <a:lstStyle/>
            <a:p>
              <a:pPr algn="ctr" defTabSz="8889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latin typeface="Cambria" panose="02040503050406030204" pitchFamily="18" charset="0"/>
                </a:rPr>
                <a:t>Compra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5" name="Freeform 9"/>
            <p:cNvSpPr/>
            <p:nvPr/>
          </p:nvSpPr>
          <p:spPr>
            <a:xfrm>
              <a:off x="3637229" y="1581887"/>
              <a:ext cx="2115456" cy="1056736"/>
            </a:xfrm>
            <a:custGeom>
              <a:avLst/>
              <a:gdLst>
                <a:gd name="connsiteX0" fmla="*/ 0 w 2115456"/>
                <a:gd name="connsiteY0" fmla="*/ 176126 h 1056736"/>
                <a:gd name="connsiteX1" fmla="*/ 176126 w 2115456"/>
                <a:gd name="connsiteY1" fmla="*/ 0 h 1056736"/>
                <a:gd name="connsiteX2" fmla="*/ 1939330 w 2115456"/>
                <a:gd name="connsiteY2" fmla="*/ 0 h 1056736"/>
                <a:gd name="connsiteX3" fmla="*/ 2115456 w 2115456"/>
                <a:gd name="connsiteY3" fmla="*/ 176126 h 1056736"/>
                <a:gd name="connsiteX4" fmla="*/ 2115456 w 2115456"/>
                <a:gd name="connsiteY4" fmla="*/ 880610 h 1056736"/>
                <a:gd name="connsiteX5" fmla="*/ 1939330 w 2115456"/>
                <a:gd name="connsiteY5" fmla="*/ 1056736 h 1056736"/>
                <a:gd name="connsiteX6" fmla="*/ 176126 w 2115456"/>
                <a:gd name="connsiteY6" fmla="*/ 1056736 h 1056736"/>
                <a:gd name="connsiteX7" fmla="*/ 0 w 2115456"/>
                <a:gd name="connsiteY7" fmla="*/ 880610 h 1056736"/>
                <a:gd name="connsiteX8" fmla="*/ 0 w 2115456"/>
                <a:gd name="connsiteY8" fmla="*/ 176126 h 105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456" h="1056736">
                  <a:moveTo>
                    <a:pt x="0" y="176126"/>
                  </a:moveTo>
                  <a:cubicBezTo>
                    <a:pt x="0" y="78854"/>
                    <a:pt x="78854" y="0"/>
                    <a:pt x="176126" y="0"/>
                  </a:cubicBezTo>
                  <a:lnTo>
                    <a:pt x="1939330" y="0"/>
                  </a:lnTo>
                  <a:cubicBezTo>
                    <a:pt x="2036602" y="0"/>
                    <a:pt x="2115456" y="78854"/>
                    <a:pt x="2115456" y="176126"/>
                  </a:cubicBezTo>
                  <a:lnTo>
                    <a:pt x="2115456" y="880610"/>
                  </a:lnTo>
                  <a:cubicBezTo>
                    <a:pt x="2115456" y="977882"/>
                    <a:pt x="2036602" y="1056736"/>
                    <a:pt x="1939330" y="1056736"/>
                  </a:cubicBezTo>
                  <a:lnTo>
                    <a:pt x="176126" y="1056736"/>
                  </a:lnTo>
                  <a:cubicBezTo>
                    <a:pt x="78854" y="1056736"/>
                    <a:pt x="0" y="977882"/>
                    <a:pt x="0" y="880610"/>
                  </a:cubicBezTo>
                  <a:lnTo>
                    <a:pt x="0" y="1761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90421"/>
                <a:satOff val="1725"/>
                <a:lumOff val="7618"/>
                <a:alphaOff val="0"/>
              </a:schemeClr>
            </a:fillRef>
            <a:effectRef idx="0">
              <a:schemeClr val="accent1">
                <a:shade val="80000"/>
                <a:hueOff val="90421"/>
                <a:satOff val="1725"/>
                <a:lumOff val="76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787" tIns="127787" rIns="127787" bIns="127787" numCol="1" spcCol="1270" anchor="ctr" anchorCtr="0">
              <a:noAutofit/>
            </a:bodyPr>
            <a:lstStyle/>
            <a:p>
              <a:pPr algn="ctr" defTabSz="8889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 err="1">
                  <a:latin typeface="Cambria" panose="02040503050406030204" pitchFamily="18" charset="0"/>
                </a:rPr>
                <a:t>Almacenamiento</a:t>
              </a:r>
              <a:endParaRPr lang="en-US" sz="1900" dirty="0">
                <a:latin typeface="Cambria" panose="02040503050406030204" pitchFamily="18" charset="0"/>
              </a:endParaRPr>
            </a:p>
          </p:txBody>
        </p:sp>
        <p:sp>
          <p:nvSpPr>
            <p:cNvPr id="16" name="Freeform 10"/>
            <p:cNvSpPr/>
            <p:nvPr/>
          </p:nvSpPr>
          <p:spPr>
            <a:xfrm>
              <a:off x="5963244" y="1581887"/>
              <a:ext cx="2115456" cy="1056736"/>
            </a:xfrm>
            <a:custGeom>
              <a:avLst/>
              <a:gdLst>
                <a:gd name="connsiteX0" fmla="*/ 0 w 2115456"/>
                <a:gd name="connsiteY0" fmla="*/ 176126 h 1056736"/>
                <a:gd name="connsiteX1" fmla="*/ 176126 w 2115456"/>
                <a:gd name="connsiteY1" fmla="*/ 0 h 1056736"/>
                <a:gd name="connsiteX2" fmla="*/ 1939330 w 2115456"/>
                <a:gd name="connsiteY2" fmla="*/ 0 h 1056736"/>
                <a:gd name="connsiteX3" fmla="*/ 2115456 w 2115456"/>
                <a:gd name="connsiteY3" fmla="*/ 176126 h 1056736"/>
                <a:gd name="connsiteX4" fmla="*/ 2115456 w 2115456"/>
                <a:gd name="connsiteY4" fmla="*/ 880610 h 1056736"/>
                <a:gd name="connsiteX5" fmla="*/ 1939330 w 2115456"/>
                <a:gd name="connsiteY5" fmla="*/ 1056736 h 1056736"/>
                <a:gd name="connsiteX6" fmla="*/ 176126 w 2115456"/>
                <a:gd name="connsiteY6" fmla="*/ 1056736 h 1056736"/>
                <a:gd name="connsiteX7" fmla="*/ 0 w 2115456"/>
                <a:gd name="connsiteY7" fmla="*/ 880610 h 1056736"/>
                <a:gd name="connsiteX8" fmla="*/ 0 w 2115456"/>
                <a:gd name="connsiteY8" fmla="*/ 176126 h 105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456" h="1056736">
                  <a:moveTo>
                    <a:pt x="0" y="176126"/>
                  </a:moveTo>
                  <a:cubicBezTo>
                    <a:pt x="0" y="78854"/>
                    <a:pt x="78854" y="0"/>
                    <a:pt x="176126" y="0"/>
                  </a:cubicBezTo>
                  <a:lnTo>
                    <a:pt x="1939330" y="0"/>
                  </a:lnTo>
                  <a:cubicBezTo>
                    <a:pt x="2036602" y="0"/>
                    <a:pt x="2115456" y="78854"/>
                    <a:pt x="2115456" y="176126"/>
                  </a:cubicBezTo>
                  <a:lnTo>
                    <a:pt x="2115456" y="880610"/>
                  </a:lnTo>
                  <a:cubicBezTo>
                    <a:pt x="2115456" y="977882"/>
                    <a:pt x="2036602" y="1056736"/>
                    <a:pt x="1939330" y="1056736"/>
                  </a:cubicBezTo>
                  <a:lnTo>
                    <a:pt x="176126" y="1056736"/>
                  </a:lnTo>
                  <a:cubicBezTo>
                    <a:pt x="78854" y="1056736"/>
                    <a:pt x="0" y="977882"/>
                    <a:pt x="0" y="880610"/>
                  </a:cubicBezTo>
                  <a:lnTo>
                    <a:pt x="0" y="1761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80842"/>
                <a:satOff val="3450"/>
                <a:lumOff val="15237"/>
                <a:alphaOff val="0"/>
              </a:schemeClr>
            </a:fillRef>
            <a:effectRef idx="0">
              <a:schemeClr val="accent1">
                <a:shade val="80000"/>
                <a:hueOff val="180842"/>
                <a:satOff val="3450"/>
                <a:lumOff val="1523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787" tIns="127787" rIns="127787" bIns="127787" numCol="1" spcCol="1270" anchor="ctr" anchorCtr="0">
              <a:noAutofit/>
            </a:bodyPr>
            <a:lstStyle/>
            <a:p>
              <a:pPr algn="ctr" defTabSz="8889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latin typeface="Cambria" panose="02040503050406030204" pitchFamily="18" charset="0"/>
                </a:rPr>
                <a:t>Distribución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7" name="Freeform 11"/>
            <p:cNvSpPr/>
            <p:nvPr/>
          </p:nvSpPr>
          <p:spPr>
            <a:xfrm>
              <a:off x="8289259" y="1581887"/>
              <a:ext cx="2115456" cy="1056736"/>
            </a:xfrm>
            <a:custGeom>
              <a:avLst/>
              <a:gdLst>
                <a:gd name="connsiteX0" fmla="*/ 0 w 2115456"/>
                <a:gd name="connsiteY0" fmla="*/ 176126 h 1056736"/>
                <a:gd name="connsiteX1" fmla="*/ 176126 w 2115456"/>
                <a:gd name="connsiteY1" fmla="*/ 0 h 1056736"/>
                <a:gd name="connsiteX2" fmla="*/ 1939330 w 2115456"/>
                <a:gd name="connsiteY2" fmla="*/ 0 h 1056736"/>
                <a:gd name="connsiteX3" fmla="*/ 2115456 w 2115456"/>
                <a:gd name="connsiteY3" fmla="*/ 176126 h 1056736"/>
                <a:gd name="connsiteX4" fmla="*/ 2115456 w 2115456"/>
                <a:gd name="connsiteY4" fmla="*/ 880610 h 1056736"/>
                <a:gd name="connsiteX5" fmla="*/ 1939330 w 2115456"/>
                <a:gd name="connsiteY5" fmla="*/ 1056736 h 1056736"/>
                <a:gd name="connsiteX6" fmla="*/ 176126 w 2115456"/>
                <a:gd name="connsiteY6" fmla="*/ 1056736 h 1056736"/>
                <a:gd name="connsiteX7" fmla="*/ 0 w 2115456"/>
                <a:gd name="connsiteY7" fmla="*/ 880610 h 1056736"/>
                <a:gd name="connsiteX8" fmla="*/ 0 w 2115456"/>
                <a:gd name="connsiteY8" fmla="*/ 176126 h 105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456" h="1056736">
                  <a:moveTo>
                    <a:pt x="0" y="176126"/>
                  </a:moveTo>
                  <a:cubicBezTo>
                    <a:pt x="0" y="78854"/>
                    <a:pt x="78854" y="0"/>
                    <a:pt x="176126" y="0"/>
                  </a:cubicBezTo>
                  <a:lnTo>
                    <a:pt x="1939330" y="0"/>
                  </a:lnTo>
                  <a:cubicBezTo>
                    <a:pt x="2036602" y="0"/>
                    <a:pt x="2115456" y="78854"/>
                    <a:pt x="2115456" y="176126"/>
                  </a:cubicBezTo>
                  <a:lnTo>
                    <a:pt x="2115456" y="880610"/>
                  </a:lnTo>
                  <a:cubicBezTo>
                    <a:pt x="2115456" y="977882"/>
                    <a:pt x="2036602" y="1056736"/>
                    <a:pt x="1939330" y="1056736"/>
                  </a:cubicBezTo>
                  <a:lnTo>
                    <a:pt x="176126" y="1056736"/>
                  </a:lnTo>
                  <a:cubicBezTo>
                    <a:pt x="78854" y="1056736"/>
                    <a:pt x="0" y="977882"/>
                    <a:pt x="0" y="880610"/>
                  </a:cubicBezTo>
                  <a:lnTo>
                    <a:pt x="0" y="1761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71263"/>
                <a:satOff val="5175"/>
                <a:lumOff val="22855"/>
                <a:alphaOff val="0"/>
              </a:schemeClr>
            </a:fillRef>
            <a:effectRef idx="0">
              <a:schemeClr val="accent1">
                <a:shade val="80000"/>
                <a:hueOff val="271263"/>
                <a:satOff val="5175"/>
                <a:lumOff val="228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787" tIns="127787" rIns="127787" bIns="127787" numCol="1" spcCol="1270" anchor="ctr" anchorCtr="0">
              <a:noAutofit/>
            </a:bodyPr>
            <a:lstStyle/>
            <a:p>
              <a:pPr algn="ctr" defTabSz="8889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latin typeface="Cambria" panose="02040503050406030204" pitchFamily="18" charset="0"/>
                </a:rPr>
                <a:t>Dispensación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</p:grpSp>
      <p:sp>
        <p:nvSpPr>
          <p:cNvPr id="18" name="TextBox 21"/>
          <p:cNvSpPr txBox="1"/>
          <p:nvPr/>
        </p:nvSpPr>
        <p:spPr>
          <a:xfrm>
            <a:off x="9696372" y="2007191"/>
            <a:ext cx="2240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Inventario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94787" y="3701862"/>
            <a:ext cx="3504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Proceso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a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evaluar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80" y="3705980"/>
            <a:ext cx="9150889" cy="3090940"/>
          </a:xfrm>
          <a:prstGeom prst="rect">
            <a:avLst/>
          </a:prstGeom>
        </p:spPr>
      </p:pic>
      <p:sp>
        <p:nvSpPr>
          <p:cNvPr id="21" name="TextBox 29"/>
          <p:cNvSpPr txBox="1"/>
          <p:nvPr/>
        </p:nvSpPr>
        <p:spPr>
          <a:xfrm>
            <a:off x="9623601" y="4538531"/>
            <a:ext cx="2386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Satisfacción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del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paciente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3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43"/>
          <p:cNvSpPr/>
          <p:nvPr/>
        </p:nvSpPr>
        <p:spPr>
          <a:xfrm>
            <a:off x="1285041" y="1069287"/>
            <a:ext cx="9776491" cy="52285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LOGO BLANC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50" y="5495597"/>
            <a:ext cx="1636450" cy="1499290"/>
          </a:xfrm>
          <a:prstGeom prst="rect">
            <a:avLst/>
          </a:prstGeom>
        </p:spPr>
      </p:pic>
      <p:sp>
        <p:nvSpPr>
          <p:cNvPr id="3" name="36 CuadroTexto"/>
          <p:cNvSpPr txBox="1"/>
          <p:nvPr/>
        </p:nvSpPr>
        <p:spPr>
          <a:xfrm>
            <a:off x="772578" y="153154"/>
            <a:ext cx="10321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Inclusión de Indicadores en la Cadena de Valor</a:t>
            </a:r>
          </a:p>
        </p:txBody>
      </p:sp>
      <p:sp>
        <p:nvSpPr>
          <p:cNvPr id="5" name="Rectangle 22" descr="Diagonal hacia arriba oscura"/>
          <p:cNvSpPr>
            <a:spLocks noChangeArrowheads="1"/>
          </p:cNvSpPr>
          <p:nvPr/>
        </p:nvSpPr>
        <p:spPr bwMode="auto">
          <a:xfrm>
            <a:off x="5883758" y="2818710"/>
            <a:ext cx="3463012" cy="1730276"/>
          </a:xfrm>
          <a:prstGeom prst="rect">
            <a:avLst/>
          </a:prstGeom>
          <a:pattFill prst="dk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9525">
            <a:solidFill>
              <a:srgbClr val="59595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351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5243454" y="2186821"/>
            <a:ext cx="1089789" cy="2885207"/>
            <a:chOff x="1973" y="663"/>
            <a:chExt cx="771" cy="2041"/>
          </a:xfrm>
        </p:grpSpPr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2744" y="663"/>
              <a:ext cx="0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HN" sz="1351"/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1973" y="709"/>
              <a:ext cx="726" cy="14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751" b="1" dirty="0">
                  <a:solidFill>
                    <a:schemeClr val="bg1"/>
                  </a:solidFill>
                  <a:latin typeface="Calibri" pitchFamily="34" charset="0"/>
                </a:rPr>
                <a:t>Gobierno</a:t>
              </a:r>
            </a:p>
          </p:txBody>
        </p:sp>
      </p:grp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6396853" y="2251850"/>
            <a:ext cx="1026183" cy="2078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751" b="1">
                <a:solidFill>
                  <a:schemeClr val="bg1"/>
                </a:solidFill>
                <a:latin typeface="Calibri" pitchFamily="34" charset="0"/>
              </a:rPr>
              <a:t>Sociedad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3511949" y="3020862"/>
            <a:ext cx="3334387" cy="1795303"/>
          </a:xfrm>
          <a:prstGeom prst="rect">
            <a:avLst/>
          </a:prstGeom>
          <a:solidFill>
            <a:srgbClr val="DDDDDD">
              <a:alpha val="50195"/>
            </a:srgb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351">
              <a:solidFill>
                <a:srgbClr val="DDDDDD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3383324" y="2636357"/>
            <a:ext cx="3334385" cy="1795303"/>
          </a:xfrm>
          <a:prstGeom prst="rect">
            <a:avLst/>
          </a:prstGeom>
          <a:solidFill>
            <a:schemeClr val="tx1">
              <a:lumMod val="50000"/>
              <a:lumOff val="50000"/>
              <a:alpha val="50195"/>
            </a:scheme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351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4330349" y="4010395"/>
            <a:ext cx="1602880" cy="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HN" sz="1351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6638555" y="4010395"/>
            <a:ext cx="513091" cy="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HN" sz="1351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7935813" y="4011807"/>
            <a:ext cx="513091" cy="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HN" sz="1351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538133" y="3020859"/>
            <a:ext cx="1026183" cy="25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51" b="1" dirty="0">
                <a:latin typeface="Calibri" pitchFamily="34" charset="0"/>
              </a:rPr>
              <a:t>Procesos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5400000" flipV="1">
            <a:off x="4743285" y="3674191"/>
            <a:ext cx="614563" cy="1309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HN" sz="1351"/>
          </a:p>
        </p:txBody>
      </p:sp>
      <p:sp>
        <p:nvSpPr>
          <p:cNvPr id="18" name="Elipse 2"/>
          <p:cNvSpPr>
            <a:spLocks noChangeArrowheads="1"/>
          </p:cNvSpPr>
          <p:nvPr/>
        </p:nvSpPr>
        <p:spPr bwMode="auto">
          <a:xfrm>
            <a:off x="5820154" y="3832277"/>
            <a:ext cx="901797" cy="384507"/>
          </a:xfrm>
          <a:prstGeom prst="ellipse">
            <a:avLst/>
          </a:prstGeom>
          <a:solidFill>
            <a:schemeClr val="bg1"/>
          </a:solidFill>
          <a:ln w="28575">
            <a:solidFill>
              <a:srgbClr val="94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351">
              <a:solidFill>
                <a:schemeClr val="lt1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868213" y="3881181"/>
            <a:ext cx="962575" cy="25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51" b="1" dirty="0">
                <a:latin typeface="Calibri" pitchFamily="34" charset="0"/>
              </a:rPr>
              <a:t>Productos</a:t>
            </a:r>
          </a:p>
        </p:txBody>
      </p:sp>
      <p:sp>
        <p:nvSpPr>
          <p:cNvPr id="20" name="Elipse 23"/>
          <p:cNvSpPr>
            <a:spLocks noChangeArrowheads="1"/>
          </p:cNvSpPr>
          <p:nvPr/>
        </p:nvSpPr>
        <p:spPr bwMode="auto">
          <a:xfrm>
            <a:off x="3527499" y="3832277"/>
            <a:ext cx="901797" cy="384507"/>
          </a:xfrm>
          <a:prstGeom prst="ellipse">
            <a:avLst/>
          </a:prstGeom>
          <a:solidFill>
            <a:schemeClr val="bg1"/>
          </a:solidFill>
          <a:ln w="28575">
            <a:solidFill>
              <a:srgbClr val="94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351">
              <a:solidFill>
                <a:schemeClr val="lt1"/>
              </a:solidFill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584082" y="3826186"/>
            <a:ext cx="833951" cy="41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51" b="1" dirty="0">
                <a:latin typeface="Calibri" pitchFamily="34" charset="0"/>
              </a:rPr>
              <a:t>Recursos/ Insumos</a:t>
            </a:r>
          </a:p>
        </p:txBody>
      </p:sp>
      <p:sp>
        <p:nvSpPr>
          <p:cNvPr id="22" name="Elipse 24"/>
          <p:cNvSpPr>
            <a:spLocks noChangeArrowheads="1"/>
          </p:cNvSpPr>
          <p:nvPr/>
        </p:nvSpPr>
        <p:spPr bwMode="auto">
          <a:xfrm>
            <a:off x="7162423" y="3832277"/>
            <a:ext cx="901797" cy="384507"/>
          </a:xfrm>
          <a:prstGeom prst="ellipse">
            <a:avLst/>
          </a:prstGeom>
          <a:solidFill>
            <a:schemeClr val="bg1"/>
          </a:solidFill>
          <a:ln w="28575">
            <a:solidFill>
              <a:srgbClr val="94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351">
              <a:solidFill>
                <a:schemeClr val="lt1"/>
              </a:solidFill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7166621" y="3881181"/>
            <a:ext cx="962575" cy="25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51" b="1" dirty="0">
                <a:latin typeface="Calibri" pitchFamily="34" charset="0"/>
              </a:rPr>
              <a:t>Resultados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2572013" y="1203886"/>
            <a:ext cx="3116711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</a:t>
            </a: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edicamentos e insumos para atención prenatal. </a:t>
            </a:r>
          </a:p>
          <a:p>
            <a:pPr algn="ctr">
              <a:spcBef>
                <a:spcPct val="50000"/>
              </a:spcBef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Indicador: Número de licitaciones para compra de medicamentos.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613318" y="1363597"/>
            <a:ext cx="2690615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H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Mejorar la Salud de la Mujer en condición de embarazo en el primer nivel de atención.</a:t>
            </a:r>
          </a:p>
          <a:p>
            <a:pPr algn="ctr">
              <a:spcBef>
                <a:spcPct val="50000"/>
              </a:spcBef>
            </a:pPr>
            <a:r>
              <a:rPr lang="es-MX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Indicador: Numero de partos atendidos institucionalmente</a:t>
            </a:r>
            <a:endParaRPr lang="es-ES" sz="1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7083921" y="5161874"/>
            <a:ext cx="3228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H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Reducir la mortalidad materna.</a:t>
            </a:r>
          </a:p>
          <a:p>
            <a:pPr algn="ctr">
              <a:spcBef>
                <a:spcPct val="50000"/>
              </a:spcBef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Indicador: Razón de Mortalidad Materna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634602" y="5232658"/>
            <a:ext cx="32177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H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Producto Final: Atenciones prenatales realizadas en el primer nivel de atención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654164" y="2344790"/>
            <a:ext cx="1532557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Presupuesto:</a:t>
            </a:r>
            <a:r>
              <a:rPr lang="es-ES" sz="1400" b="1" dirty="0">
                <a:latin typeface="Calibri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Indicador: % de ejecución presupuesto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661189" y="4972969"/>
            <a:ext cx="1760513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Recurso Humano</a:t>
            </a:r>
          </a:p>
          <a:p>
            <a:pPr algn="ctr">
              <a:spcBef>
                <a:spcPct val="50000"/>
              </a:spcBef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Indicador: Número de RRHH contratados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3813712" y="5746465"/>
            <a:ext cx="29004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Indicador: Número de atenciones prenatales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547502" y="3425471"/>
            <a:ext cx="1715807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Insumos:</a:t>
            </a:r>
          </a:p>
          <a:p>
            <a:pPr algn="ctr">
              <a:spcBef>
                <a:spcPct val="50000"/>
              </a:spcBef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Indicador: No. de lotes de acido fólico comprados</a:t>
            </a:r>
          </a:p>
        </p:txBody>
      </p:sp>
      <p:sp>
        <p:nvSpPr>
          <p:cNvPr id="32" name="Elipse 24"/>
          <p:cNvSpPr>
            <a:spLocks noChangeArrowheads="1"/>
          </p:cNvSpPr>
          <p:nvPr/>
        </p:nvSpPr>
        <p:spPr bwMode="auto">
          <a:xfrm>
            <a:off x="8339336" y="3792239"/>
            <a:ext cx="1012825" cy="431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4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8439718" y="3908652"/>
            <a:ext cx="962575" cy="25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51" b="1" dirty="0">
                <a:latin typeface="Calibri" pitchFamily="34" charset="0"/>
              </a:rPr>
              <a:t>Impactos</a:t>
            </a:r>
          </a:p>
        </p:txBody>
      </p:sp>
      <p:sp>
        <p:nvSpPr>
          <p:cNvPr id="34" name="Rectangle 22" descr="Diagonal hacia arriba oscura"/>
          <p:cNvSpPr>
            <a:spLocks noChangeArrowheads="1"/>
          </p:cNvSpPr>
          <p:nvPr/>
        </p:nvSpPr>
        <p:spPr bwMode="auto">
          <a:xfrm>
            <a:off x="5883758" y="2806903"/>
            <a:ext cx="3463012" cy="1730276"/>
          </a:xfrm>
          <a:prstGeom prst="rect">
            <a:avLst/>
          </a:prstGeom>
          <a:pattFill prst="dk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9525">
            <a:solidFill>
              <a:srgbClr val="59595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351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5" name="Group 29"/>
          <p:cNvGrpSpPr>
            <a:grpSpLocks/>
          </p:cNvGrpSpPr>
          <p:nvPr/>
        </p:nvGrpSpPr>
        <p:grpSpPr bwMode="auto">
          <a:xfrm>
            <a:off x="5243454" y="2175014"/>
            <a:ext cx="1089789" cy="2885207"/>
            <a:chOff x="1973" y="663"/>
            <a:chExt cx="771" cy="2041"/>
          </a:xfrm>
        </p:grpSpPr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2744" y="663"/>
              <a:ext cx="0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HN" sz="1351"/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1973" y="667"/>
              <a:ext cx="726" cy="21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400" b="1" dirty="0">
                  <a:solidFill>
                    <a:schemeClr val="bg1"/>
                  </a:solidFill>
                  <a:latin typeface="Calibri" pitchFamily="34" charset="0"/>
                </a:rPr>
                <a:t>Gobierno</a:t>
              </a:r>
            </a:p>
          </p:txBody>
        </p:sp>
      </p:grp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6396853" y="2176672"/>
            <a:ext cx="1026183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>
                <a:solidFill>
                  <a:schemeClr val="bg1"/>
                </a:solidFill>
                <a:latin typeface="Calibri" pitchFamily="34" charset="0"/>
              </a:rPr>
              <a:t>Sociedad</a:t>
            </a: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3511949" y="3009057"/>
            <a:ext cx="3334387" cy="1795303"/>
          </a:xfrm>
          <a:prstGeom prst="rect">
            <a:avLst/>
          </a:prstGeom>
          <a:solidFill>
            <a:srgbClr val="DDDDDD">
              <a:alpha val="50195"/>
            </a:srgb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351">
              <a:solidFill>
                <a:srgbClr val="DDDDDD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3383324" y="2624550"/>
            <a:ext cx="3334385" cy="1795303"/>
          </a:xfrm>
          <a:prstGeom prst="rect">
            <a:avLst/>
          </a:prstGeom>
          <a:solidFill>
            <a:schemeClr val="tx1">
              <a:lumMod val="50000"/>
              <a:lumOff val="50000"/>
              <a:alpha val="50195"/>
            </a:scheme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351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4330349" y="3998588"/>
            <a:ext cx="1602880" cy="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HN" sz="1351"/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>
            <a:off x="6638555" y="3998588"/>
            <a:ext cx="513091" cy="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HN" sz="1351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7935813" y="4000001"/>
            <a:ext cx="513091" cy="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HN" sz="1351"/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4538133" y="3009054"/>
            <a:ext cx="102618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100" b="1" dirty="0">
                <a:latin typeface="Calibri" pitchFamily="34" charset="0"/>
              </a:rPr>
              <a:t>Procesos</a:t>
            </a: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 rot="5400000" flipV="1">
            <a:off x="4743285" y="3662384"/>
            <a:ext cx="614563" cy="1309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HN" sz="1351"/>
          </a:p>
        </p:txBody>
      </p:sp>
      <p:sp>
        <p:nvSpPr>
          <p:cNvPr id="46" name="Elipse 2"/>
          <p:cNvSpPr>
            <a:spLocks noChangeArrowheads="1"/>
          </p:cNvSpPr>
          <p:nvPr/>
        </p:nvSpPr>
        <p:spPr bwMode="auto">
          <a:xfrm>
            <a:off x="5820154" y="3820471"/>
            <a:ext cx="901797" cy="384507"/>
          </a:xfrm>
          <a:prstGeom prst="ellipse">
            <a:avLst/>
          </a:prstGeom>
          <a:solidFill>
            <a:schemeClr val="bg1"/>
          </a:solidFill>
          <a:ln w="28575">
            <a:solidFill>
              <a:srgbClr val="94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351">
              <a:solidFill>
                <a:schemeClr val="lt1"/>
              </a:solidFill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5910547" y="3903243"/>
            <a:ext cx="77034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100" b="1" dirty="0">
                <a:latin typeface="Calibri" pitchFamily="34" charset="0"/>
              </a:rPr>
              <a:t>Productos</a:t>
            </a:r>
          </a:p>
        </p:txBody>
      </p:sp>
      <p:sp>
        <p:nvSpPr>
          <p:cNvPr id="48" name="Elipse 23"/>
          <p:cNvSpPr>
            <a:spLocks noChangeArrowheads="1"/>
          </p:cNvSpPr>
          <p:nvPr/>
        </p:nvSpPr>
        <p:spPr bwMode="auto">
          <a:xfrm>
            <a:off x="3527499" y="3820471"/>
            <a:ext cx="901797" cy="384507"/>
          </a:xfrm>
          <a:prstGeom prst="ellipse">
            <a:avLst/>
          </a:prstGeom>
          <a:solidFill>
            <a:schemeClr val="bg1"/>
          </a:solidFill>
          <a:ln w="28575">
            <a:solidFill>
              <a:srgbClr val="94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351">
              <a:solidFill>
                <a:schemeClr val="lt1"/>
              </a:solidFill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3584082" y="3814381"/>
            <a:ext cx="833951" cy="41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51" b="1" dirty="0">
                <a:latin typeface="Calibri" pitchFamily="34" charset="0"/>
              </a:rPr>
              <a:t>Recursos/ Insumos</a:t>
            </a:r>
          </a:p>
        </p:txBody>
      </p:sp>
      <p:sp>
        <p:nvSpPr>
          <p:cNvPr id="50" name="Elipse 24"/>
          <p:cNvSpPr>
            <a:spLocks noChangeArrowheads="1"/>
          </p:cNvSpPr>
          <p:nvPr/>
        </p:nvSpPr>
        <p:spPr bwMode="auto">
          <a:xfrm>
            <a:off x="7162423" y="3820471"/>
            <a:ext cx="901797" cy="384507"/>
          </a:xfrm>
          <a:prstGeom prst="ellipse">
            <a:avLst/>
          </a:prstGeom>
          <a:solidFill>
            <a:schemeClr val="bg1"/>
          </a:solidFill>
          <a:ln w="28575">
            <a:solidFill>
              <a:srgbClr val="94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351">
              <a:solidFill>
                <a:schemeClr val="lt1"/>
              </a:solidFill>
            </a:endParaRP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7132753" y="3894777"/>
            <a:ext cx="9625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100" b="1" dirty="0">
                <a:latin typeface="Calibri" pitchFamily="34" charset="0"/>
              </a:rPr>
              <a:t>Resultados</a:t>
            </a:r>
          </a:p>
        </p:txBody>
      </p:sp>
      <p:cxnSp>
        <p:nvCxnSpPr>
          <p:cNvPr id="52" name="37 Conector angular"/>
          <p:cNvCxnSpPr/>
          <p:nvPr/>
        </p:nvCxnSpPr>
        <p:spPr>
          <a:xfrm rot="5400000" flipH="1" flipV="1">
            <a:off x="7621590" y="2618511"/>
            <a:ext cx="1195927" cy="1158191"/>
          </a:xfrm>
          <a:prstGeom prst="bentConnector3">
            <a:avLst>
              <a:gd name="adj1" fmla="val 60807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ipse 24"/>
          <p:cNvSpPr>
            <a:spLocks noChangeArrowheads="1"/>
          </p:cNvSpPr>
          <p:nvPr/>
        </p:nvSpPr>
        <p:spPr bwMode="auto">
          <a:xfrm>
            <a:off x="8339336" y="3780432"/>
            <a:ext cx="1012825" cy="431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4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</a:endParaRP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8404310" y="3869375"/>
            <a:ext cx="9424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100" b="1" dirty="0">
                <a:latin typeface="Calibri" pitchFamily="34" charset="0"/>
              </a:rPr>
              <a:t>Impactos</a:t>
            </a:r>
          </a:p>
        </p:txBody>
      </p:sp>
      <p:sp>
        <p:nvSpPr>
          <p:cNvPr id="55" name="Right Arrow 2"/>
          <p:cNvSpPr/>
          <p:nvPr/>
        </p:nvSpPr>
        <p:spPr>
          <a:xfrm>
            <a:off x="3768804" y="4429881"/>
            <a:ext cx="1511435" cy="434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s-ES" altLang="es-HN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Ejecución</a:t>
            </a:r>
          </a:p>
        </p:txBody>
      </p:sp>
      <p:cxnSp>
        <p:nvCxnSpPr>
          <p:cNvPr id="56" name="27 Conector angular"/>
          <p:cNvCxnSpPr/>
          <p:nvPr/>
        </p:nvCxnSpPr>
        <p:spPr>
          <a:xfrm rot="5400000">
            <a:off x="8195667" y="4548537"/>
            <a:ext cx="1039364" cy="387315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46 Conector recto de flecha"/>
          <p:cNvCxnSpPr/>
          <p:nvPr/>
        </p:nvCxnSpPr>
        <p:spPr>
          <a:xfrm flipH="1">
            <a:off x="2936560" y="4216719"/>
            <a:ext cx="913099" cy="7513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42 Conector recto de flecha"/>
          <p:cNvCxnSpPr/>
          <p:nvPr/>
        </p:nvCxnSpPr>
        <p:spPr>
          <a:xfrm flipH="1">
            <a:off x="3149283" y="3974924"/>
            <a:ext cx="31775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42 Conector recto de flecha"/>
          <p:cNvCxnSpPr/>
          <p:nvPr/>
        </p:nvCxnSpPr>
        <p:spPr>
          <a:xfrm flipH="1" flipV="1">
            <a:off x="2936564" y="3070372"/>
            <a:ext cx="880697" cy="7002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35 Conector angular"/>
          <p:cNvCxnSpPr/>
          <p:nvPr/>
        </p:nvCxnSpPr>
        <p:spPr>
          <a:xfrm rot="16200000" flipV="1">
            <a:off x="4270831" y="2282526"/>
            <a:ext cx="790655" cy="769372"/>
          </a:xfrm>
          <a:prstGeom prst="bentConnector3">
            <a:avLst>
              <a:gd name="adj1" fmla="val 66347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26 Conector angular"/>
          <p:cNvCxnSpPr/>
          <p:nvPr/>
        </p:nvCxnSpPr>
        <p:spPr>
          <a:xfrm rot="5400000">
            <a:off x="5284712" y="4303423"/>
            <a:ext cx="975283" cy="801872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Left Arrow 16"/>
          <p:cNvSpPr/>
          <p:nvPr/>
        </p:nvSpPr>
        <p:spPr>
          <a:xfrm>
            <a:off x="6969284" y="4472854"/>
            <a:ext cx="1468867" cy="4076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s-ES" altLang="es-HN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Planificación</a:t>
            </a:r>
          </a:p>
        </p:txBody>
      </p:sp>
    </p:spTree>
    <p:extLst>
      <p:ext uri="{BB962C8B-B14F-4D97-AF65-F5344CB8AC3E}">
        <p14:creationId xmlns:p14="http://schemas.microsoft.com/office/powerpoint/2010/main" val="301703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55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 BLANC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50" y="5495597"/>
            <a:ext cx="1636450" cy="1499290"/>
          </a:xfrm>
          <a:prstGeom prst="rect">
            <a:avLst/>
          </a:prstGeom>
        </p:spPr>
      </p:pic>
      <p:sp>
        <p:nvSpPr>
          <p:cNvPr id="3" name="TextBox 13"/>
          <p:cNvSpPr txBox="1"/>
          <p:nvPr/>
        </p:nvSpPr>
        <p:spPr>
          <a:xfrm>
            <a:off x="185049" y="143965"/>
            <a:ext cx="3411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¿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Inadecuada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Planificación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o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Inteligencia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?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596637" y="143963"/>
            <a:ext cx="8117870" cy="6613890"/>
            <a:chOff x="3596637" y="143963"/>
            <a:chExt cx="8117870" cy="66138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6639" y="143963"/>
              <a:ext cx="8117868" cy="6613888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6827521" y="2690949"/>
              <a:ext cx="783771" cy="26996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827520" y="3836126"/>
              <a:ext cx="783771" cy="26996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827519" y="5756366"/>
              <a:ext cx="783771" cy="26996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827517" y="4454434"/>
              <a:ext cx="783771" cy="26996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819547" y="2118361"/>
              <a:ext cx="783771" cy="26996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827517" y="6487886"/>
              <a:ext cx="783771" cy="26996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2"/>
            <p:cNvSpPr/>
            <p:nvPr/>
          </p:nvSpPr>
          <p:spPr>
            <a:xfrm>
              <a:off x="5053264" y="1026695"/>
              <a:ext cx="1766283" cy="5731156"/>
            </a:xfrm>
            <a:prstGeom prst="rect">
              <a:avLst/>
            </a:prstGeom>
            <a:pattFill prst="pct3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4" name="Rounded Rectangle 3"/>
            <p:cNvSpPr/>
            <p:nvPr/>
          </p:nvSpPr>
          <p:spPr>
            <a:xfrm>
              <a:off x="3596637" y="167434"/>
              <a:ext cx="3654395" cy="22500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109207" y="670562"/>
              <a:ext cx="3654395" cy="35613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6" name="Rounded Rectangle 16"/>
            <p:cNvSpPr/>
            <p:nvPr/>
          </p:nvSpPr>
          <p:spPr>
            <a:xfrm flipV="1">
              <a:off x="6842781" y="1026694"/>
              <a:ext cx="1105255" cy="1792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7" name="Rounded Rectangle 17"/>
            <p:cNvSpPr/>
            <p:nvPr/>
          </p:nvSpPr>
          <p:spPr>
            <a:xfrm flipV="1">
              <a:off x="6842781" y="3537102"/>
              <a:ext cx="1105255" cy="1792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8" name="Rounded Rectangle 18"/>
            <p:cNvSpPr/>
            <p:nvPr/>
          </p:nvSpPr>
          <p:spPr>
            <a:xfrm flipV="1">
              <a:off x="6827517" y="4248370"/>
              <a:ext cx="1105255" cy="1792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9" name="Rounded Rectangle 19"/>
            <p:cNvSpPr/>
            <p:nvPr/>
          </p:nvSpPr>
          <p:spPr>
            <a:xfrm flipV="1">
              <a:off x="6842781" y="1828533"/>
              <a:ext cx="1105255" cy="1792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20" name="Rounded Rectangle 20"/>
            <p:cNvSpPr/>
            <p:nvPr/>
          </p:nvSpPr>
          <p:spPr>
            <a:xfrm flipV="1">
              <a:off x="6842781" y="6192551"/>
              <a:ext cx="1105255" cy="1792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</p:spTree>
    <p:extLst>
      <p:ext uri="{BB962C8B-B14F-4D97-AF65-F5344CB8AC3E}">
        <p14:creationId xmlns:p14="http://schemas.microsoft.com/office/powerpoint/2010/main" val="11602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 BLANC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50" y="5495597"/>
            <a:ext cx="1636450" cy="149929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8600" y="97559"/>
            <a:ext cx="11853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Penalización por Inadecuada Planificación</a:t>
            </a:r>
            <a:endParaRPr lang="es-HN" sz="4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387" y="955705"/>
            <a:ext cx="7827942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 BLANC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50" y="5495597"/>
            <a:ext cx="1636450" cy="1499290"/>
          </a:xfrm>
          <a:prstGeom prst="rect">
            <a:avLst/>
          </a:prstGeom>
        </p:spPr>
      </p:pic>
      <p:sp>
        <p:nvSpPr>
          <p:cNvPr id="3" name="Título 2"/>
          <p:cNvSpPr txBox="1">
            <a:spLocks/>
          </p:cNvSpPr>
          <p:nvPr/>
        </p:nvSpPr>
        <p:spPr>
          <a:xfrm>
            <a:off x="1800399" y="181491"/>
            <a:ext cx="2963999" cy="100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Evidencias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87648" y="990378"/>
            <a:ext cx="5706753" cy="3927871"/>
            <a:chOff x="287646" y="990377"/>
            <a:chExt cx="5706753" cy="392787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646" y="990377"/>
              <a:ext cx="5706753" cy="392787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7457" y="2114750"/>
              <a:ext cx="3354543" cy="273929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8" name="CuadroTexto 7"/>
            <p:cNvSpPr txBox="1"/>
            <p:nvPr/>
          </p:nvSpPr>
          <p:spPr>
            <a:xfrm>
              <a:off x="358853" y="2452359"/>
              <a:ext cx="2128604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HN" sz="1000" b="1" dirty="0">
                  <a:latin typeface="Calibri" panose="020F0502020204030204" pitchFamily="34" charset="0"/>
                </a:rPr>
                <a:t>Municipio de Zambrano, Mayo,2016</a:t>
              </a:r>
            </a:p>
          </p:txBody>
        </p:sp>
      </p:grpSp>
      <p:sp>
        <p:nvSpPr>
          <p:cNvPr id="9" name="Título 2"/>
          <p:cNvSpPr txBox="1">
            <a:spLocks/>
          </p:cNvSpPr>
          <p:nvPr/>
        </p:nvSpPr>
        <p:spPr>
          <a:xfrm>
            <a:off x="6704609" y="1693564"/>
            <a:ext cx="4504267" cy="100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HN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Intervenciones a Nivel Municipal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197" y="2794002"/>
            <a:ext cx="5884340" cy="360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 BLANC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50" y="5495597"/>
            <a:ext cx="1636450" cy="14992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2535" y="1057309"/>
            <a:ext cx="11181419" cy="492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H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Enfocar los esfuerzos en las prioridades de Gobierno.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28594" indent="-228594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H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Fortalecer la vinculación del presupuesto con los resultados (Presupuesto por Resultados).</a:t>
            </a:r>
          </a:p>
          <a:p>
            <a:pPr marL="228594" indent="-228594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H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Continuar revisión de indicadores de la planificación.</a:t>
            </a:r>
          </a:p>
          <a:p>
            <a:pPr marL="228594" indent="-228594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H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Desarrollar nuevas capacidades (Escuela de la Función Pública).</a:t>
            </a:r>
          </a:p>
          <a:p>
            <a:pPr marL="228594" indent="-228594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H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Nombrar Directores de Cumplimiento (18) y preparar 18 para una segunda etapa.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72534" y="287868"/>
            <a:ext cx="45922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4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Retos 2016 - 2017</a:t>
            </a:r>
          </a:p>
        </p:txBody>
      </p:sp>
    </p:spTree>
    <p:extLst>
      <p:ext uri="{BB962C8B-B14F-4D97-AF65-F5344CB8AC3E}">
        <p14:creationId xmlns:p14="http://schemas.microsoft.com/office/powerpoint/2010/main" val="6593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OGO BLANC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50" y="5495597"/>
            <a:ext cx="1636450" cy="1499290"/>
          </a:xfrm>
          <a:prstGeom prst="rect">
            <a:avLst/>
          </a:prstGeom>
        </p:spPr>
      </p:pic>
      <p:sp>
        <p:nvSpPr>
          <p:cNvPr id="3" name="Title 7"/>
          <p:cNvSpPr txBox="1">
            <a:spLocks/>
          </p:cNvSpPr>
          <p:nvPr/>
        </p:nvSpPr>
        <p:spPr>
          <a:xfrm>
            <a:off x="179921" y="123519"/>
            <a:ext cx="6535207" cy="835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HN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Objetivos</a:t>
            </a:r>
            <a:endParaRPr lang="es-HN" sz="6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3267" y="959094"/>
            <a:ext cx="104309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Avances en la implementación del enfoque basado en </a:t>
            </a:r>
            <a:r>
              <a:rPr lang="es-MX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resultados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8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Reflexiones y Hallazgos importantes sobre el proceso de monitoreo de la </a:t>
            </a:r>
            <a:r>
              <a:rPr lang="es-MX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Gestión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8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Importancia del POA – Presupuesto para el proceso de  Monitoreo y Evaluación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8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Importancia de la Plataforma del SPGR para la toma de decisiones.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HN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Optimización de la </a:t>
            </a:r>
            <a:r>
              <a:rPr lang="es-HN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información para </a:t>
            </a:r>
            <a:r>
              <a:rPr lang="es-HN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asegurar resultados.</a:t>
            </a:r>
            <a:endParaRPr lang="es-HN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2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scgg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56" y="1"/>
            <a:ext cx="2428008" cy="223813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4552" y="3794880"/>
            <a:ext cx="10515600" cy="1325563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Muchas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Gracias</a:t>
            </a:r>
          </a:p>
        </p:txBody>
      </p:sp>
    </p:spTree>
    <p:extLst>
      <p:ext uri="{BB962C8B-B14F-4D97-AF65-F5344CB8AC3E}">
        <p14:creationId xmlns:p14="http://schemas.microsoft.com/office/powerpoint/2010/main" val="21459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 BLANC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50" y="5495597"/>
            <a:ext cx="1636450" cy="1499290"/>
          </a:xfrm>
          <a:prstGeom prst="rect">
            <a:avLst/>
          </a:prstGeom>
        </p:spPr>
      </p:pic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656137" y="1941518"/>
            <a:ext cx="1223963" cy="3240087"/>
            <a:chOff x="1973" y="663"/>
            <a:chExt cx="771" cy="2041"/>
          </a:xfrm>
        </p:grpSpPr>
        <p:sp>
          <p:nvSpPr>
            <p:cNvPr id="4" name="Line 19"/>
            <p:cNvSpPr>
              <a:spLocks noChangeShapeType="1"/>
            </p:cNvSpPr>
            <p:nvPr/>
          </p:nvSpPr>
          <p:spPr bwMode="auto">
            <a:xfrm>
              <a:off x="2744" y="663"/>
              <a:ext cx="0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HN"/>
            </a:p>
          </p:txBody>
        </p:sp>
        <p:sp>
          <p:nvSpPr>
            <p:cNvPr id="5" name="Text Box 20"/>
            <p:cNvSpPr txBox="1">
              <a:spLocks noChangeArrowheads="1"/>
            </p:cNvSpPr>
            <p:nvPr/>
          </p:nvSpPr>
          <p:spPr bwMode="auto">
            <a:xfrm>
              <a:off x="1973" y="709"/>
              <a:ext cx="726" cy="1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s-HN" sz="1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Gobierno</a:t>
              </a:r>
            </a:p>
          </p:txBody>
        </p:sp>
      </p:grp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5951542" y="2014542"/>
            <a:ext cx="1152525" cy="30777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HN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Sociedad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62997" y="6439046"/>
            <a:ext cx="2251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Fuente: </a:t>
            </a:r>
            <a:r>
              <a:rPr lang="en-US" sz="1400" dirty="0" err="1">
                <a:solidFill>
                  <a:schemeClr val="bg1"/>
                </a:solidFill>
              </a:rPr>
              <a:t>Aníbal</a:t>
            </a:r>
            <a:r>
              <a:rPr lang="en-US" sz="1400" dirty="0">
                <a:solidFill>
                  <a:schemeClr val="bg1"/>
                </a:solidFill>
              </a:rPr>
              <a:t> Jorge Sotelo</a:t>
            </a:r>
            <a:endParaRPr lang="es-HN" sz="1400" dirty="0">
              <a:solidFill>
                <a:schemeClr val="bg1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5261562" y="2561599"/>
            <a:ext cx="3889375" cy="1952739"/>
            <a:chOff x="6553554" y="2754462"/>
            <a:chExt cx="3889375" cy="1952739"/>
          </a:xfrm>
        </p:grpSpPr>
        <p:sp>
          <p:nvSpPr>
            <p:cNvPr id="10" name="Rectangle 22" descr="Diagonal hacia arriba oscura"/>
            <p:cNvSpPr>
              <a:spLocks noChangeArrowheads="1"/>
            </p:cNvSpPr>
            <p:nvPr/>
          </p:nvSpPr>
          <p:spPr bwMode="auto">
            <a:xfrm>
              <a:off x="6553554" y="2754462"/>
              <a:ext cx="3889375" cy="1943100"/>
            </a:xfrm>
            <a:prstGeom prst="rect">
              <a:avLst/>
            </a:prstGeom>
            <a:pattFill prst="dk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w="9525">
              <a:solidFill>
                <a:srgbClr val="59595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8195029" y="4430202"/>
              <a:ext cx="2247900" cy="27699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s-HN" sz="1200" b="1" dirty="0">
                  <a:latin typeface="Calibri" panose="020F0502020204030204" pitchFamily="34" charset="0"/>
                </a:rPr>
                <a:t>Planificación Estratégica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771817" y="2843396"/>
            <a:ext cx="3744913" cy="2032433"/>
            <a:chOff x="-63964" y="638131"/>
            <a:chExt cx="3744913" cy="203243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-63964" y="638131"/>
              <a:ext cx="3744913" cy="2016125"/>
            </a:xfrm>
            <a:prstGeom prst="rect">
              <a:avLst/>
            </a:prstGeom>
            <a:solidFill>
              <a:srgbClr val="DDDDDD">
                <a:alpha val="50195"/>
              </a:srgb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DDDDDD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-63964" y="2393564"/>
              <a:ext cx="2049462" cy="27699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s-HN" sz="1200" b="1" dirty="0">
                  <a:latin typeface="Calibri" panose="020F0502020204030204" pitchFamily="34" charset="0"/>
                </a:rPr>
                <a:t>Planificación Operativa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532163" y="2878142"/>
            <a:ext cx="8200008" cy="3397717"/>
            <a:chOff x="1532163" y="2878141"/>
            <a:chExt cx="8200008" cy="3397717"/>
          </a:xfrm>
        </p:grpSpPr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630616" y="3989388"/>
              <a:ext cx="1800225" cy="0"/>
            </a:xfrm>
            <a:prstGeom prst="line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HN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6289678" y="4037013"/>
              <a:ext cx="576263" cy="0"/>
            </a:xfrm>
            <a:prstGeom prst="line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HN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7662863" y="3990975"/>
              <a:ext cx="576262" cy="0"/>
            </a:xfrm>
            <a:prstGeom prst="line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HN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4007646" y="2878141"/>
              <a:ext cx="11525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HN" sz="1400" b="1" dirty="0">
                  <a:latin typeface="Calibri" panose="020F0502020204030204" pitchFamily="34" charset="0"/>
                </a:rPr>
                <a:t>Procesos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rot="5400000">
              <a:off x="4044159" y="3561557"/>
              <a:ext cx="792163" cy="0"/>
            </a:xfrm>
            <a:prstGeom prst="line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HN"/>
            </a:p>
          </p:txBody>
        </p:sp>
        <p:sp>
          <p:nvSpPr>
            <p:cNvPr id="21" name="Elipse 20"/>
            <p:cNvSpPr>
              <a:spLocks noChangeArrowheads="1"/>
            </p:cNvSpPr>
            <p:nvPr/>
          </p:nvSpPr>
          <p:spPr bwMode="auto">
            <a:xfrm>
              <a:off x="5303841" y="3789363"/>
              <a:ext cx="1012825" cy="4318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4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5261560" y="3801145"/>
              <a:ext cx="1081087" cy="437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s-ES" altLang="es-HN" sz="1400" b="1" dirty="0">
                  <a:latin typeface="Calibri" panose="020F0502020204030204" pitchFamily="34" charset="0"/>
                </a:rPr>
                <a:t>Productos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s-ES" altLang="es-HN" sz="1400" b="1" dirty="0">
                  <a:latin typeface="Calibri" panose="020F0502020204030204" pitchFamily="34" charset="0"/>
                </a:rPr>
                <a:t>Finales</a:t>
              </a:r>
            </a:p>
          </p:txBody>
        </p:sp>
        <p:sp>
          <p:nvSpPr>
            <p:cNvPr id="23" name="Elipse 22"/>
            <p:cNvSpPr>
              <a:spLocks noChangeArrowheads="1"/>
            </p:cNvSpPr>
            <p:nvPr/>
          </p:nvSpPr>
          <p:spPr bwMode="auto">
            <a:xfrm>
              <a:off x="2728916" y="3789363"/>
              <a:ext cx="1012825" cy="4318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4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</a:endParaRP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2838454" y="3813176"/>
              <a:ext cx="9366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HN" sz="1400" b="1" dirty="0" err="1">
                  <a:latin typeface="Calibri" panose="020F0502020204030204" pitchFamily="34" charset="0"/>
                </a:rPr>
                <a:t>Recursos</a:t>
              </a:r>
              <a:endParaRPr lang="es-ES" altLang="es-HN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25" name="Elipse 24"/>
            <p:cNvSpPr>
              <a:spLocks noChangeArrowheads="1"/>
            </p:cNvSpPr>
            <p:nvPr/>
          </p:nvSpPr>
          <p:spPr bwMode="auto">
            <a:xfrm>
              <a:off x="6705603" y="3789363"/>
              <a:ext cx="1012825" cy="4318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4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</a:endParaRP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6726242" y="3813176"/>
              <a:ext cx="10810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HN" sz="1400" b="1" dirty="0">
                  <a:latin typeface="Calibri" panose="020F0502020204030204" pitchFamily="34" charset="0"/>
                </a:rPr>
                <a:t>Resultados</a:t>
              </a:r>
            </a:p>
          </p:txBody>
        </p:sp>
        <p:pic>
          <p:nvPicPr>
            <p:cNvPr id="27" name="Imagen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06173">
              <a:off x="3743696" y="4976885"/>
              <a:ext cx="1340112" cy="1279494"/>
            </a:xfrm>
            <a:prstGeom prst="rect">
              <a:avLst/>
            </a:prstGeom>
          </p:spPr>
        </p:pic>
        <p:sp>
          <p:nvSpPr>
            <p:cNvPr id="28" name="41 Forma libre"/>
            <p:cNvSpPr/>
            <p:nvPr/>
          </p:nvSpPr>
          <p:spPr>
            <a:xfrm rot="3407370">
              <a:off x="4278652" y="4911192"/>
              <a:ext cx="828109" cy="1357621"/>
            </a:xfrm>
            <a:custGeom>
              <a:avLst/>
              <a:gdLst>
                <a:gd name="connsiteX0" fmla="*/ 50464 w 608248"/>
                <a:gd name="connsiteY0" fmla="*/ 448056 h 448056"/>
                <a:gd name="connsiteX1" fmla="*/ 23032 w 608248"/>
                <a:gd name="connsiteY1" fmla="*/ 210312 h 448056"/>
                <a:gd name="connsiteX2" fmla="*/ 343072 w 608248"/>
                <a:gd name="connsiteY2" fmla="*/ 274320 h 448056"/>
                <a:gd name="connsiteX3" fmla="*/ 608248 w 608248"/>
                <a:gd name="connsiteY3" fmla="*/ 0 h 44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8248" h="448056">
                  <a:moveTo>
                    <a:pt x="50464" y="448056"/>
                  </a:moveTo>
                  <a:cubicBezTo>
                    <a:pt x="12364" y="343662"/>
                    <a:pt x="-25736" y="239268"/>
                    <a:pt x="23032" y="210312"/>
                  </a:cubicBezTo>
                  <a:cubicBezTo>
                    <a:pt x="71800" y="181356"/>
                    <a:pt x="245536" y="309372"/>
                    <a:pt x="343072" y="274320"/>
                  </a:cubicBezTo>
                  <a:cubicBezTo>
                    <a:pt x="440608" y="239268"/>
                    <a:pt x="524428" y="119634"/>
                    <a:pt x="608248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29" name="4 Rectángulo redondeado"/>
            <p:cNvSpPr/>
            <p:nvPr/>
          </p:nvSpPr>
          <p:spPr>
            <a:xfrm>
              <a:off x="1532163" y="5121278"/>
              <a:ext cx="1627054" cy="8700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HN" dirty="0"/>
                <a:t>Presupuesto/</a:t>
              </a:r>
            </a:p>
            <a:p>
              <a:pPr algn="ctr"/>
              <a:r>
                <a:rPr lang="es-HN" dirty="0"/>
                <a:t>Capital Humano</a:t>
              </a:r>
            </a:p>
          </p:txBody>
        </p:sp>
        <p:pic>
          <p:nvPicPr>
            <p:cNvPr id="30" name="Picture 2" descr="C:\Users\Paris\AppData\Local\Microsoft\Windows\Temporary Internet Files\Content.IE5\2JAL4ZIZ\MC900310690[1].wm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79706">
              <a:off x="5186871" y="4732926"/>
              <a:ext cx="807776" cy="1503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" descr="C:\Users\Paris\AppData\Local\Microsoft\Windows\Temporary Internet Files\Content.IE5\515PLG3J\MC900426072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113" y="5083407"/>
              <a:ext cx="616615" cy="984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C:\Users\Paris\AppData\Local\Microsoft\Windows\Temporary Internet Files\Content.IE5\31UUU40Z\MC900287160[1].wmf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296" y="4931968"/>
              <a:ext cx="962836" cy="134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upo 37"/>
            <p:cNvGrpSpPr/>
            <p:nvPr/>
          </p:nvGrpSpPr>
          <p:grpSpPr>
            <a:xfrm rot="5400000">
              <a:off x="7103182" y="5365625"/>
              <a:ext cx="974903" cy="276444"/>
              <a:chOff x="907530" y="3189059"/>
              <a:chExt cx="974903" cy="528472"/>
            </a:xfrm>
          </p:grpSpPr>
          <p:sp>
            <p:nvSpPr>
              <p:cNvPr id="42" name="Flecha abajo 34"/>
              <p:cNvSpPr/>
              <p:nvPr/>
            </p:nvSpPr>
            <p:spPr>
              <a:xfrm rot="10800000">
                <a:off x="907530" y="3189059"/>
                <a:ext cx="208086" cy="50405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  <p:sp>
            <p:nvSpPr>
              <p:cNvPr id="43" name="Flecha abajo 35"/>
              <p:cNvSpPr/>
              <p:nvPr/>
            </p:nvSpPr>
            <p:spPr>
              <a:xfrm rot="10800000">
                <a:off x="1292709" y="3196500"/>
                <a:ext cx="208086" cy="50405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  <p:sp>
            <p:nvSpPr>
              <p:cNvPr id="44" name="Flecha abajo 36"/>
              <p:cNvSpPr/>
              <p:nvPr/>
            </p:nvSpPr>
            <p:spPr>
              <a:xfrm rot="10800000">
                <a:off x="1674347" y="3213475"/>
                <a:ext cx="208086" cy="50405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</p:grpSp>
        <p:sp>
          <p:nvSpPr>
            <p:cNvPr id="34" name="PubPieSlice"/>
            <p:cNvSpPr>
              <a:spLocks noEditPoints="1" noChangeArrowheads="1"/>
            </p:cNvSpPr>
            <p:nvPr/>
          </p:nvSpPr>
          <p:spPr bwMode="auto">
            <a:xfrm>
              <a:off x="8526704" y="4871782"/>
              <a:ext cx="628204" cy="640433"/>
            </a:xfrm>
            <a:custGeom>
              <a:avLst/>
              <a:gdLst>
                <a:gd name="G0" fmla="+- 0 0 0"/>
                <a:gd name="G1" fmla="sin 10800 17694720"/>
                <a:gd name="G2" fmla="cos 10800 17694720"/>
                <a:gd name="G3" fmla="sin 10800 0"/>
                <a:gd name="G4" fmla="cos 10800 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0799 w 21600"/>
                <a:gd name="T1" fmla="*/ 0 h 21600"/>
                <a:gd name="T2" fmla="*/ 10800 w 21600"/>
                <a:gd name="T3" fmla="*/ 10800 h 21600"/>
                <a:gd name="T4" fmla="*/ 21600 w 21600"/>
                <a:gd name="T5" fmla="*/ 1080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grpSp>
          <p:nvGrpSpPr>
            <p:cNvPr id="35" name="Grupo 37"/>
            <p:cNvGrpSpPr/>
            <p:nvPr/>
          </p:nvGrpSpPr>
          <p:grpSpPr>
            <a:xfrm rot="5400000">
              <a:off x="2989794" y="5460210"/>
              <a:ext cx="974903" cy="276444"/>
              <a:chOff x="907530" y="3189059"/>
              <a:chExt cx="974903" cy="528472"/>
            </a:xfrm>
          </p:grpSpPr>
          <p:sp>
            <p:nvSpPr>
              <p:cNvPr id="39" name="Flecha abajo 34"/>
              <p:cNvSpPr/>
              <p:nvPr/>
            </p:nvSpPr>
            <p:spPr>
              <a:xfrm rot="10800000">
                <a:off x="907530" y="3189059"/>
                <a:ext cx="208086" cy="50405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  <p:sp>
            <p:nvSpPr>
              <p:cNvPr id="40" name="Flecha abajo 35"/>
              <p:cNvSpPr/>
              <p:nvPr/>
            </p:nvSpPr>
            <p:spPr>
              <a:xfrm rot="10800000">
                <a:off x="1292709" y="3196500"/>
                <a:ext cx="208086" cy="50405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  <p:sp>
            <p:nvSpPr>
              <p:cNvPr id="41" name="Flecha abajo 36"/>
              <p:cNvSpPr/>
              <p:nvPr/>
            </p:nvSpPr>
            <p:spPr>
              <a:xfrm rot="10800000">
                <a:off x="1674347" y="3213475"/>
                <a:ext cx="208086" cy="50405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</p:grpSp>
        <p:sp>
          <p:nvSpPr>
            <p:cNvPr id="36" name="23 CuadroTexto"/>
            <p:cNvSpPr txBox="1"/>
            <p:nvPr/>
          </p:nvSpPr>
          <p:spPr>
            <a:xfrm>
              <a:off x="8143875" y="5509449"/>
              <a:ext cx="1588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HN" sz="1400" i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Cobertura de Atención Primaria</a:t>
              </a:r>
            </a:p>
          </p:txBody>
        </p:sp>
        <p:sp>
          <p:nvSpPr>
            <p:cNvPr id="37" name="Elipse 24"/>
            <p:cNvSpPr>
              <a:spLocks noChangeArrowheads="1"/>
            </p:cNvSpPr>
            <p:nvPr/>
          </p:nvSpPr>
          <p:spPr bwMode="auto">
            <a:xfrm>
              <a:off x="8147052" y="3766956"/>
              <a:ext cx="1012825" cy="4318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4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</a:endParaRP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8183566" y="3813176"/>
              <a:ext cx="10810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HN" sz="1400" b="1" dirty="0">
                  <a:latin typeface="Calibri" panose="020F0502020204030204" pitchFamily="34" charset="0"/>
                </a:rPr>
                <a:t>Impactos</a:t>
              </a:r>
            </a:p>
          </p:txBody>
        </p:sp>
      </p:grpSp>
      <p:sp>
        <p:nvSpPr>
          <p:cNvPr id="45" name="Title 7"/>
          <p:cNvSpPr txBox="1">
            <a:spLocks/>
          </p:cNvSpPr>
          <p:nvPr/>
        </p:nvSpPr>
        <p:spPr>
          <a:xfrm>
            <a:off x="2838454" y="402919"/>
            <a:ext cx="6535207" cy="835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HN" sz="6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Cadena de Valor</a:t>
            </a:r>
            <a:endParaRPr lang="es-HN" sz="6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1488947" y="1832763"/>
            <a:ext cx="3057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¿Cuál es la función</a:t>
            </a:r>
          </a:p>
          <a:p>
            <a:pPr algn="ctr"/>
            <a:r>
              <a:rPr lang="es-HN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del Gobierno?</a:t>
            </a:r>
          </a:p>
        </p:txBody>
      </p:sp>
      <p:sp>
        <p:nvSpPr>
          <p:cNvPr id="47" name="TextBox 8"/>
          <p:cNvSpPr txBox="1"/>
          <p:nvPr/>
        </p:nvSpPr>
        <p:spPr>
          <a:xfrm>
            <a:off x="6676374" y="1717697"/>
            <a:ext cx="3601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Necesidades de la población</a:t>
            </a:r>
          </a:p>
        </p:txBody>
      </p:sp>
    </p:spTree>
    <p:extLst>
      <p:ext uri="{BB962C8B-B14F-4D97-AF65-F5344CB8AC3E}">
        <p14:creationId xmlns:p14="http://schemas.microsoft.com/office/powerpoint/2010/main" val="108635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 BLANC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50" y="5495597"/>
            <a:ext cx="1636450" cy="1499290"/>
          </a:xfrm>
          <a:prstGeom prst="rect">
            <a:avLst/>
          </a:prstGeom>
        </p:spPr>
      </p:pic>
      <p:sp>
        <p:nvSpPr>
          <p:cNvPr id="3" name="Freeform 10"/>
          <p:cNvSpPr/>
          <p:nvPr/>
        </p:nvSpPr>
        <p:spPr>
          <a:xfrm>
            <a:off x="2176884" y="2882590"/>
            <a:ext cx="2108841" cy="694959"/>
          </a:xfrm>
          <a:custGeom>
            <a:avLst/>
            <a:gdLst>
              <a:gd name="connsiteX0" fmla="*/ 0 w 2108841"/>
              <a:gd name="connsiteY0" fmla="*/ 0 h 694959"/>
              <a:gd name="connsiteX1" fmla="*/ 2108841 w 2108841"/>
              <a:gd name="connsiteY1" fmla="*/ 0 h 694959"/>
              <a:gd name="connsiteX2" fmla="*/ 2108841 w 2108841"/>
              <a:gd name="connsiteY2" fmla="*/ 694959 h 694959"/>
              <a:gd name="connsiteX3" fmla="*/ 0 w 2108841"/>
              <a:gd name="connsiteY3" fmla="*/ 694959 h 694959"/>
              <a:gd name="connsiteX4" fmla="*/ 0 w 2108841"/>
              <a:gd name="connsiteY4" fmla="*/ 0 h 69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841" h="694959">
                <a:moveTo>
                  <a:pt x="0" y="0"/>
                </a:moveTo>
                <a:lnTo>
                  <a:pt x="2108841" y="0"/>
                </a:lnTo>
                <a:lnTo>
                  <a:pt x="2108841" y="694959"/>
                </a:lnTo>
                <a:lnTo>
                  <a:pt x="0" y="6949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Mejora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del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pensamiento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estratégico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Freeform 11"/>
          <p:cNvSpPr/>
          <p:nvPr/>
        </p:nvSpPr>
        <p:spPr>
          <a:xfrm>
            <a:off x="1727578" y="4348019"/>
            <a:ext cx="2108841" cy="1302015"/>
          </a:xfrm>
          <a:custGeom>
            <a:avLst/>
            <a:gdLst>
              <a:gd name="connsiteX0" fmla="*/ 0 w 2108841"/>
              <a:gd name="connsiteY0" fmla="*/ 0 h 1302014"/>
              <a:gd name="connsiteX1" fmla="*/ 2108841 w 2108841"/>
              <a:gd name="connsiteY1" fmla="*/ 0 h 1302014"/>
              <a:gd name="connsiteX2" fmla="*/ 2108841 w 2108841"/>
              <a:gd name="connsiteY2" fmla="*/ 1302014 h 1302014"/>
              <a:gd name="connsiteX3" fmla="*/ 0 w 2108841"/>
              <a:gd name="connsiteY3" fmla="*/ 1302014 h 1302014"/>
              <a:gd name="connsiteX4" fmla="*/ 0 w 2108841"/>
              <a:gd name="connsiteY4" fmla="*/ 0 h 130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841" h="1302014">
                <a:moveTo>
                  <a:pt x="0" y="0"/>
                </a:moveTo>
                <a:lnTo>
                  <a:pt x="2108841" y="0"/>
                </a:lnTo>
                <a:lnTo>
                  <a:pt x="2108841" y="1302014"/>
                </a:lnTo>
                <a:lnTo>
                  <a:pt x="0" y="13020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1" tIns="82551" rIns="82551" bIns="82551" numCol="1" spcCol="1270" anchor="ctr" anchorCtr="0">
            <a:noAutofit/>
          </a:bodyPr>
          <a:lstStyle/>
          <a:p>
            <a:pPr algn="ctr" defTabSz="28891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2014</a:t>
            </a:r>
          </a:p>
        </p:txBody>
      </p:sp>
      <p:sp>
        <p:nvSpPr>
          <p:cNvPr id="5" name="Oval 12"/>
          <p:cNvSpPr/>
          <p:nvPr/>
        </p:nvSpPr>
        <p:spPr>
          <a:xfrm>
            <a:off x="2174486" y="2671227"/>
            <a:ext cx="167748" cy="167748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Oval 13"/>
          <p:cNvSpPr/>
          <p:nvPr/>
        </p:nvSpPr>
        <p:spPr>
          <a:xfrm>
            <a:off x="2291910" y="2436378"/>
            <a:ext cx="167748" cy="167748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08519"/>
              <a:satOff val="-568"/>
              <a:lumOff val="-218"/>
              <a:alphaOff val="0"/>
            </a:schemeClr>
          </a:fillRef>
          <a:effectRef idx="0">
            <a:schemeClr val="accent5">
              <a:hueOff val="-408519"/>
              <a:satOff val="-568"/>
              <a:lumOff val="-218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val 14"/>
          <p:cNvSpPr/>
          <p:nvPr/>
        </p:nvSpPr>
        <p:spPr>
          <a:xfrm>
            <a:off x="2573728" y="2483348"/>
            <a:ext cx="263605" cy="263605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817038"/>
              <a:satOff val="-1136"/>
              <a:lumOff val="-436"/>
              <a:alphaOff val="0"/>
            </a:schemeClr>
          </a:fillRef>
          <a:effectRef idx="0">
            <a:schemeClr val="accent5">
              <a:hueOff val="-817038"/>
              <a:satOff val="-1136"/>
              <a:lumOff val="-436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Oval 15"/>
          <p:cNvSpPr/>
          <p:nvPr/>
        </p:nvSpPr>
        <p:spPr>
          <a:xfrm>
            <a:off x="2808575" y="2225015"/>
            <a:ext cx="167748" cy="167748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225557"/>
              <a:satOff val="-1705"/>
              <a:lumOff val="-654"/>
              <a:alphaOff val="0"/>
            </a:schemeClr>
          </a:fillRef>
          <a:effectRef idx="0">
            <a:schemeClr val="accent5">
              <a:hueOff val="-1225557"/>
              <a:satOff val="-1705"/>
              <a:lumOff val="-654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16"/>
          <p:cNvSpPr/>
          <p:nvPr/>
        </p:nvSpPr>
        <p:spPr>
          <a:xfrm>
            <a:off x="3113879" y="2131075"/>
            <a:ext cx="167748" cy="167748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634077"/>
              <a:satOff val="-2273"/>
              <a:lumOff val="-872"/>
              <a:alphaOff val="0"/>
            </a:schemeClr>
          </a:fillRef>
          <a:effectRef idx="0">
            <a:schemeClr val="accent5">
              <a:hueOff val="-1634077"/>
              <a:satOff val="-2273"/>
              <a:lumOff val="-872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7"/>
          <p:cNvSpPr/>
          <p:nvPr/>
        </p:nvSpPr>
        <p:spPr>
          <a:xfrm>
            <a:off x="3489635" y="2295470"/>
            <a:ext cx="167748" cy="167748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042596"/>
              <a:satOff val="-2841"/>
              <a:lumOff val="-1089"/>
              <a:alphaOff val="0"/>
            </a:schemeClr>
          </a:fillRef>
          <a:effectRef idx="0">
            <a:schemeClr val="accent5">
              <a:hueOff val="-2042596"/>
              <a:satOff val="-2841"/>
              <a:lumOff val="-1089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8"/>
          <p:cNvSpPr/>
          <p:nvPr/>
        </p:nvSpPr>
        <p:spPr>
          <a:xfrm>
            <a:off x="3724484" y="2412894"/>
            <a:ext cx="263605" cy="263605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51115"/>
              <a:satOff val="-3409"/>
              <a:lumOff val="-1307"/>
              <a:alphaOff val="0"/>
            </a:schemeClr>
          </a:fillRef>
          <a:effectRef idx="0">
            <a:schemeClr val="accent5">
              <a:hueOff val="-2451115"/>
              <a:satOff val="-3409"/>
              <a:lumOff val="-1307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9"/>
          <p:cNvSpPr/>
          <p:nvPr/>
        </p:nvSpPr>
        <p:spPr>
          <a:xfrm>
            <a:off x="4053271" y="2671227"/>
            <a:ext cx="167748" cy="167748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859634"/>
              <a:satOff val="-3978"/>
              <a:lumOff val="-1525"/>
              <a:alphaOff val="0"/>
            </a:schemeClr>
          </a:fillRef>
          <a:effectRef idx="0">
            <a:schemeClr val="accent5">
              <a:hueOff val="-2859634"/>
              <a:satOff val="-3978"/>
              <a:lumOff val="-1525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Oval 20"/>
          <p:cNvSpPr/>
          <p:nvPr/>
        </p:nvSpPr>
        <p:spPr>
          <a:xfrm>
            <a:off x="4194181" y="2929559"/>
            <a:ext cx="167748" cy="167748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268153"/>
              <a:satOff val="-4546"/>
              <a:lumOff val="-1743"/>
              <a:alphaOff val="0"/>
            </a:schemeClr>
          </a:fillRef>
          <a:effectRef idx="0">
            <a:schemeClr val="accent5">
              <a:hueOff val="-3268153"/>
              <a:satOff val="-4546"/>
              <a:lumOff val="-1743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 21"/>
          <p:cNvSpPr/>
          <p:nvPr/>
        </p:nvSpPr>
        <p:spPr>
          <a:xfrm>
            <a:off x="2972970" y="2436378"/>
            <a:ext cx="431353" cy="431353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676672"/>
              <a:satOff val="-5114"/>
              <a:lumOff val="-1961"/>
              <a:alphaOff val="0"/>
            </a:schemeClr>
          </a:fillRef>
          <a:effectRef idx="0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Oval 22"/>
          <p:cNvSpPr/>
          <p:nvPr/>
        </p:nvSpPr>
        <p:spPr>
          <a:xfrm>
            <a:off x="2057062" y="3328802"/>
            <a:ext cx="167748" cy="167748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085191"/>
              <a:satOff val="-5682"/>
              <a:lumOff val="-2179"/>
              <a:alphaOff val="0"/>
            </a:schemeClr>
          </a:fillRef>
          <a:effectRef idx="0">
            <a:schemeClr val="accent5">
              <a:hueOff val="-4085191"/>
              <a:satOff val="-5682"/>
              <a:lumOff val="-2179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 23"/>
          <p:cNvSpPr/>
          <p:nvPr/>
        </p:nvSpPr>
        <p:spPr>
          <a:xfrm>
            <a:off x="2197971" y="3540164"/>
            <a:ext cx="263605" cy="263605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493710"/>
              <a:satOff val="-6250"/>
              <a:lumOff val="-2397"/>
              <a:alphaOff val="0"/>
            </a:schemeClr>
          </a:fillRef>
          <a:effectRef idx="0">
            <a:schemeClr val="accent5">
              <a:hueOff val="-4493710"/>
              <a:satOff val="-6250"/>
              <a:lumOff val="-2397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al 24"/>
          <p:cNvSpPr/>
          <p:nvPr/>
        </p:nvSpPr>
        <p:spPr>
          <a:xfrm>
            <a:off x="2550244" y="3728045"/>
            <a:ext cx="383425" cy="383425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02230"/>
              <a:satOff val="-6819"/>
              <a:lumOff val="-2615"/>
              <a:alphaOff val="0"/>
            </a:schemeClr>
          </a:fillRef>
          <a:effectRef idx="0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25"/>
          <p:cNvSpPr/>
          <p:nvPr/>
        </p:nvSpPr>
        <p:spPr>
          <a:xfrm>
            <a:off x="3043425" y="4033347"/>
            <a:ext cx="167748" cy="167748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310748"/>
              <a:satOff val="-7387"/>
              <a:lumOff val="-2833"/>
              <a:alphaOff val="0"/>
            </a:schemeClr>
          </a:fillRef>
          <a:effectRef idx="0">
            <a:schemeClr val="accent5">
              <a:hueOff val="-5310748"/>
              <a:satOff val="-7387"/>
              <a:lumOff val="-2833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26"/>
          <p:cNvSpPr/>
          <p:nvPr/>
        </p:nvSpPr>
        <p:spPr>
          <a:xfrm>
            <a:off x="3137364" y="3728044"/>
            <a:ext cx="263605" cy="263605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719268"/>
              <a:satOff val="-7955"/>
              <a:lumOff val="-3050"/>
              <a:alphaOff val="0"/>
            </a:schemeClr>
          </a:fillRef>
          <a:effectRef idx="0">
            <a:schemeClr val="accent5">
              <a:hueOff val="-5719268"/>
              <a:satOff val="-7955"/>
              <a:lumOff val="-305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7"/>
          <p:cNvSpPr/>
          <p:nvPr/>
        </p:nvSpPr>
        <p:spPr>
          <a:xfrm>
            <a:off x="3372211" y="4056831"/>
            <a:ext cx="167748" cy="167748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127787"/>
              <a:satOff val="-8523"/>
              <a:lumOff val="-3268"/>
              <a:alphaOff val="0"/>
            </a:schemeClr>
          </a:fillRef>
          <a:effectRef idx="0">
            <a:schemeClr val="accent5">
              <a:hueOff val="-6127787"/>
              <a:satOff val="-8523"/>
              <a:lumOff val="-3268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8"/>
          <p:cNvSpPr/>
          <p:nvPr/>
        </p:nvSpPr>
        <p:spPr>
          <a:xfrm>
            <a:off x="3583577" y="3681074"/>
            <a:ext cx="383425" cy="383425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536306"/>
              <a:satOff val="-9092"/>
              <a:lumOff val="-3486"/>
              <a:alphaOff val="0"/>
            </a:schemeClr>
          </a:fillRef>
          <a:effectRef idx="0">
            <a:schemeClr val="accent5">
              <a:hueOff val="-6536306"/>
              <a:satOff val="-9092"/>
              <a:lumOff val="-3486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9"/>
          <p:cNvSpPr/>
          <p:nvPr/>
        </p:nvSpPr>
        <p:spPr>
          <a:xfrm>
            <a:off x="4100242" y="3587135"/>
            <a:ext cx="263605" cy="263605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944825"/>
              <a:satOff val="-9660"/>
              <a:lumOff val="-3704"/>
              <a:alphaOff val="0"/>
            </a:schemeClr>
          </a:fillRef>
          <a:effectRef idx="0">
            <a:schemeClr val="accent5">
              <a:hueOff val="-6944825"/>
              <a:satOff val="-9660"/>
              <a:lumOff val="-3704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Chevron 30"/>
          <p:cNvSpPr/>
          <p:nvPr/>
        </p:nvSpPr>
        <p:spPr>
          <a:xfrm>
            <a:off x="4363845" y="2482957"/>
            <a:ext cx="774171" cy="1477976"/>
          </a:xfrm>
          <a:prstGeom prst="chevron">
            <a:avLst>
              <a:gd name="adj" fmla="val 62310"/>
            </a:avLst>
          </a:prstGeom>
          <a:solidFill>
            <a:srgbClr val="14469B"/>
          </a:solidFill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reeform 31"/>
          <p:cNvSpPr/>
          <p:nvPr/>
        </p:nvSpPr>
        <p:spPr>
          <a:xfrm>
            <a:off x="5138018" y="2483673"/>
            <a:ext cx="2111375" cy="1477963"/>
          </a:xfrm>
          <a:custGeom>
            <a:avLst/>
            <a:gdLst>
              <a:gd name="connsiteX0" fmla="*/ 0 w 2111375"/>
              <a:gd name="connsiteY0" fmla="*/ 0 h 1477962"/>
              <a:gd name="connsiteX1" fmla="*/ 2111375 w 2111375"/>
              <a:gd name="connsiteY1" fmla="*/ 0 h 1477962"/>
              <a:gd name="connsiteX2" fmla="*/ 2111375 w 2111375"/>
              <a:gd name="connsiteY2" fmla="*/ 1477962 h 1477962"/>
              <a:gd name="connsiteX3" fmla="*/ 0 w 2111375"/>
              <a:gd name="connsiteY3" fmla="*/ 1477962 h 1477962"/>
              <a:gd name="connsiteX4" fmla="*/ 0 w 2111375"/>
              <a:gd name="connsiteY4" fmla="*/ 0 h 147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1375" h="1477962">
                <a:moveTo>
                  <a:pt x="0" y="0"/>
                </a:moveTo>
                <a:lnTo>
                  <a:pt x="2111375" y="0"/>
                </a:lnTo>
                <a:lnTo>
                  <a:pt x="2111375" y="1477962"/>
                </a:lnTo>
                <a:lnTo>
                  <a:pt x="0" y="14779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Diseño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de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Indicadores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Capacitación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Continua</a:t>
            </a:r>
          </a:p>
        </p:txBody>
      </p:sp>
      <p:sp>
        <p:nvSpPr>
          <p:cNvPr id="26" name="Freeform 32"/>
          <p:cNvSpPr/>
          <p:nvPr/>
        </p:nvSpPr>
        <p:spPr>
          <a:xfrm>
            <a:off x="6014714" y="4348019"/>
            <a:ext cx="2111375" cy="1302015"/>
          </a:xfrm>
          <a:custGeom>
            <a:avLst/>
            <a:gdLst>
              <a:gd name="connsiteX0" fmla="*/ 0 w 2111375"/>
              <a:gd name="connsiteY0" fmla="*/ 0 h 1302014"/>
              <a:gd name="connsiteX1" fmla="*/ 2111375 w 2111375"/>
              <a:gd name="connsiteY1" fmla="*/ 0 h 1302014"/>
              <a:gd name="connsiteX2" fmla="*/ 2111375 w 2111375"/>
              <a:gd name="connsiteY2" fmla="*/ 1302014 h 1302014"/>
              <a:gd name="connsiteX3" fmla="*/ 0 w 2111375"/>
              <a:gd name="connsiteY3" fmla="*/ 1302014 h 1302014"/>
              <a:gd name="connsiteX4" fmla="*/ 0 w 2111375"/>
              <a:gd name="connsiteY4" fmla="*/ 0 h 130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1375" h="1302014">
                <a:moveTo>
                  <a:pt x="0" y="0"/>
                </a:moveTo>
                <a:lnTo>
                  <a:pt x="2111375" y="0"/>
                </a:lnTo>
                <a:lnTo>
                  <a:pt x="2111375" y="1302014"/>
                </a:lnTo>
                <a:lnTo>
                  <a:pt x="0" y="13020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1" tIns="82551" rIns="82551" bIns="82551" numCol="1" spcCol="1270" anchor="ctr" anchorCtr="0">
            <a:noAutofit/>
          </a:bodyPr>
          <a:lstStyle/>
          <a:p>
            <a:pPr algn="ctr" defTabSz="28891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2016</a:t>
            </a:r>
          </a:p>
        </p:txBody>
      </p:sp>
      <p:sp>
        <p:nvSpPr>
          <p:cNvPr id="27" name="Chevron 33"/>
          <p:cNvSpPr/>
          <p:nvPr/>
        </p:nvSpPr>
        <p:spPr>
          <a:xfrm>
            <a:off x="7249392" y="2482957"/>
            <a:ext cx="774171" cy="1477976"/>
          </a:xfrm>
          <a:prstGeom prst="chevron">
            <a:avLst>
              <a:gd name="adj" fmla="val 62310"/>
            </a:avLst>
          </a:prstGeom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reeform 34"/>
          <p:cNvSpPr/>
          <p:nvPr/>
        </p:nvSpPr>
        <p:spPr>
          <a:xfrm>
            <a:off x="8181917" y="2378107"/>
            <a:ext cx="1794668" cy="1794668"/>
          </a:xfrm>
          <a:custGeom>
            <a:avLst/>
            <a:gdLst>
              <a:gd name="connsiteX0" fmla="*/ 0 w 1794668"/>
              <a:gd name="connsiteY0" fmla="*/ 897334 h 1794668"/>
              <a:gd name="connsiteX1" fmla="*/ 897334 w 1794668"/>
              <a:gd name="connsiteY1" fmla="*/ 0 h 1794668"/>
              <a:gd name="connsiteX2" fmla="*/ 1794668 w 1794668"/>
              <a:gd name="connsiteY2" fmla="*/ 897334 h 1794668"/>
              <a:gd name="connsiteX3" fmla="*/ 897334 w 1794668"/>
              <a:gd name="connsiteY3" fmla="*/ 1794668 h 1794668"/>
              <a:gd name="connsiteX4" fmla="*/ 0 w 1794668"/>
              <a:gd name="connsiteY4" fmla="*/ 897334 h 17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668" h="1794668">
                <a:moveTo>
                  <a:pt x="0" y="897334"/>
                </a:moveTo>
                <a:cubicBezTo>
                  <a:pt x="0" y="401750"/>
                  <a:pt x="401750" y="0"/>
                  <a:pt x="897334" y="0"/>
                </a:cubicBezTo>
                <a:cubicBezTo>
                  <a:pt x="1392918" y="0"/>
                  <a:pt x="1794668" y="401750"/>
                  <a:pt x="1794668" y="897334"/>
                </a:cubicBezTo>
                <a:cubicBezTo>
                  <a:pt x="1794668" y="1392918"/>
                  <a:pt x="1392918" y="1794668"/>
                  <a:pt x="897334" y="1794668"/>
                </a:cubicBezTo>
                <a:cubicBezTo>
                  <a:pt x="401750" y="1794668"/>
                  <a:pt x="0" y="1392918"/>
                  <a:pt x="0" y="897334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823" tIns="262823" rIns="262823" bIns="262823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Sistema de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Gestión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por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Resultados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9" name="Freeform 35"/>
          <p:cNvSpPr/>
          <p:nvPr/>
        </p:nvSpPr>
        <p:spPr>
          <a:xfrm>
            <a:off x="8169909" y="4348019"/>
            <a:ext cx="2111375" cy="1302015"/>
          </a:xfrm>
          <a:custGeom>
            <a:avLst/>
            <a:gdLst>
              <a:gd name="connsiteX0" fmla="*/ 0 w 2111375"/>
              <a:gd name="connsiteY0" fmla="*/ 0 h 1302014"/>
              <a:gd name="connsiteX1" fmla="*/ 2111375 w 2111375"/>
              <a:gd name="connsiteY1" fmla="*/ 0 h 1302014"/>
              <a:gd name="connsiteX2" fmla="*/ 2111375 w 2111375"/>
              <a:gd name="connsiteY2" fmla="*/ 1302014 h 1302014"/>
              <a:gd name="connsiteX3" fmla="*/ 0 w 2111375"/>
              <a:gd name="connsiteY3" fmla="*/ 1302014 h 1302014"/>
              <a:gd name="connsiteX4" fmla="*/ 0 w 2111375"/>
              <a:gd name="connsiteY4" fmla="*/ 0 h 130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1375" h="1302014">
                <a:moveTo>
                  <a:pt x="0" y="0"/>
                </a:moveTo>
                <a:lnTo>
                  <a:pt x="2111375" y="0"/>
                </a:lnTo>
                <a:lnTo>
                  <a:pt x="2111375" y="1302014"/>
                </a:lnTo>
                <a:lnTo>
                  <a:pt x="0" y="13020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1" tIns="82551" rIns="82551" bIns="82551" numCol="1" spcCol="1270" anchor="ctr" anchorCtr="0">
            <a:noAutofit/>
          </a:bodyPr>
          <a:lstStyle/>
          <a:p>
            <a:pPr algn="ctr" defTabSz="28891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2017</a:t>
            </a:r>
          </a:p>
        </p:txBody>
      </p:sp>
      <p:sp>
        <p:nvSpPr>
          <p:cNvPr id="30" name="Rectangle 3"/>
          <p:cNvSpPr/>
          <p:nvPr/>
        </p:nvSpPr>
        <p:spPr>
          <a:xfrm>
            <a:off x="2032002" y="1471751"/>
            <a:ext cx="3924663" cy="5846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Implementación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4"/>
          <p:cNvSpPr/>
          <p:nvPr/>
        </p:nvSpPr>
        <p:spPr>
          <a:xfrm>
            <a:off x="6024882" y="1471749"/>
            <a:ext cx="3924663" cy="5846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endParaRPr lang="en-US" sz="2400" dirty="0"/>
          </a:p>
        </p:txBody>
      </p:sp>
      <p:sp>
        <p:nvSpPr>
          <p:cNvPr id="32" name="Right Arrow 7"/>
          <p:cNvSpPr/>
          <p:nvPr/>
        </p:nvSpPr>
        <p:spPr>
          <a:xfrm>
            <a:off x="2021755" y="5359444"/>
            <a:ext cx="8343900" cy="11049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Acompañamiento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SCGG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6"/>
          <p:cNvGrpSpPr/>
          <p:nvPr/>
        </p:nvGrpSpPr>
        <p:grpSpPr>
          <a:xfrm>
            <a:off x="3903339" y="4262371"/>
            <a:ext cx="2300612" cy="1387663"/>
            <a:chOff x="3678290" y="3166889"/>
            <a:chExt cx="2300612" cy="1387663"/>
          </a:xfrm>
        </p:grpSpPr>
        <p:sp>
          <p:nvSpPr>
            <p:cNvPr id="34" name="Rectangle 8"/>
            <p:cNvSpPr/>
            <p:nvPr/>
          </p:nvSpPr>
          <p:spPr>
            <a:xfrm>
              <a:off x="3867527" y="3166889"/>
              <a:ext cx="2111375" cy="130201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TextBox 9"/>
            <p:cNvSpPr txBox="1"/>
            <p:nvPr/>
          </p:nvSpPr>
          <p:spPr>
            <a:xfrm>
              <a:off x="3678290" y="3252538"/>
              <a:ext cx="2111375" cy="1302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1" tIns="82551" rIns="82551" bIns="82551" numCol="1" spcCol="1270" anchor="ctr" anchorCtr="0">
              <a:noAutofit/>
            </a:bodyPr>
            <a:lstStyle/>
            <a:p>
              <a:pPr algn="ctr" defTabSz="28891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2015</a:t>
              </a:r>
            </a:p>
          </p:txBody>
        </p:sp>
      </p:grpSp>
      <p:sp>
        <p:nvSpPr>
          <p:cNvPr id="36" name="CuadroTexto 35"/>
          <p:cNvSpPr txBox="1"/>
          <p:nvPr/>
        </p:nvSpPr>
        <p:spPr>
          <a:xfrm>
            <a:off x="1201495" y="199400"/>
            <a:ext cx="376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Fases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del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GxR</a:t>
            </a:r>
            <a:endParaRPr lang="es-HN" sz="4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 BLANC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50" y="5495597"/>
            <a:ext cx="1636450" cy="149929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8258680" y="3397778"/>
            <a:ext cx="2233805" cy="1499287"/>
          </a:xfrm>
          <a:prstGeom prst="ellipse">
            <a:avLst/>
          </a:prstGeom>
          <a:solidFill>
            <a:srgbClr val="FFCB2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Validación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230268" y="1341228"/>
            <a:ext cx="8860773" cy="4904014"/>
            <a:chOff x="2704401" y="1679895"/>
            <a:chExt cx="8860773" cy="4904014"/>
          </a:xfrm>
        </p:grpSpPr>
        <p:sp>
          <p:nvSpPr>
            <p:cNvPr id="5" name="Elipse 4"/>
            <p:cNvSpPr/>
            <p:nvPr/>
          </p:nvSpPr>
          <p:spPr>
            <a:xfrm>
              <a:off x="2704401" y="1957792"/>
              <a:ext cx="2237924" cy="14992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HN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Planificación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9331369" y="1985856"/>
              <a:ext cx="2233805" cy="14992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HN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Seguimiento</a:t>
              </a:r>
            </a:p>
          </p:txBody>
        </p:sp>
        <p:cxnSp>
          <p:nvCxnSpPr>
            <p:cNvPr id="8" name="Conector recto de flecha 7"/>
            <p:cNvCxnSpPr/>
            <p:nvPr/>
          </p:nvCxnSpPr>
          <p:spPr>
            <a:xfrm>
              <a:off x="5016230" y="2709129"/>
              <a:ext cx="846904" cy="2"/>
            </a:xfrm>
            <a:prstGeom prst="straightConnector1">
              <a:avLst/>
            </a:prstGeom>
            <a:ln w="1174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Elipse 8"/>
            <p:cNvSpPr/>
            <p:nvPr/>
          </p:nvSpPr>
          <p:spPr>
            <a:xfrm>
              <a:off x="5962108" y="4203431"/>
              <a:ext cx="2135526" cy="148857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HN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Evaluación</a:t>
              </a:r>
            </a:p>
          </p:txBody>
        </p:sp>
        <p:sp>
          <p:nvSpPr>
            <p:cNvPr id="10" name="Arco 9"/>
            <p:cNvSpPr/>
            <p:nvPr/>
          </p:nvSpPr>
          <p:spPr>
            <a:xfrm rot="6365957">
              <a:off x="7278463" y="1794582"/>
              <a:ext cx="3200684" cy="2971309"/>
            </a:xfrm>
            <a:prstGeom prst="arc">
              <a:avLst/>
            </a:prstGeom>
            <a:ln w="1174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HN">
                <a:solidFill>
                  <a:prstClr val="black"/>
                </a:solidFill>
              </a:endParaRPr>
            </a:p>
          </p:txBody>
        </p:sp>
        <p:sp>
          <p:nvSpPr>
            <p:cNvPr id="11" name="Arco 10"/>
            <p:cNvSpPr/>
            <p:nvPr/>
          </p:nvSpPr>
          <p:spPr>
            <a:xfrm rot="10408754">
              <a:off x="3831438" y="1896997"/>
              <a:ext cx="3164248" cy="3160681"/>
            </a:xfrm>
            <a:prstGeom prst="arc">
              <a:avLst/>
            </a:prstGeom>
            <a:ln w="1174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HN">
                <a:solidFill>
                  <a:prstClr val="black"/>
                </a:solidFill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6149065" y="5660579"/>
              <a:ext cx="17171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sz="5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2016</a:t>
              </a:r>
            </a:p>
          </p:txBody>
        </p:sp>
        <p:sp>
          <p:nvSpPr>
            <p:cNvPr id="13" name="Elipse 4"/>
            <p:cNvSpPr/>
            <p:nvPr/>
          </p:nvSpPr>
          <p:spPr>
            <a:xfrm>
              <a:off x="5937369" y="1985856"/>
              <a:ext cx="2237924" cy="14992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HN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Ejecución</a:t>
              </a:r>
            </a:p>
          </p:txBody>
        </p:sp>
        <p:cxnSp>
          <p:nvCxnSpPr>
            <p:cNvPr id="14" name="Conector recto de flecha 7"/>
            <p:cNvCxnSpPr/>
            <p:nvPr/>
          </p:nvCxnSpPr>
          <p:spPr>
            <a:xfrm flipV="1">
              <a:off x="8273483" y="2735499"/>
              <a:ext cx="953712" cy="24178"/>
            </a:xfrm>
            <a:prstGeom prst="straightConnector1">
              <a:avLst/>
            </a:prstGeom>
            <a:ln w="1174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CuadroTexto 14"/>
          <p:cNvSpPr txBox="1"/>
          <p:nvPr/>
        </p:nvSpPr>
        <p:spPr>
          <a:xfrm>
            <a:off x="2332696" y="140435"/>
            <a:ext cx="7374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4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Ciclo Tradicional de la Gestión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64077" y="1354802"/>
            <a:ext cx="2252091" cy="2031325"/>
          </a:xfrm>
          <a:prstGeom prst="rightArrowCallout">
            <a:avLst/>
          </a:prstGeom>
          <a:noFill/>
          <a:ln>
            <a:solidFill>
              <a:srgbClr val="14469B"/>
            </a:solidFill>
          </a:ln>
        </p:spPr>
        <p:txBody>
          <a:bodyPr wrap="square" rtlCol="0">
            <a:spAutoFit/>
          </a:bodyPr>
          <a:lstStyle/>
          <a:p>
            <a:r>
              <a:rPr lang="es-HN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Ajustar y afinar las políticas de Gobierno para obtener mejores resultados</a:t>
            </a:r>
          </a:p>
        </p:txBody>
      </p:sp>
    </p:spTree>
    <p:extLst>
      <p:ext uri="{BB962C8B-B14F-4D97-AF65-F5344CB8AC3E}">
        <p14:creationId xmlns:p14="http://schemas.microsoft.com/office/powerpoint/2010/main" val="39604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 BLANC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50" y="5495597"/>
            <a:ext cx="1636450" cy="149929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0325" y="1120623"/>
            <a:ext cx="558440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¿Qué vamos a monitorear?</a:t>
            </a:r>
          </a:p>
          <a:p>
            <a:endParaRPr lang="es-MX" sz="2000" dirty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marL="457189" indent="-457189">
              <a:buClr>
                <a:srgbClr val="44546A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Metas e Indicadores de la Visión de País y Plan de Nación</a:t>
            </a:r>
          </a:p>
          <a:p>
            <a:pPr marL="457189" indent="-457189">
              <a:buClr>
                <a:srgbClr val="44546A">
                  <a:lumMod val="75000"/>
                </a:srgbClr>
              </a:buClr>
              <a:buFont typeface="Wingdings" panose="05000000000000000000" pitchFamily="2" charset="2"/>
              <a:buChar char="Ø"/>
            </a:pPr>
            <a:endParaRPr lang="es-MX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7189" indent="-457189">
              <a:buClr>
                <a:srgbClr val="44546A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Resultados del Plan Estratégico de Gobierno:</a:t>
            </a:r>
          </a:p>
          <a:p>
            <a:pPr marL="715945" indent="-273044">
              <a:buClr>
                <a:srgbClr val="44546A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14 resultados del PEG y sus Indicadores</a:t>
            </a:r>
          </a:p>
          <a:p>
            <a:pPr marL="442902">
              <a:buClr>
                <a:srgbClr val="44546A">
                  <a:lumMod val="75000"/>
                </a:srgbClr>
              </a:buClr>
            </a:pPr>
            <a:endParaRPr lang="es-MX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7189" indent="-457189">
              <a:buClr>
                <a:srgbClr val="44546A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Resultados de nivel sectorial:</a:t>
            </a:r>
          </a:p>
          <a:p>
            <a:pPr marL="715945" indent="-273044">
              <a:buClr>
                <a:srgbClr val="44546A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Resultados e Indicadores sectoriales </a:t>
            </a:r>
          </a:p>
          <a:p>
            <a:pPr marL="715945" indent="-273044">
              <a:buClr>
                <a:srgbClr val="44546A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es-MX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7189" indent="-457189">
              <a:buClr>
                <a:srgbClr val="44546A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Resultados de nivel Institucional:</a:t>
            </a:r>
          </a:p>
          <a:p>
            <a:pPr marL="715945" indent="-273044">
              <a:buClr>
                <a:srgbClr val="44546A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Metas de valor, indicadores estratégicos</a:t>
            </a:r>
          </a:p>
          <a:p>
            <a:pPr marL="442902">
              <a:buClr>
                <a:srgbClr val="44546A">
                  <a:lumMod val="75000"/>
                </a:srgbClr>
              </a:buClr>
            </a:pPr>
            <a:endParaRPr lang="es-MX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7189" indent="-457189">
              <a:buClr>
                <a:srgbClr val="44546A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Productos Institucionales Finales</a:t>
            </a:r>
          </a:p>
          <a:p>
            <a:pPr marL="457189" indent="-457189">
              <a:buClr>
                <a:srgbClr val="44546A">
                  <a:lumMod val="75000"/>
                </a:srgbClr>
              </a:buClr>
              <a:buFont typeface="Wingdings" panose="05000000000000000000" pitchFamily="2" charset="2"/>
              <a:buChar char="Ø"/>
            </a:pPr>
            <a:endParaRPr lang="es-MX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7189" indent="-457189">
              <a:buClr>
                <a:srgbClr val="44546A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Acuerdos de Gestión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829044" y="1225405"/>
            <a:ext cx="606396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¿A qué vamos a dar seguimiento?</a:t>
            </a:r>
          </a:p>
          <a:p>
            <a:endParaRPr lang="es-MX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7189" indent="-457189">
              <a:buClr>
                <a:srgbClr val="44546A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Actividades (Productos Institucionales Intermedios </a:t>
            </a:r>
            <a:r>
              <a:rPr lang="es-MX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Ejs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 marL="457189" indent="-14288">
              <a:buClr>
                <a:srgbClr val="44546A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	Licitaciones realizadas</a:t>
            </a:r>
          </a:p>
          <a:p>
            <a:pPr marL="896916" indent="-454014">
              <a:buClr>
                <a:srgbClr val="44546A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Compra de medicamentos realizada</a:t>
            </a:r>
          </a:p>
          <a:p>
            <a:pPr marL="896916" indent="-454014">
              <a:buClr>
                <a:srgbClr val="44546A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Funcionarios capacitados</a:t>
            </a:r>
          </a:p>
          <a:p>
            <a:pPr marL="442902">
              <a:buClr>
                <a:srgbClr val="44546A">
                  <a:lumMod val="75000"/>
                </a:srgbClr>
              </a:buClr>
            </a:pPr>
            <a:endParaRPr lang="es-MX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7189" indent="-457189">
              <a:buClr>
                <a:srgbClr val="44546A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Procesos y Tareas </a:t>
            </a:r>
            <a:r>
              <a:rPr lang="es-MX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Ejs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 marL="896916" indent="-454014">
              <a:buClr>
                <a:srgbClr val="44546A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	Convocatoria a licitación</a:t>
            </a:r>
          </a:p>
          <a:p>
            <a:pPr marL="896916" indent="-454014">
              <a:buClr>
                <a:srgbClr val="44546A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Apertura de sobres</a:t>
            </a:r>
          </a:p>
          <a:p>
            <a:pPr marL="896916" indent="-454014">
              <a:buClr>
                <a:srgbClr val="44546A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Jornadas de capacitación</a:t>
            </a:r>
          </a:p>
          <a:p>
            <a:pPr marL="442902">
              <a:buClr>
                <a:srgbClr val="44546A">
                  <a:lumMod val="75000"/>
                </a:srgbClr>
              </a:buClr>
            </a:pPr>
            <a:endParaRPr lang="es-MX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7189" indent="-457189">
              <a:buClr>
                <a:srgbClr val="44546A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Registros Administrativos y Evidencias de Cumplimiento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5774724" y="1968759"/>
            <a:ext cx="0" cy="418490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90324" y="0"/>
            <a:ext cx="1200167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MX" sz="4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Monitoreo y Seguimiento de la Gestión Institucional</a:t>
            </a:r>
            <a:endParaRPr lang="es-HN" sz="4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3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 BLANC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50" y="5495597"/>
            <a:ext cx="1636450" cy="149929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1365" y="1099059"/>
            <a:ext cx="1735667" cy="646331"/>
          </a:xfrm>
          <a:prstGeom prst="rect">
            <a:avLst/>
          </a:prstGeom>
          <a:solidFill>
            <a:srgbClr val="FFCB25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Falta de Ejecución </a:t>
            </a:r>
            <a:endParaRPr lang="es-H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2281" y="2058066"/>
            <a:ext cx="1713217" cy="646331"/>
          </a:xfrm>
          <a:prstGeom prst="rect">
            <a:avLst/>
          </a:prstGeom>
          <a:solidFill>
            <a:srgbClr val="FFCB25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Baja de Ejecución</a:t>
            </a:r>
            <a:endParaRPr lang="es-H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2281" y="2991085"/>
            <a:ext cx="1713217" cy="646331"/>
          </a:xfrm>
          <a:prstGeom prst="rect">
            <a:avLst/>
          </a:prstGeom>
          <a:solidFill>
            <a:srgbClr val="FFCB25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Nivel de Sobre Ejecución</a:t>
            </a:r>
            <a:endParaRPr lang="es-H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2281" y="3941165"/>
            <a:ext cx="1713217" cy="646331"/>
          </a:xfrm>
          <a:prstGeom prst="rect">
            <a:avLst/>
          </a:prstGeom>
          <a:solidFill>
            <a:srgbClr val="FFCB25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Ejecución sin Programación </a:t>
            </a:r>
            <a:endParaRPr lang="es-H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2281" y="4818169"/>
            <a:ext cx="1713217" cy="646331"/>
          </a:xfrm>
          <a:prstGeom prst="rect">
            <a:avLst/>
          </a:prstGeom>
          <a:solidFill>
            <a:srgbClr val="FFCB25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Tareas no Finalizadas</a:t>
            </a:r>
            <a:endParaRPr lang="es-H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82281" y="5716352"/>
            <a:ext cx="1696283" cy="646331"/>
          </a:xfrm>
          <a:prstGeom prst="rect">
            <a:avLst/>
          </a:prstGeom>
          <a:solidFill>
            <a:srgbClr val="FFCB25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Cadena Incompleta</a:t>
            </a:r>
            <a:endParaRPr lang="es-H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339429" y="1122565"/>
            <a:ext cx="7537451" cy="584775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HN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ABRIL: Convocatoria para conformación de Comité, se reprogramó a lo internos de la institución. No se ejecutó en el mes correspondiente.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339426" y="2938221"/>
            <a:ext cx="7537455" cy="830997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HN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MAYO: Entrega de lo programado (100) para el mes de mayo, así como lo programado (80) para abril.  </a:t>
            </a:r>
            <a:r>
              <a:rPr lang="es-HN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180% = 91%</a:t>
            </a:r>
          </a:p>
          <a:p>
            <a:pPr lvl="0" algn="just"/>
            <a:r>
              <a:rPr lang="es-HN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Reprogramación para el mes de mayo no se ha hecho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339428" y="5757274"/>
            <a:ext cx="7537453" cy="584775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HN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Producción Final sin producción Intermedia.</a:t>
            </a:r>
          </a:p>
          <a:p>
            <a:pPr lvl="0" algn="just"/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Producción Intermedia no cuenta con tareas</a:t>
            </a:r>
            <a:endParaRPr lang="es-HN" sz="1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339426" y="2111423"/>
            <a:ext cx="7537455" cy="584775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HN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ABRIL: planificado en la semana 14: 200 - ejecutado 120.</a:t>
            </a:r>
          </a:p>
          <a:p>
            <a:pPr lvl="0" algn="just"/>
            <a:r>
              <a:rPr lang="es-HN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NO SE ENCUENTRA JUSTIFICACIÓN.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339426" y="3941165"/>
            <a:ext cx="7537455" cy="584775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HN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MAYO: En la semana 19 ejecutado 1 pero no hay programación.</a:t>
            </a:r>
          </a:p>
          <a:p>
            <a:pPr lvl="0" algn="just"/>
            <a:r>
              <a:rPr lang="es-HN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NO SE ENCUENTRA JUSTIFICACIÓN</a:t>
            </a:r>
            <a:r>
              <a:rPr lang="es-HN" sz="1600" dirty="0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339426" y="4831529"/>
            <a:ext cx="7537455" cy="584775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Ninguna Tareas dentro del Sistema Presidencial de Gestión por Resultado se encuentra marcadas como finalizadas. </a:t>
            </a:r>
            <a:r>
              <a:rPr lang="es-MX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(No cumplidas)</a:t>
            </a:r>
            <a:endParaRPr lang="es-HN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51454" y="201250"/>
            <a:ext cx="99608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Hallazgos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el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Monitoreo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y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Seguimiento</a:t>
            </a:r>
            <a:endParaRPr lang="es-HN" sz="4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 BLANC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50" y="5495597"/>
            <a:ext cx="1636450" cy="149929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25214" y="189149"/>
            <a:ext cx="984319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MX" sz="4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Validación</a:t>
            </a:r>
            <a:endParaRPr lang="es-HN" sz="4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" y="1154870"/>
            <a:ext cx="5584401" cy="4498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dirty="0">
              <a:solidFill>
                <a:schemeClr val="bg1"/>
              </a:solidFill>
            </a:endParaRPr>
          </a:p>
          <a:p>
            <a:pPr marL="457189" indent="-457189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HN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Desarrolla e implementa procesos de Validación y Verificación de los datos consignados de los Programas y Proyectos priorizados y enmarcados en la consecución de los objetivos y metas del Plan de Nación, Visión de País y Plan Estratégico de Gobierno, que reportan en la Plataforma de Gestión por Resultados las Instituciones del Poder Ejecutivo</a:t>
            </a:r>
            <a:r>
              <a:rPr lang="es-HN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  <a:endParaRPr lang="es-HN" sz="2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5688999" y="1544095"/>
            <a:ext cx="0" cy="418490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134406"/>
              </p:ext>
            </p:extLst>
          </p:nvPr>
        </p:nvGraphicFramePr>
        <p:xfrm>
          <a:off x="5965049" y="882868"/>
          <a:ext cx="6045978" cy="5666740"/>
        </p:xfrm>
        <a:graphic>
          <a:graphicData uri="http://schemas.openxmlformats.org/drawingml/2006/table">
            <a:tbl>
              <a:tblPr/>
              <a:tblGrid>
                <a:gridCol w="2267243"/>
                <a:gridCol w="2140292"/>
                <a:gridCol w="1638443"/>
              </a:tblGrid>
              <a:tr h="25704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HN" sz="15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</a:tr>
              <a:tr h="25704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5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DOCUMENTAL</a:t>
                      </a:r>
                      <a:endParaRPr lang="es-HN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HN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5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VISUAL</a:t>
                      </a:r>
                      <a:endParaRPr lang="es-HN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</a:tr>
              <a:tr h="5140960">
                <a:tc>
                  <a:txBody>
                    <a:bodyPr/>
                    <a:lstStyle/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HN" sz="15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PLAN </a:t>
                      </a: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OPERATIVO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INFORMES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TABLAS ESTADISTICAS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PROCESO </a:t>
                      </a:r>
                      <a:r>
                        <a:rPr lang="es-HN" sz="15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DE LICITACION, PUBLICA O </a:t>
                      </a: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PRIVADA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CONVENIOS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ALIANZAS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AYUDAS MEMORIAS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DIPLOMAS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LISTADOS </a:t>
                      </a:r>
                      <a:r>
                        <a:rPr lang="es-HN" sz="15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REGISTRO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ESTADOS FINANCIEROS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VOUCHER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RECIBOS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CORREOS ELECTRONICOS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MARCO JURIDICO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MEMORANDUM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OFICIOS</a:t>
                      </a:r>
                      <a:endParaRPr lang="es-HN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DICTAMENES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REPORTES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BORRADORES DE ANTEPROYECTOS/LEY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CONSULTORIAS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HOJAS DE INSPECCION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ACTAS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RESOLUCIONES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EXPEDIENTES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DOCUMENTOS PERSONALES DE BENEFICIARIOS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MANUALES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CERTIFICACIONES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CONSTANCIAS</a:t>
                      </a:r>
                    </a:p>
                    <a:p>
                      <a:pPr marL="271463" lvl="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</a:pPr>
                      <a:r>
                        <a:rPr lang="es-H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PERMISOS</a:t>
                      </a:r>
                      <a:endParaRPr lang="es-HN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HN" sz="15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FOTOGRAFIAS</a:t>
                      </a:r>
                      <a:endParaRPr lang="es-HN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HN" sz="15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INSPECCIONES DE CAMPO</a:t>
                      </a:r>
                      <a:endParaRPr lang="es-HN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HN" sz="15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VIDEOS</a:t>
                      </a:r>
                      <a:endParaRPr lang="es-HN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496176" y="42921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Medios de Verificación </a:t>
            </a:r>
            <a:endParaRPr lang="es-HN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 BLANC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50" y="5495597"/>
            <a:ext cx="1636450" cy="149929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17468" y="119884"/>
            <a:ext cx="11366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Validación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y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Verificación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de la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Información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Reportada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2015</a:t>
            </a:r>
            <a:endParaRPr lang="es-HN" sz="4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5468" y="2071097"/>
            <a:ext cx="55414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67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Instituciones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con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productos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validados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(86 %)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157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programas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institucionales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validados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(40%)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996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productos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verificados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(26%)</a:t>
            </a:r>
          </a:p>
          <a:p>
            <a:endParaRPr lang="es-HN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78271" y="975357"/>
            <a:ext cx="619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4.8 % (49) de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los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productos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validados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presentaron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inconsistencias</a:t>
            </a:r>
            <a:endParaRPr lang="es-HN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05" y="1809623"/>
            <a:ext cx="6279424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6792</TotalTime>
  <Words>877</Words>
  <Application>Microsoft Office PowerPoint</Application>
  <PresentationFormat>Personalizado</PresentationFormat>
  <Paragraphs>222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Custom Design</vt:lpstr>
      <vt:lpstr>1_Custom Design</vt:lpstr>
      <vt:lpstr>GxR 2016   HACIA LA CALIDAD DE LA INFORMACIÓN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Company>seplan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SCGG</dc:creator>
  <cp:lastModifiedBy>Temporal</cp:lastModifiedBy>
  <cp:revision>312</cp:revision>
  <cp:lastPrinted>2016-06-21T02:39:33Z</cp:lastPrinted>
  <dcterms:created xsi:type="dcterms:W3CDTF">2014-09-09T15:11:17Z</dcterms:created>
  <dcterms:modified xsi:type="dcterms:W3CDTF">2016-06-21T16:47:31Z</dcterms:modified>
</cp:coreProperties>
</file>