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65" r:id="rId4"/>
    <p:sldId id="279" r:id="rId5"/>
    <p:sldId id="272" r:id="rId6"/>
    <p:sldId id="266" r:id="rId7"/>
    <p:sldId id="274" r:id="rId8"/>
    <p:sldId id="276" r:id="rId9"/>
    <p:sldId id="275" r:id="rId10"/>
    <p:sldId id="277" r:id="rId11"/>
    <p:sldId id="278" r:id="rId12"/>
    <p:sldId id="263" r:id="rId13"/>
  </p:sldIdLst>
  <p:sldSz cx="9144000" cy="5143500" type="screen16x9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4134"/>
    <a:srgbClr val="FB2D1D"/>
    <a:srgbClr val="FF2919"/>
    <a:srgbClr val="DB47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80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50A8C-8AE8-40F5-8884-5B321366E246}" type="datetimeFigureOut">
              <a:rPr lang="es-HN" smtClean="0"/>
              <a:t>20/3/2025</a:t>
            </a:fld>
            <a:endParaRPr lang="es-HN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2D167-14E0-4E0B-8C22-BB2989F9C9D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292233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C2D167-14E0-4E0B-8C22-BB2989F9C9D1}" type="slidenum">
              <a:rPr lang="es-HN" smtClean="0"/>
              <a:t>3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621839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F9173-A62B-E47E-B214-1FBFA24A6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D0B80FCA-50EA-F899-91CF-E71B8C907E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A691B26C-B3F3-5F06-72E7-9A289C5933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5E9E3A15-8A46-19A4-BDBB-94AF3F8BEB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C2D167-14E0-4E0B-8C22-BB2989F9C9D1}" type="slidenum">
              <a:rPr lang="es-HN" smtClean="0"/>
              <a:t>4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11252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C2D167-14E0-4E0B-8C22-BB2989F9C9D1}" type="slidenum">
              <a:rPr lang="es-HN" smtClean="0"/>
              <a:t>6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621839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9B652-3E5C-05C6-27A1-E39E5ACCB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8F4E4F3E-639F-5353-6F31-C651CD2535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C84EC7A7-BA1D-468D-F7F2-AD7CA7E0BA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1E6EAD99-E08D-0861-8FC1-EFEB1383CC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C2D167-14E0-4E0B-8C22-BB2989F9C9D1}" type="slidenum">
              <a:rPr lang="es-HN" smtClean="0"/>
              <a:t>7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53505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8BC09-49E7-10B7-849F-0102D200B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6D3B118F-F26D-1385-B18F-F2C426308C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7217A585-86F8-CF97-035D-535674FCF2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111C5DB7-D915-1EBF-8CF3-96364C19CC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C2D167-14E0-4E0B-8C22-BB2989F9C9D1}" type="slidenum">
              <a:rPr lang="es-HN" smtClean="0"/>
              <a:t>8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322908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4E1CA-699C-8955-3511-F6911A266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FDB9292C-67C3-5E40-B807-98078AC492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37784628-BEE5-2A56-446C-C3D410BB7B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4B191600-8817-481E-973E-3C73FE19E2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C2D167-14E0-4E0B-8C22-BB2989F9C9D1}" type="slidenum">
              <a:rPr lang="es-HN" smtClean="0"/>
              <a:t>9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002222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2D265-71F6-7F8C-5177-08FD2D3A1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D62812F1-F1AF-7EC6-E8A4-38ABA48756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7B6D1420-CFDD-4BF8-24AA-ED2C73B287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5F99DCE1-0A57-E698-F72E-50B1827B8C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C2D167-14E0-4E0B-8C22-BB2989F9C9D1}" type="slidenum">
              <a:rPr lang="es-HN" smtClean="0"/>
              <a:t>10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306007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C2996-E5D6-BA01-B0F6-4D4B576DF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34737E59-1409-E9EC-5408-B6D358F200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B0063609-CB8D-104E-39BA-F8790C501B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AE41749F-6BEA-88DF-E47E-351D368CB2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C2D167-14E0-4E0B-8C22-BB2989F9C9D1}" type="slidenum">
              <a:rPr lang="es-HN" smtClean="0"/>
              <a:t>11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83175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020491"/>
            <a:ext cx="7772400" cy="1102519"/>
          </a:xfr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HN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83518"/>
            <a:ext cx="2133600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2E5BF4-2D7B-438A-B5CC-24EDCAA82B1B}" type="datetimeFigureOut">
              <a:rPr lang="es-HN" smtClean="0"/>
              <a:pPr/>
              <a:t>20/3/2025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5C7643-9906-47AC-A172-CD9368A8CFEB}" type="slidenum">
              <a:rPr lang="es-HN" smtClean="0"/>
              <a:pPr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15552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7211144" cy="857250"/>
          </a:xfrm>
        </p:spPr>
        <p:txBody>
          <a:bodyPr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HN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5BF4-2D7B-438A-B5CC-24EDCAA82B1B}" type="datetimeFigureOut">
              <a:rPr lang="es-HN" smtClean="0"/>
              <a:t>20/3/2025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7643-9906-47AC-A172-CD9368A8CFE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394485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2427734"/>
            <a:ext cx="7772400" cy="1466950"/>
          </a:xfrm>
        </p:spPr>
        <p:txBody>
          <a:bodyPr anchor="b"/>
          <a:lstStyle>
            <a:lvl1pPr algn="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HN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795886"/>
            <a:ext cx="7772400" cy="76510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2E5BF4-2D7B-438A-B5CC-24EDCAA82B1B}" type="datetimeFigureOut">
              <a:rPr lang="es-HN" smtClean="0"/>
              <a:pPr/>
              <a:t>20/3/2025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5C7643-9906-47AC-A172-CD9368A8CFEB}" type="slidenum">
              <a:rPr lang="es-HN" smtClean="0"/>
              <a:pPr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759191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2200" y="205979"/>
            <a:ext cx="8229600" cy="857250"/>
          </a:xfrm>
        </p:spPr>
        <p:txBody>
          <a:bodyPr>
            <a:noAutofit/>
          </a:bodyPr>
          <a:lstStyle>
            <a:lvl1pPr algn="l">
              <a:defRPr sz="4000">
                <a:solidFill>
                  <a:srgbClr val="FB2D1D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851669"/>
            <a:ext cx="4038600" cy="274295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851669"/>
            <a:ext cx="4038600" cy="274295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HN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5BF4-2D7B-438A-B5CC-24EDCAA82B1B}" type="datetimeFigureOut">
              <a:rPr lang="es-HN" smtClean="0"/>
              <a:t>20/3/2025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7643-9906-47AC-A172-CD9368A8CFEB}" type="slidenum">
              <a:rPr lang="es-HN" smtClean="0"/>
              <a:t>‹Nº›</a:t>
            </a:fld>
            <a:endParaRPr lang="es-HN"/>
          </a:p>
        </p:txBody>
      </p:sp>
      <p:sp>
        <p:nvSpPr>
          <p:cNvPr id="13" name="11 Marcador de texto"/>
          <p:cNvSpPr>
            <a:spLocks noGrp="1"/>
          </p:cNvSpPr>
          <p:nvPr>
            <p:ph type="body" sz="quarter" idx="16"/>
          </p:nvPr>
        </p:nvSpPr>
        <p:spPr>
          <a:xfrm>
            <a:off x="899220" y="1131591"/>
            <a:ext cx="3384748" cy="503832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Pluto Medium" panose="020B0603020203060204" pitchFamily="34" charset="0"/>
              </a:defRPr>
            </a:lvl1pPr>
            <a:lvl2pPr algn="ctr">
              <a:defRPr sz="1800">
                <a:solidFill>
                  <a:schemeClr val="bg1"/>
                </a:solidFill>
                <a:latin typeface="Pluto Medium" panose="020B0603020203060204" pitchFamily="34" charset="0"/>
              </a:defRPr>
            </a:lvl2pPr>
            <a:lvl3pPr algn="ctr">
              <a:defRPr sz="1600">
                <a:solidFill>
                  <a:schemeClr val="bg1"/>
                </a:solidFill>
                <a:latin typeface="Pluto Medium" panose="020B0603020203060204" pitchFamily="34" charset="0"/>
              </a:defRPr>
            </a:lvl3pPr>
            <a:lvl4pPr algn="ctr">
              <a:defRPr sz="1400">
                <a:solidFill>
                  <a:schemeClr val="bg1"/>
                </a:solidFill>
                <a:latin typeface="Pluto Medium" panose="020B0603020203060204" pitchFamily="34" charset="0"/>
              </a:defRPr>
            </a:lvl4pPr>
            <a:lvl5pPr algn="ctr">
              <a:defRPr sz="1400">
                <a:solidFill>
                  <a:schemeClr val="bg1"/>
                </a:solidFill>
                <a:latin typeface="Pluto Medium" panose="020B0603020203060204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HN" dirty="0"/>
          </a:p>
        </p:txBody>
      </p:sp>
      <p:sp>
        <p:nvSpPr>
          <p:cNvPr id="14" name="11 Marcador de texto"/>
          <p:cNvSpPr>
            <a:spLocks noGrp="1"/>
          </p:cNvSpPr>
          <p:nvPr>
            <p:ph type="body" sz="quarter" idx="17"/>
          </p:nvPr>
        </p:nvSpPr>
        <p:spPr>
          <a:xfrm>
            <a:off x="4860032" y="1131590"/>
            <a:ext cx="3384748" cy="503832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Pluto Medium" panose="020B0603020203060204" pitchFamily="34" charset="0"/>
              </a:defRPr>
            </a:lvl1pPr>
            <a:lvl2pPr algn="ctr">
              <a:defRPr sz="1800">
                <a:solidFill>
                  <a:schemeClr val="bg1"/>
                </a:solidFill>
                <a:latin typeface="Pluto Medium" panose="020B0603020203060204" pitchFamily="34" charset="0"/>
              </a:defRPr>
            </a:lvl2pPr>
            <a:lvl3pPr algn="ctr">
              <a:defRPr sz="1600">
                <a:solidFill>
                  <a:schemeClr val="bg1"/>
                </a:solidFill>
                <a:latin typeface="Pluto Medium" panose="020B0603020203060204" pitchFamily="34" charset="0"/>
              </a:defRPr>
            </a:lvl3pPr>
            <a:lvl4pPr algn="ctr">
              <a:defRPr sz="1400">
                <a:solidFill>
                  <a:schemeClr val="bg1"/>
                </a:solidFill>
                <a:latin typeface="Pluto Medium" panose="020B0603020203060204" pitchFamily="34" charset="0"/>
              </a:defRPr>
            </a:lvl4pPr>
            <a:lvl5pPr algn="ctr">
              <a:defRPr sz="1400">
                <a:solidFill>
                  <a:schemeClr val="bg1"/>
                </a:solidFill>
                <a:latin typeface="Pluto Medium" panose="020B0603020203060204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64142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5BF4-2D7B-438A-B5CC-24EDCAA82B1B}" type="datetimeFigureOut">
              <a:rPr lang="es-HN" smtClean="0"/>
              <a:t>20/3/2025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7643-9906-47AC-A172-CD9368A8CFEB}" type="slidenum">
              <a:rPr lang="es-HN" smtClean="0"/>
              <a:t>‹Nº›</a:t>
            </a:fld>
            <a:endParaRPr lang="es-HN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7211144" cy="857250"/>
          </a:xfrm>
        </p:spPr>
        <p:txBody>
          <a:bodyPr/>
          <a:lstStyle>
            <a:lvl1pPr algn="l">
              <a:defRPr sz="4000">
                <a:solidFill>
                  <a:srgbClr val="FB2D1D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17176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</p:spPr>
        <p:txBody>
          <a:bodyPr/>
          <a:lstStyle/>
          <a:p>
            <a:fld id="{0E2E5BF4-2D7B-438A-B5CC-24EDCAA82B1B}" type="datetimeFigureOut">
              <a:rPr lang="es-HN" smtClean="0"/>
              <a:t>20/3/2025</a:t>
            </a:fld>
            <a:endParaRPr lang="es-HN"/>
          </a:p>
        </p:txBody>
      </p:sp>
      <p:sp>
        <p:nvSpPr>
          <p:cNvPr id="7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/>
          <a:p>
            <a:endParaRPr lang="es-HN"/>
          </a:p>
        </p:txBody>
      </p:sp>
      <p:sp>
        <p:nvSpPr>
          <p:cNvPr id="8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115C7643-9906-47AC-A172-CD9368A8CFEB}" type="slidenum">
              <a:rPr lang="es-HN" smtClean="0"/>
              <a:t>‹Nº›</a:t>
            </a:fld>
            <a:endParaRPr lang="es-HN"/>
          </a:p>
        </p:txBody>
      </p:sp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7211144" cy="857250"/>
          </a:xfrm>
        </p:spPr>
        <p:txBody>
          <a:bodyPr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91027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5BF4-2D7B-438A-B5CC-24EDCAA82B1B}" type="datetimeFigureOut">
              <a:rPr lang="es-HN" smtClean="0"/>
              <a:t>20/3/2025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7643-9906-47AC-A172-CD9368A8CFEB}" type="slidenum">
              <a:rPr lang="es-HN" smtClean="0"/>
              <a:t>‹Nº›</a:t>
            </a:fld>
            <a:endParaRPr lang="es-HN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251520" y="411510"/>
            <a:ext cx="4392488" cy="1080120"/>
          </a:xfrm>
        </p:spPr>
        <p:txBody>
          <a:bodyPr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HN" dirty="0"/>
          </a:p>
        </p:txBody>
      </p:sp>
      <p:sp>
        <p:nvSpPr>
          <p:cNvPr id="6" name="2 Marcador de contenido"/>
          <p:cNvSpPr>
            <a:spLocks noGrp="1"/>
          </p:cNvSpPr>
          <p:nvPr>
            <p:ph sz="half" idx="1"/>
          </p:nvPr>
        </p:nvSpPr>
        <p:spPr>
          <a:xfrm>
            <a:off x="251520" y="1707654"/>
            <a:ext cx="4392488" cy="288032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119421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5" y="339502"/>
            <a:ext cx="2880319" cy="936104"/>
          </a:xfrm>
        </p:spPr>
        <p:txBody>
          <a:bodyPr anchor="ctr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339502"/>
            <a:ext cx="5111750" cy="42551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19622"/>
            <a:ext cx="3008313" cy="31750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5BF4-2D7B-438A-B5CC-24EDCAA82B1B}" type="datetimeFigureOut">
              <a:rPr lang="es-HN" smtClean="0"/>
              <a:t>20/3/2025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7643-9906-47AC-A172-CD9368A8CFE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04379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339502"/>
            <a:ext cx="2133600" cy="273844"/>
          </a:xfrm>
        </p:spPr>
        <p:txBody>
          <a:bodyPr/>
          <a:lstStyle/>
          <a:p>
            <a:fld id="{0E2E5BF4-2D7B-438A-B5CC-24EDCAA82B1B}" type="datetimeFigureOut">
              <a:rPr lang="es-HN" smtClean="0"/>
              <a:t>20/3/2025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339502"/>
            <a:ext cx="2895600" cy="273844"/>
          </a:xfrm>
        </p:spPr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339502"/>
            <a:ext cx="2133600" cy="273844"/>
          </a:xfrm>
        </p:spPr>
        <p:txBody>
          <a:bodyPr/>
          <a:lstStyle/>
          <a:p>
            <a:fld id="{115C7643-9906-47AC-A172-CD9368A8CFE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4859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E5BF4-2D7B-438A-B5CC-24EDCAA82B1B}" type="datetimeFigureOut">
              <a:rPr lang="es-HN" smtClean="0"/>
              <a:t>20/3/2025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C7643-9906-47AC-A172-CD9368A8CFE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7799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61" r:id="rId6"/>
    <p:sldLayoutId id="2147483655" r:id="rId7"/>
    <p:sldLayoutId id="2147483656" r:id="rId8"/>
    <p:sldLayoutId id="2147483660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059583"/>
            <a:ext cx="7772400" cy="2178992"/>
          </a:xfrm>
        </p:spPr>
        <p:txBody>
          <a:bodyPr>
            <a:noAutofit/>
          </a:bodyPr>
          <a:lstStyle/>
          <a:p>
            <a:r>
              <a:rPr lang="es-MX" sz="3600" b="1" dirty="0">
                <a:solidFill>
                  <a:schemeClr val="bg1"/>
                </a:solidFill>
                <a:latin typeface="Pluto Bold" panose="020B0803020203060204" pitchFamily="34" charset="0"/>
              </a:rPr>
              <a:t>INCORPORACIÓN DEL ENFOQUE DE GÉNERO EN LA PLANIFICACIÓN Y PRESUPUESTACIÓN PÚBLICA</a:t>
            </a:r>
            <a:br>
              <a:rPr lang="es-MX" sz="3600" b="1" dirty="0">
                <a:solidFill>
                  <a:schemeClr val="bg1"/>
                </a:solidFill>
                <a:latin typeface="Pluto Bold" panose="020B0803020203060204" pitchFamily="34" charset="0"/>
              </a:rPr>
            </a:br>
            <a:r>
              <a:rPr lang="es-MX" sz="3600" b="1" dirty="0">
                <a:solidFill>
                  <a:schemeClr val="bg1"/>
                </a:solidFill>
                <a:latin typeface="Pluto Bold" panose="020B0803020203060204" pitchFamily="34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501484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48379-65DA-DD14-8FCD-55BB485FD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dondear rectángulo de esquina diagonal">
            <a:extLst>
              <a:ext uri="{FF2B5EF4-FFF2-40B4-BE49-F238E27FC236}">
                <a16:creationId xmlns:a16="http://schemas.microsoft.com/office/drawing/2014/main" id="{96105EEB-1F3E-797F-AAED-FD55FDD6BD1A}"/>
              </a:ext>
            </a:extLst>
          </p:cNvPr>
          <p:cNvSpPr/>
          <p:nvPr/>
        </p:nvSpPr>
        <p:spPr>
          <a:xfrm>
            <a:off x="395536" y="1059582"/>
            <a:ext cx="3888432" cy="3456384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4" name="3 Título">
            <a:extLst>
              <a:ext uri="{FF2B5EF4-FFF2-40B4-BE49-F238E27FC236}">
                <a16:creationId xmlns:a16="http://schemas.microsoft.com/office/drawing/2014/main" id="{EA3604C1-6E1C-7147-3F3D-1AD02FD6A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91272"/>
            <a:ext cx="6947410" cy="709587"/>
          </a:xfrm>
        </p:spPr>
        <p:txBody>
          <a:bodyPr>
            <a:noAutofit/>
          </a:bodyPr>
          <a:lstStyle/>
          <a:p>
            <a:r>
              <a:rPr lang="es-MX" sz="2000" b="1" dirty="0"/>
              <a:t>Lineamiento 5: </a:t>
            </a:r>
            <a:r>
              <a:rPr lang="es-MX" sz="2000" dirty="0"/>
              <a:t>Sobre la creación de las Unidades de Género.</a:t>
            </a:r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D57B94A2-44C6-75DA-9263-531291D7BCCA}"/>
              </a:ext>
            </a:extLst>
          </p:cNvPr>
          <p:cNvSpPr txBox="1"/>
          <p:nvPr/>
        </p:nvSpPr>
        <p:spPr>
          <a:xfrm>
            <a:off x="532022" y="1229202"/>
            <a:ext cx="288032" cy="369332"/>
          </a:xfrm>
          <a:prstGeom prst="rect">
            <a:avLst/>
          </a:prstGeom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MX" b="1" dirty="0">
                <a:solidFill>
                  <a:srgbClr val="00B0F0"/>
                </a:solidFill>
              </a:rPr>
              <a:t>1</a:t>
            </a:r>
            <a:endParaRPr lang="es-HN" b="1" dirty="0">
              <a:solidFill>
                <a:srgbClr val="00B0F0"/>
              </a:solidFill>
            </a:endParaRPr>
          </a:p>
        </p:txBody>
      </p:sp>
      <p:sp>
        <p:nvSpPr>
          <p:cNvPr id="13" name="12 CuadroTexto">
            <a:extLst>
              <a:ext uri="{FF2B5EF4-FFF2-40B4-BE49-F238E27FC236}">
                <a16:creationId xmlns:a16="http://schemas.microsoft.com/office/drawing/2014/main" id="{7DD5C5F2-5EF6-5F6A-2B59-2BC832AF45DD}"/>
              </a:ext>
            </a:extLst>
          </p:cNvPr>
          <p:cNvSpPr txBox="1"/>
          <p:nvPr/>
        </p:nvSpPr>
        <p:spPr>
          <a:xfrm>
            <a:off x="676038" y="1578442"/>
            <a:ext cx="3607930" cy="2462213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r>
              <a:rPr lang="es-MX" sz="1400" dirty="0"/>
              <a:t>Reglamento de la Ley de Igualdad de Oportunidades: Artículo 8.- Cada una de las instituciones que se refiere el artículo anterior, crearán dentro de su estructura organizativa, la Unidad de Género cuyo personal gozará de amplias libertades y facultades para velar por el fiel cumplimiento de toda normativa atinente a la igualdad de oportunidades. </a:t>
            </a:r>
          </a:p>
        </p:txBody>
      </p:sp>
      <p:sp>
        <p:nvSpPr>
          <p:cNvPr id="17" name="16 Redondear rectángulo de esquina diagonal">
            <a:extLst>
              <a:ext uri="{FF2B5EF4-FFF2-40B4-BE49-F238E27FC236}">
                <a16:creationId xmlns:a16="http://schemas.microsoft.com/office/drawing/2014/main" id="{B2870789-6870-493F-DB73-DB1257F6C17A}"/>
              </a:ext>
            </a:extLst>
          </p:cNvPr>
          <p:cNvSpPr/>
          <p:nvPr/>
        </p:nvSpPr>
        <p:spPr>
          <a:xfrm>
            <a:off x="4490925" y="1059582"/>
            <a:ext cx="3951373" cy="3456384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 sz="1400" dirty="0"/>
          </a:p>
        </p:txBody>
      </p:sp>
      <p:sp>
        <p:nvSpPr>
          <p:cNvPr id="18" name="17 CuadroTexto">
            <a:extLst>
              <a:ext uri="{FF2B5EF4-FFF2-40B4-BE49-F238E27FC236}">
                <a16:creationId xmlns:a16="http://schemas.microsoft.com/office/drawing/2014/main" id="{2C4EB7D3-1456-84FA-8ACA-56EF921C4A92}"/>
              </a:ext>
            </a:extLst>
          </p:cNvPr>
          <p:cNvSpPr txBox="1"/>
          <p:nvPr/>
        </p:nvSpPr>
        <p:spPr>
          <a:xfrm>
            <a:off x="4572000" y="1286636"/>
            <a:ext cx="288032" cy="369332"/>
          </a:xfrm>
          <a:prstGeom prst="rect">
            <a:avLst/>
          </a:prstGeom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MX" b="1" dirty="0">
                <a:solidFill>
                  <a:srgbClr val="00B0F0"/>
                </a:solidFill>
              </a:rPr>
              <a:t>2</a:t>
            </a:r>
            <a:endParaRPr lang="es-HN" b="1" dirty="0">
              <a:solidFill>
                <a:srgbClr val="00B0F0"/>
              </a:solidFill>
            </a:endParaRPr>
          </a:p>
        </p:txBody>
      </p:sp>
      <p:sp>
        <p:nvSpPr>
          <p:cNvPr id="19" name="18 CuadroTexto">
            <a:extLst>
              <a:ext uri="{FF2B5EF4-FFF2-40B4-BE49-F238E27FC236}">
                <a16:creationId xmlns:a16="http://schemas.microsoft.com/office/drawing/2014/main" id="{CA9F79B8-F2FF-DA20-D643-69FF01DBBD25}"/>
              </a:ext>
            </a:extLst>
          </p:cNvPr>
          <p:cNvSpPr txBox="1"/>
          <p:nvPr/>
        </p:nvSpPr>
        <p:spPr>
          <a:xfrm>
            <a:off x="4769567" y="1258644"/>
            <a:ext cx="3784366" cy="246221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s-MX" sz="1400" dirty="0"/>
              <a:t>Artículo 324 del Decreto No. 4-2025 Todas las instituciones del sector público, incluso el Consejo Nacional Electoral, los Órganos Constitucionales, el Poder Judicial y el Poder Legislativo deben consignar los recursos para el fortalecimiento y creación de Unidades de Género para su funcionamiento efectivo; por lo anterior la Secretaría de Estado en el Despacho de Asuntos de la Mujer y la Secretaría de Estado en el Despacho de Finanzas (SEFIN) brindarán el apoyo técnico que sea necesario.</a:t>
            </a:r>
          </a:p>
        </p:txBody>
      </p:sp>
      <p:pic>
        <p:nvPicPr>
          <p:cNvPr id="24" name="Picture 2" descr="E:\Trabajitos\Nuevo Semujer\Logo\Mini Fc.png">
            <a:extLst>
              <a:ext uri="{FF2B5EF4-FFF2-40B4-BE49-F238E27FC236}">
                <a16:creationId xmlns:a16="http://schemas.microsoft.com/office/drawing/2014/main" id="{56BA6CC7-62EF-7DC2-F34D-3E4B15CC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384" y="129416"/>
            <a:ext cx="1040893" cy="67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9883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C7ABD-1EA4-13AA-FA03-A7E53BF2A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dondear rectángulo de esquina diagonal">
            <a:extLst>
              <a:ext uri="{FF2B5EF4-FFF2-40B4-BE49-F238E27FC236}">
                <a16:creationId xmlns:a16="http://schemas.microsoft.com/office/drawing/2014/main" id="{2BC42ED9-5EC9-0DEA-E654-DEE968AE9C69}"/>
              </a:ext>
            </a:extLst>
          </p:cNvPr>
          <p:cNvSpPr/>
          <p:nvPr/>
        </p:nvSpPr>
        <p:spPr>
          <a:xfrm>
            <a:off x="539552" y="1866184"/>
            <a:ext cx="7695256" cy="1857694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13" name="12 CuadroTexto">
            <a:extLst>
              <a:ext uri="{FF2B5EF4-FFF2-40B4-BE49-F238E27FC236}">
                <a16:creationId xmlns:a16="http://schemas.microsoft.com/office/drawing/2014/main" id="{D1B030D1-DE64-8E0B-462C-C847CA6DABA3}"/>
              </a:ext>
            </a:extLst>
          </p:cNvPr>
          <p:cNvSpPr txBox="1"/>
          <p:nvPr/>
        </p:nvSpPr>
        <p:spPr>
          <a:xfrm>
            <a:off x="790453" y="1851670"/>
            <a:ext cx="7266589" cy="1815882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r>
              <a:rPr lang="es-MX" sz="1600" dirty="0"/>
              <a:t>Cada una de las instituciones del Estado involucradas en el Programa Ciudad Mujer deben de sufragar los gastos necesarios conforme a las responsabilidades establecidas en el Manual Operativo para asegurar el adecuado funcionamiento del módulo de su competencia dentro de cada Centro Ciudad Mujer, incluyendo el pago de insumos y personal asignado. Dicho presupuesto deberá ser consignado de manera diferenciada a nivel de Actividad/Obra e identificado en el Plan Operativo Anual de cada una de las instituciones participantes.</a:t>
            </a:r>
          </a:p>
        </p:txBody>
      </p:sp>
      <p:pic>
        <p:nvPicPr>
          <p:cNvPr id="24" name="Picture 2" descr="E:\Trabajitos\Nuevo Semujer\Logo\Mini Fc.png">
            <a:extLst>
              <a:ext uri="{FF2B5EF4-FFF2-40B4-BE49-F238E27FC236}">
                <a16:creationId xmlns:a16="http://schemas.microsoft.com/office/drawing/2014/main" id="{A05085D4-612D-DA98-14FC-803813186A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384" y="129416"/>
            <a:ext cx="1040893" cy="67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3 Título">
            <a:extLst>
              <a:ext uri="{FF2B5EF4-FFF2-40B4-BE49-F238E27FC236}">
                <a16:creationId xmlns:a16="http://schemas.microsoft.com/office/drawing/2014/main" id="{8FAF2D65-02C7-1F63-46AD-296798089AA0}"/>
              </a:ext>
            </a:extLst>
          </p:cNvPr>
          <p:cNvSpPr txBox="1">
            <a:spLocks/>
          </p:cNvSpPr>
          <p:nvPr/>
        </p:nvSpPr>
        <p:spPr>
          <a:xfrm>
            <a:off x="251520" y="487354"/>
            <a:ext cx="7170514" cy="7095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FB2D1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Lineamiento 6: </a:t>
            </a:r>
            <a:r>
              <a:rPr lang="es-MX" sz="2000" dirty="0"/>
              <a:t>Sobre el Programa Ciudad Mujer.</a:t>
            </a:r>
          </a:p>
        </p:txBody>
      </p:sp>
    </p:spTree>
    <p:extLst>
      <p:ext uri="{BB962C8B-B14F-4D97-AF65-F5344CB8AC3E}">
        <p14:creationId xmlns:p14="http://schemas.microsoft.com/office/powerpoint/2010/main" val="3115041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9196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35896" y="2715766"/>
            <a:ext cx="4824536" cy="2016224"/>
          </a:xfrm>
        </p:spPr>
        <p:txBody>
          <a:bodyPr>
            <a:normAutofit fontScale="90000"/>
          </a:bodyPr>
          <a:lstStyle/>
          <a:p>
            <a:r>
              <a:rPr lang="es-HN" sz="3200" noProof="0" dirty="0">
                <a:ea typeface="Shrikhand"/>
                <a:cs typeface="Shrikhand"/>
                <a:sym typeface="Shrikhand"/>
              </a:rPr>
              <a:t>Marco Normativo sobre Planificación y Presupuestos Sensibles AL GÉNERO </a:t>
            </a:r>
          </a:p>
        </p:txBody>
      </p:sp>
    </p:spTree>
    <p:extLst>
      <p:ext uri="{BB962C8B-B14F-4D97-AF65-F5344CB8AC3E}">
        <p14:creationId xmlns:p14="http://schemas.microsoft.com/office/powerpoint/2010/main" val="735557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dondear rectángulo de esquina diagonal"/>
          <p:cNvSpPr/>
          <p:nvPr/>
        </p:nvSpPr>
        <p:spPr>
          <a:xfrm>
            <a:off x="683568" y="1198081"/>
            <a:ext cx="7056784" cy="3168352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 sz="160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7211144" cy="709587"/>
          </a:xfrm>
        </p:spPr>
        <p:txBody>
          <a:bodyPr/>
          <a:lstStyle/>
          <a:p>
            <a:r>
              <a:rPr lang="es-MX" dirty="0"/>
              <a:t>Internacional</a:t>
            </a:r>
            <a:endParaRPr lang="es-HN" dirty="0"/>
          </a:p>
        </p:txBody>
      </p:sp>
      <p:sp>
        <p:nvSpPr>
          <p:cNvPr id="13" name="12 CuadroTexto"/>
          <p:cNvSpPr txBox="1"/>
          <p:nvPr/>
        </p:nvSpPr>
        <p:spPr>
          <a:xfrm>
            <a:off x="919969" y="1314661"/>
            <a:ext cx="6748375" cy="280076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s-MX" sz="1600" dirty="0"/>
              <a:t>Honduras ha firmado y ratificado diversas convenciones y tratados internacionales que lo obligan a implementar acciones e incorporar, explícita o implícitamente, disposiciones relativas a la asignación de recursos públicos para alcanzar la igualdad entre mujeres y hombres.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600" dirty="0"/>
              <a:t>Pacto Internacional de Derechos Económicos, Sociales y Culturales (1966)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600" dirty="0"/>
              <a:t>Convención sobre la Eliminación de todas las Formas de Discriminación contra la Mujer (1975).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600" dirty="0"/>
              <a:t>Plataforma de Acción de Beijing (1995).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600" dirty="0"/>
              <a:t>“Examen y evaluación Beijing+5” (2000), XXIII Periodo Extraordinario de sesiones de la Asamblea General de las Naciones Unidas.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600" dirty="0"/>
              <a:t>Agenda 2030 para el Desarrollo Sostenible.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4995466" y="1059582"/>
            <a:ext cx="2952328" cy="27699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s-HN" sz="1200" dirty="0"/>
              <a:t>.</a:t>
            </a:r>
          </a:p>
        </p:txBody>
      </p:sp>
      <p:sp>
        <p:nvSpPr>
          <p:cNvPr id="23" name="AutoShape 4" descr="blob:https://web.whatsapp.com/dfb2d423-5f01-4781-9206-df5874458e9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sp>
        <p:nvSpPr>
          <p:cNvPr id="24" name="AutoShape 6" descr="blob:https://web.whatsapp.com/dfb2d423-5f01-4781-9206-df5874458e9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sp>
        <p:nvSpPr>
          <p:cNvPr id="25" name="AutoShape 9" descr="blob:https://web.whatsapp.com/4602d889-311f-4131-ac61-c337c92c31bb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pic>
        <p:nvPicPr>
          <p:cNvPr id="30" name="Picture 2" descr="E:\Trabajitos\Nuevo Semujer\Logo\Mini Fc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384" y="129416"/>
            <a:ext cx="1040893" cy="67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684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903A9-C25E-6DE8-E993-1AB3E767B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CuadroTexto">
            <a:extLst>
              <a:ext uri="{FF2B5EF4-FFF2-40B4-BE49-F238E27FC236}">
                <a16:creationId xmlns:a16="http://schemas.microsoft.com/office/drawing/2014/main" id="{B6364769-0EBB-C287-A177-DBBEDDDEA999}"/>
              </a:ext>
            </a:extLst>
          </p:cNvPr>
          <p:cNvSpPr txBox="1"/>
          <p:nvPr/>
        </p:nvSpPr>
        <p:spPr>
          <a:xfrm>
            <a:off x="4995466" y="1059582"/>
            <a:ext cx="2952328" cy="27699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s-HN" sz="1200" dirty="0"/>
              <a:t>.</a:t>
            </a:r>
          </a:p>
        </p:txBody>
      </p:sp>
      <p:sp>
        <p:nvSpPr>
          <p:cNvPr id="23" name="AutoShape 4" descr="blob:https://web.whatsapp.com/dfb2d423-5f01-4781-9206-df5874458e91">
            <a:extLst>
              <a:ext uri="{FF2B5EF4-FFF2-40B4-BE49-F238E27FC236}">
                <a16:creationId xmlns:a16="http://schemas.microsoft.com/office/drawing/2014/main" id="{4471A2C7-A2AA-EFA8-F540-58540E376C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sp>
        <p:nvSpPr>
          <p:cNvPr id="24" name="AutoShape 6" descr="blob:https://web.whatsapp.com/dfb2d423-5f01-4781-9206-df5874458e91">
            <a:extLst>
              <a:ext uri="{FF2B5EF4-FFF2-40B4-BE49-F238E27FC236}">
                <a16:creationId xmlns:a16="http://schemas.microsoft.com/office/drawing/2014/main" id="{658A8BA0-83EB-CCE4-718D-B8EFCAD591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sp>
        <p:nvSpPr>
          <p:cNvPr id="25" name="AutoShape 9" descr="blob:https://web.whatsapp.com/4602d889-311f-4131-ac61-c337c92c31bb">
            <a:extLst>
              <a:ext uri="{FF2B5EF4-FFF2-40B4-BE49-F238E27FC236}">
                <a16:creationId xmlns:a16="http://schemas.microsoft.com/office/drawing/2014/main" id="{673AEB65-1091-FFA2-4507-4ABB28E149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pic>
        <p:nvPicPr>
          <p:cNvPr id="30" name="Picture 2" descr="E:\Trabajitos\Nuevo Semujer\Logo\Mini Fc.png">
            <a:extLst>
              <a:ext uri="{FF2B5EF4-FFF2-40B4-BE49-F238E27FC236}">
                <a16:creationId xmlns:a16="http://schemas.microsoft.com/office/drawing/2014/main" id="{E5D1BCFC-7D60-2188-D237-D607667DD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384" y="129416"/>
            <a:ext cx="1040893" cy="67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3 Título">
            <a:extLst>
              <a:ext uri="{FF2B5EF4-FFF2-40B4-BE49-F238E27FC236}">
                <a16:creationId xmlns:a16="http://schemas.microsoft.com/office/drawing/2014/main" id="{D0B75559-D8DB-7C2E-5716-733C9EE4165A}"/>
              </a:ext>
            </a:extLst>
          </p:cNvPr>
          <p:cNvSpPr txBox="1">
            <a:spLocks/>
          </p:cNvSpPr>
          <p:nvPr/>
        </p:nvSpPr>
        <p:spPr>
          <a:xfrm>
            <a:off x="542963" y="503075"/>
            <a:ext cx="7211144" cy="70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FB2D1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/>
              <a:t>Nacional</a:t>
            </a:r>
            <a:endParaRPr lang="es-HN" dirty="0"/>
          </a:p>
        </p:txBody>
      </p:sp>
      <p:sp>
        <p:nvSpPr>
          <p:cNvPr id="5" name="2 Redondear rectángulo de esquina diagonal">
            <a:extLst>
              <a:ext uri="{FF2B5EF4-FFF2-40B4-BE49-F238E27FC236}">
                <a16:creationId xmlns:a16="http://schemas.microsoft.com/office/drawing/2014/main" id="{447600D0-2588-FA3E-C916-F3B4D44C9099}"/>
              </a:ext>
            </a:extLst>
          </p:cNvPr>
          <p:cNvSpPr/>
          <p:nvPr/>
        </p:nvSpPr>
        <p:spPr>
          <a:xfrm>
            <a:off x="697323" y="1586321"/>
            <a:ext cx="7056784" cy="2065549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 sz="1600" dirty="0"/>
          </a:p>
        </p:txBody>
      </p:sp>
      <p:sp>
        <p:nvSpPr>
          <p:cNvPr id="7" name="12 CuadroTexto">
            <a:extLst>
              <a:ext uri="{FF2B5EF4-FFF2-40B4-BE49-F238E27FC236}">
                <a16:creationId xmlns:a16="http://schemas.microsoft.com/office/drawing/2014/main" id="{EBF8DFC6-63F0-46F7-DA64-93C5967EAEBF}"/>
              </a:ext>
            </a:extLst>
          </p:cNvPr>
          <p:cNvSpPr txBox="1"/>
          <p:nvPr/>
        </p:nvSpPr>
        <p:spPr>
          <a:xfrm>
            <a:off x="1027920" y="1876595"/>
            <a:ext cx="6395590" cy="132343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MX" sz="1600" dirty="0"/>
              <a:t>Ley de Igualdad de Oportunidades y su Reglamento.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600" dirty="0"/>
              <a:t>Política Nacional de la Mujer - III Plan de Igualdad y Justicia de Género de Honduras 2023-2033 (III PIJGH).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600" dirty="0"/>
              <a:t>Plan Nacional contra las Violencias hacia las Mujeres desde una perspectiva interseccional, 2023-2033.</a:t>
            </a:r>
          </a:p>
        </p:txBody>
      </p:sp>
    </p:spTree>
    <p:extLst>
      <p:ext uri="{BB962C8B-B14F-4D97-AF65-F5344CB8AC3E}">
        <p14:creationId xmlns:p14="http://schemas.microsoft.com/office/powerpoint/2010/main" val="2437458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39751" y="2787774"/>
            <a:ext cx="6154961" cy="1466950"/>
          </a:xfrm>
        </p:spPr>
        <p:txBody>
          <a:bodyPr>
            <a:normAutofit fontScale="90000"/>
          </a:bodyPr>
          <a:lstStyle/>
          <a:p>
            <a:r>
              <a:rPr lang="es-MX" sz="3200" dirty="0"/>
              <a:t>Directrices de Género en los Lineamientos de la Política Presupuestaria, 2025</a:t>
            </a:r>
          </a:p>
        </p:txBody>
      </p:sp>
    </p:spTree>
    <p:extLst>
      <p:ext uri="{BB962C8B-B14F-4D97-AF65-F5344CB8AC3E}">
        <p14:creationId xmlns:p14="http://schemas.microsoft.com/office/powerpoint/2010/main" val="2213860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6 Redondear rectángulo de esquina diagonal">
            <a:extLst>
              <a:ext uri="{FF2B5EF4-FFF2-40B4-BE49-F238E27FC236}">
                <a16:creationId xmlns:a16="http://schemas.microsoft.com/office/drawing/2014/main" id="{386F6B5F-FDE9-4D31-2994-487E378FFAEA}"/>
              </a:ext>
            </a:extLst>
          </p:cNvPr>
          <p:cNvSpPr/>
          <p:nvPr/>
        </p:nvSpPr>
        <p:spPr>
          <a:xfrm>
            <a:off x="4490391" y="3003798"/>
            <a:ext cx="3744416" cy="1584176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" name="2 Redondear rectángulo de esquina diagonal">
            <a:extLst>
              <a:ext uri="{FF2B5EF4-FFF2-40B4-BE49-F238E27FC236}">
                <a16:creationId xmlns:a16="http://schemas.microsoft.com/office/drawing/2014/main" id="{10B59727-7814-02C2-CC0A-6CF5B04F912F}"/>
              </a:ext>
            </a:extLst>
          </p:cNvPr>
          <p:cNvSpPr/>
          <p:nvPr/>
        </p:nvSpPr>
        <p:spPr>
          <a:xfrm>
            <a:off x="512734" y="3005872"/>
            <a:ext cx="3744416" cy="1584176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3" name="2 Redondear rectángulo de esquina diagonal"/>
          <p:cNvSpPr/>
          <p:nvPr/>
        </p:nvSpPr>
        <p:spPr>
          <a:xfrm>
            <a:off x="539552" y="1203598"/>
            <a:ext cx="3744416" cy="1584176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6995120" cy="709587"/>
          </a:xfrm>
        </p:spPr>
        <p:txBody>
          <a:bodyPr>
            <a:noAutofit/>
          </a:bodyPr>
          <a:lstStyle/>
          <a:p>
            <a:r>
              <a:rPr lang="es-MX" sz="2000" b="1" dirty="0"/>
              <a:t>Lineamiento 1: </a:t>
            </a:r>
            <a:r>
              <a:rPr lang="es-MX" sz="2000" dirty="0"/>
              <a:t>En el Plan Estratégico Institucional, a nivel de objetivos y resultados, plasmar el compromiso de disminuir brechas y desigualdad sustantiva entre mujeres y hombres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618980" y="1339787"/>
            <a:ext cx="288032" cy="369332"/>
          </a:xfrm>
          <a:prstGeom prst="rect">
            <a:avLst/>
          </a:prstGeom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MX" b="1" dirty="0">
                <a:solidFill>
                  <a:srgbClr val="00B0F0"/>
                </a:solidFill>
              </a:rPr>
              <a:t>1</a:t>
            </a:r>
            <a:endParaRPr lang="es-HN" b="1" dirty="0">
              <a:solidFill>
                <a:srgbClr val="00B0F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833803" y="1348145"/>
            <a:ext cx="3268953" cy="1077218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r>
              <a:rPr lang="es-MX" sz="1600" dirty="0"/>
              <a:t>Analizar la condición y posición de las mujeres en cada una de las actividades de la institución (brechas de desigualdad sustantiva)</a:t>
            </a:r>
            <a:r>
              <a:rPr lang="es-HN" sz="1600" dirty="0"/>
              <a:t>.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631936" y="3089672"/>
            <a:ext cx="288032" cy="369332"/>
          </a:xfrm>
          <a:prstGeom prst="rect">
            <a:avLst/>
          </a:prstGeom>
          <a:noFill/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MX" b="1" dirty="0">
                <a:solidFill>
                  <a:srgbClr val="00B0F0"/>
                </a:solidFill>
              </a:rPr>
              <a:t>3</a:t>
            </a:r>
            <a:endParaRPr lang="es-HN" b="1" dirty="0">
              <a:solidFill>
                <a:srgbClr val="00B0F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828130" y="3138493"/>
            <a:ext cx="31672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Establecer indicadores y metas de resultado para los objetivos relacionados que permita dar seguimiento a las acciones</a:t>
            </a:r>
            <a:r>
              <a:rPr lang="es-HN" sz="1600" dirty="0"/>
              <a:t>. </a:t>
            </a:r>
          </a:p>
        </p:txBody>
      </p:sp>
      <p:sp>
        <p:nvSpPr>
          <p:cNvPr id="17" name="16 Redondear rectángulo de esquina diagonal"/>
          <p:cNvSpPr/>
          <p:nvPr/>
        </p:nvSpPr>
        <p:spPr>
          <a:xfrm>
            <a:off x="4490926" y="1203598"/>
            <a:ext cx="3744416" cy="1584176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18" name="17 CuadroTexto"/>
          <p:cNvSpPr txBox="1"/>
          <p:nvPr/>
        </p:nvSpPr>
        <p:spPr>
          <a:xfrm>
            <a:off x="4490391" y="1278209"/>
            <a:ext cx="288032" cy="369332"/>
          </a:xfrm>
          <a:prstGeom prst="rect">
            <a:avLst/>
          </a:prstGeom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MX" b="1" dirty="0">
                <a:solidFill>
                  <a:srgbClr val="00B0F0"/>
                </a:solidFill>
              </a:rPr>
              <a:t>2</a:t>
            </a:r>
            <a:endParaRPr lang="es-HN" b="1" dirty="0">
              <a:solidFill>
                <a:srgbClr val="00B0F0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4727802" y="1278209"/>
            <a:ext cx="3621013" cy="138499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s-MX" sz="1400" dirty="0"/>
              <a:t>A partir de las brechas identificadas y el compromiso del Estado, plantear las soluciones, redactando cada objetivo estratégico como un compromiso institucional en favor de igualdad y la equidad de género y congruente con la misión y visión institucional.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625815" y="3070031"/>
            <a:ext cx="288032" cy="369332"/>
          </a:xfrm>
          <a:prstGeom prst="rect">
            <a:avLst/>
          </a:prstGeom>
          <a:noFill/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HN" b="1" dirty="0">
                <a:solidFill>
                  <a:srgbClr val="00B0F0"/>
                </a:solidFill>
              </a:rPr>
              <a:t>4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4789186" y="3134885"/>
            <a:ext cx="3200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Establecer el presupuesto orientado a estas acciones que reducen la brecha de desigualdad</a:t>
            </a:r>
            <a:r>
              <a:rPr lang="es-HN" sz="1600" dirty="0"/>
              <a:t>.</a:t>
            </a:r>
          </a:p>
        </p:txBody>
      </p:sp>
      <p:pic>
        <p:nvPicPr>
          <p:cNvPr id="24" name="Picture 2" descr="E:\Trabajitos\Nuevo Semujer\Logo\Mini Fc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384" y="129416"/>
            <a:ext cx="1040893" cy="67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931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5DE80-7463-1E2F-58F8-1F79D3947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6 Redondear rectángulo de esquina diagonal">
            <a:extLst>
              <a:ext uri="{FF2B5EF4-FFF2-40B4-BE49-F238E27FC236}">
                <a16:creationId xmlns:a16="http://schemas.microsoft.com/office/drawing/2014/main" id="{CA45E2C3-B9DE-0FF8-3A55-B2D261A4081A}"/>
              </a:ext>
            </a:extLst>
          </p:cNvPr>
          <p:cNvSpPr/>
          <p:nvPr/>
        </p:nvSpPr>
        <p:spPr>
          <a:xfrm>
            <a:off x="4596924" y="3390449"/>
            <a:ext cx="3744416" cy="1477138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" name="2 Redondear rectángulo de esquina diagonal">
            <a:extLst>
              <a:ext uri="{FF2B5EF4-FFF2-40B4-BE49-F238E27FC236}">
                <a16:creationId xmlns:a16="http://schemas.microsoft.com/office/drawing/2014/main" id="{F65F2C44-2F2C-36CA-DA89-D78836D1FC83}"/>
              </a:ext>
            </a:extLst>
          </p:cNvPr>
          <p:cNvSpPr/>
          <p:nvPr/>
        </p:nvSpPr>
        <p:spPr>
          <a:xfrm>
            <a:off x="458548" y="3390450"/>
            <a:ext cx="3940352" cy="1477137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3" name="2 Redondear rectángulo de esquina diagonal">
            <a:extLst>
              <a:ext uri="{FF2B5EF4-FFF2-40B4-BE49-F238E27FC236}">
                <a16:creationId xmlns:a16="http://schemas.microsoft.com/office/drawing/2014/main" id="{7C793826-849C-35A3-5417-D2F5E8665C9E}"/>
              </a:ext>
            </a:extLst>
          </p:cNvPr>
          <p:cNvSpPr/>
          <p:nvPr/>
        </p:nvSpPr>
        <p:spPr>
          <a:xfrm>
            <a:off x="539551" y="1254409"/>
            <a:ext cx="3950839" cy="1959316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4" name="3 Título">
            <a:extLst>
              <a:ext uri="{FF2B5EF4-FFF2-40B4-BE49-F238E27FC236}">
                <a16:creationId xmlns:a16="http://schemas.microsoft.com/office/drawing/2014/main" id="{A99E34B9-F704-BD43-6139-4505139A7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75913"/>
            <a:ext cx="7063864" cy="709587"/>
          </a:xfrm>
        </p:spPr>
        <p:txBody>
          <a:bodyPr>
            <a:noAutofit/>
          </a:bodyPr>
          <a:lstStyle/>
          <a:p>
            <a:r>
              <a:rPr lang="es-MX" sz="1800" b="1" dirty="0"/>
              <a:t>Lineamiento 2: </a:t>
            </a:r>
            <a:r>
              <a:rPr lang="es-MX" sz="1800" dirty="0"/>
              <a:t>En su Plan Operativo, contemplar productos y actividades/obra con asignaciones presupuestarias, bajo la lógica de la cadena de valor público y producción, que den cuenta de las acciones concretas para el logro de la igualdad de género en cada entidad pública.</a:t>
            </a:r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C2D3A075-5F9A-75BA-32B0-CB96B3FFF1FD}"/>
              </a:ext>
            </a:extLst>
          </p:cNvPr>
          <p:cNvSpPr txBox="1"/>
          <p:nvPr/>
        </p:nvSpPr>
        <p:spPr>
          <a:xfrm>
            <a:off x="631936" y="1604263"/>
            <a:ext cx="288032" cy="369332"/>
          </a:xfrm>
          <a:prstGeom prst="rect">
            <a:avLst/>
          </a:prstGeom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MX" b="1" dirty="0">
                <a:solidFill>
                  <a:srgbClr val="00B0F0"/>
                </a:solidFill>
              </a:rPr>
              <a:t>1</a:t>
            </a:r>
            <a:endParaRPr lang="es-HN" b="1" dirty="0">
              <a:solidFill>
                <a:srgbClr val="00B0F0"/>
              </a:solidFill>
            </a:endParaRPr>
          </a:p>
        </p:txBody>
      </p:sp>
      <p:sp>
        <p:nvSpPr>
          <p:cNvPr id="13" name="12 CuadroTexto">
            <a:extLst>
              <a:ext uri="{FF2B5EF4-FFF2-40B4-BE49-F238E27FC236}">
                <a16:creationId xmlns:a16="http://schemas.microsoft.com/office/drawing/2014/main" id="{DB03ED49-B7D6-8F05-C7A1-DDEAEF9F9228}"/>
              </a:ext>
            </a:extLst>
          </p:cNvPr>
          <p:cNvSpPr txBox="1"/>
          <p:nvPr/>
        </p:nvSpPr>
        <p:spPr>
          <a:xfrm>
            <a:off x="804285" y="1314297"/>
            <a:ext cx="3738197" cy="1815882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r>
              <a:rPr lang="es-MX" sz="1400" dirty="0"/>
              <a:t>El Decreto No. 4-2025, que contiene el Presupuesto General de Ingresos y Egresos de la República y sus Disposiciones Generales Ejercicio Fiscal 2025, mandata la inclusión de una disposición que obliga a las instituciones estatales a destinar al menos un 10% de su presupuesto a acciones de igualdad y justicia de género (Artículos: 4, 272 y 324 de las DGP, 2025). </a:t>
            </a:r>
          </a:p>
        </p:txBody>
      </p:sp>
      <p:sp>
        <p:nvSpPr>
          <p:cNvPr id="15" name="14 CuadroTexto">
            <a:extLst>
              <a:ext uri="{FF2B5EF4-FFF2-40B4-BE49-F238E27FC236}">
                <a16:creationId xmlns:a16="http://schemas.microsoft.com/office/drawing/2014/main" id="{5B9109CE-319A-1E0F-7E26-6CD6EE8A7628}"/>
              </a:ext>
            </a:extLst>
          </p:cNvPr>
          <p:cNvSpPr txBox="1"/>
          <p:nvPr/>
        </p:nvSpPr>
        <p:spPr>
          <a:xfrm>
            <a:off x="593057" y="3564212"/>
            <a:ext cx="288032" cy="369332"/>
          </a:xfrm>
          <a:prstGeom prst="rect">
            <a:avLst/>
          </a:prstGeom>
          <a:noFill/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HN" b="1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21" name="20 CuadroTexto">
            <a:extLst>
              <a:ext uri="{FF2B5EF4-FFF2-40B4-BE49-F238E27FC236}">
                <a16:creationId xmlns:a16="http://schemas.microsoft.com/office/drawing/2014/main" id="{D2F8CCE0-6399-63EC-7ED6-851765224F76}"/>
              </a:ext>
            </a:extLst>
          </p:cNvPr>
          <p:cNvSpPr txBox="1"/>
          <p:nvPr/>
        </p:nvSpPr>
        <p:spPr>
          <a:xfrm>
            <a:off x="4629851" y="3511533"/>
            <a:ext cx="288032" cy="369332"/>
          </a:xfrm>
          <a:prstGeom prst="rect">
            <a:avLst/>
          </a:prstGeom>
          <a:noFill/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HN" b="1" dirty="0">
                <a:solidFill>
                  <a:srgbClr val="00B0F0"/>
                </a:solidFill>
              </a:rPr>
              <a:t>4</a:t>
            </a:r>
          </a:p>
        </p:txBody>
      </p:sp>
      <p:sp>
        <p:nvSpPr>
          <p:cNvPr id="22" name="21 CuadroTexto">
            <a:extLst>
              <a:ext uri="{FF2B5EF4-FFF2-40B4-BE49-F238E27FC236}">
                <a16:creationId xmlns:a16="http://schemas.microsoft.com/office/drawing/2014/main" id="{06B1F60F-616E-C4F0-1E8C-F06AE23F413B}"/>
              </a:ext>
            </a:extLst>
          </p:cNvPr>
          <p:cNvSpPr txBox="1"/>
          <p:nvPr/>
        </p:nvSpPr>
        <p:spPr>
          <a:xfrm>
            <a:off x="4873302" y="3541215"/>
            <a:ext cx="33112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Creación de un mecanismo de género </a:t>
            </a:r>
          </a:p>
          <a:p>
            <a:r>
              <a:rPr lang="es-MX" sz="1400" dirty="0"/>
              <a:t>- Artículo 8, Reglamento de la Ley de Igualdad de Oportunidades.</a:t>
            </a:r>
          </a:p>
          <a:p>
            <a:r>
              <a:rPr lang="es-MX" sz="1400" dirty="0"/>
              <a:t>- Artículo 324 de las DGP, 2025.</a:t>
            </a:r>
          </a:p>
        </p:txBody>
      </p:sp>
      <p:pic>
        <p:nvPicPr>
          <p:cNvPr id="24" name="Picture 2" descr="E:\Trabajitos\Nuevo Semujer\Logo\Mini Fc.png">
            <a:extLst>
              <a:ext uri="{FF2B5EF4-FFF2-40B4-BE49-F238E27FC236}">
                <a16:creationId xmlns:a16="http://schemas.microsoft.com/office/drawing/2014/main" id="{5FC58C1F-F305-CB91-E78E-525ABE0DB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384" y="129416"/>
            <a:ext cx="1040893" cy="67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2 Redondear rectángulo de esquina diagonal">
            <a:extLst>
              <a:ext uri="{FF2B5EF4-FFF2-40B4-BE49-F238E27FC236}">
                <a16:creationId xmlns:a16="http://schemas.microsoft.com/office/drawing/2014/main" id="{AE13BACA-BCDF-5AAD-7899-24044A6157AE}"/>
              </a:ext>
            </a:extLst>
          </p:cNvPr>
          <p:cNvSpPr/>
          <p:nvPr/>
        </p:nvSpPr>
        <p:spPr>
          <a:xfrm>
            <a:off x="4650227" y="1254408"/>
            <a:ext cx="3670702" cy="1935661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CFEB849-C382-77D7-48FE-772AF6A4F174}"/>
              </a:ext>
            </a:extLst>
          </p:cNvPr>
          <p:cNvSpPr txBox="1"/>
          <p:nvPr/>
        </p:nvSpPr>
        <p:spPr>
          <a:xfrm>
            <a:off x="802660" y="3580282"/>
            <a:ext cx="351641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dirty="0"/>
              <a:t>Agrupar las líneas resultantes en una Unidad Presupuestaria, con sus respectivos propósitos y relacionarla con los tres indicadores que conforman el Índice de Inversión en Equidad de Género.</a:t>
            </a:r>
            <a:endParaRPr lang="es-HN" sz="1400" dirty="0"/>
          </a:p>
        </p:txBody>
      </p:sp>
      <p:sp>
        <p:nvSpPr>
          <p:cNvPr id="16" name="15 CuadroTexto">
            <a:extLst>
              <a:ext uri="{FF2B5EF4-FFF2-40B4-BE49-F238E27FC236}">
                <a16:creationId xmlns:a16="http://schemas.microsoft.com/office/drawing/2014/main" id="{BC34A702-D883-7AD5-E90C-898EAFD20709}"/>
              </a:ext>
            </a:extLst>
          </p:cNvPr>
          <p:cNvSpPr txBox="1"/>
          <p:nvPr/>
        </p:nvSpPr>
        <p:spPr>
          <a:xfrm>
            <a:off x="4830514" y="1526280"/>
            <a:ext cx="33118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Creación de una unidad presupuestaria (Programa/Actividad Obra/Proyecto) para agrupar las acciones destinadas a favor de la igualdad y la equidad de género.</a:t>
            </a:r>
            <a:r>
              <a:rPr lang="es-HN" sz="1400" dirty="0"/>
              <a:t> </a:t>
            </a:r>
          </a:p>
        </p:txBody>
      </p:sp>
      <p:sp>
        <p:nvSpPr>
          <p:cNvPr id="9" name="14 CuadroTexto">
            <a:extLst>
              <a:ext uri="{FF2B5EF4-FFF2-40B4-BE49-F238E27FC236}">
                <a16:creationId xmlns:a16="http://schemas.microsoft.com/office/drawing/2014/main" id="{126674C6-A76D-E965-26D7-599BA6BEA555}"/>
              </a:ext>
            </a:extLst>
          </p:cNvPr>
          <p:cNvSpPr txBox="1"/>
          <p:nvPr/>
        </p:nvSpPr>
        <p:spPr>
          <a:xfrm>
            <a:off x="4629851" y="1491630"/>
            <a:ext cx="288032" cy="369332"/>
          </a:xfrm>
          <a:prstGeom prst="rect">
            <a:avLst/>
          </a:prstGeom>
          <a:noFill/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HN" b="1" dirty="0">
                <a:solidFill>
                  <a:srgbClr val="00B0F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68300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65FB3-B072-B5AB-1829-4BA6AF277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6 Redondear rectángulo de esquina diagonal">
            <a:extLst>
              <a:ext uri="{FF2B5EF4-FFF2-40B4-BE49-F238E27FC236}">
                <a16:creationId xmlns:a16="http://schemas.microsoft.com/office/drawing/2014/main" id="{B30813B7-C865-34F2-6B83-BF4972DB05B5}"/>
              </a:ext>
            </a:extLst>
          </p:cNvPr>
          <p:cNvSpPr/>
          <p:nvPr/>
        </p:nvSpPr>
        <p:spPr>
          <a:xfrm>
            <a:off x="4479755" y="3151650"/>
            <a:ext cx="3744416" cy="1364316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" name="2 Redondear rectángulo de esquina diagonal">
            <a:extLst>
              <a:ext uri="{FF2B5EF4-FFF2-40B4-BE49-F238E27FC236}">
                <a16:creationId xmlns:a16="http://schemas.microsoft.com/office/drawing/2014/main" id="{FF63B35A-161B-FF56-76E3-15063F30C6B3}"/>
              </a:ext>
            </a:extLst>
          </p:cNvPr>
          <p:cNvSpPr/>
          <p:nvPr/>
        </p:nvSpPr>
        <p:spPr>
          <a:xfrm>
            <a:off x="460190" y="3151650"/>
            <a:ext cx="3744416" cy="1364316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3" name="2 Redondear rectángulo de esquina diagonal">
            <a:extLst>
              <a:ext uri="{FF2B5EF4-FFF2-40B4-BE49-F238E27FC236}">
                <a16:creationId xmlns:a16="http://schemas.microsoft.com/office/drawing/2014/main" id="{0BA997E5-DE0D-8451-E8BD-8E14FFFC8BCB}"/>
              </a:ext>
            </a:extLst>
          </p:cNvPr>
          <p:cNvSpPr/>
          <p:nvPr/>
        </p:nvSpPr>
        <p:spPr>
          <a:xfrm>
            <a:off x="539552" y="1866184"/>
            <a:ext cx="7695256" cy="1065606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DB680B90-F9CF-2104-32F0-024FA80B5E68}"/>
              </a:ext>
            </a:extLst>
          </p:cNvPr>
          <p:cNvSpPr txBox="1"/>
          <p:nvPr/>
        </p:nvSpPr>
        <p:spPr>
          <a:xfrm>
            <a:off x="646437" y="1986394"/>
            <a:ext cx="288032" cy="369332"/>
          </a:xfrm>
          <a:prstGeom prst="rect">
            <a:avLst/>
          </a:prstGeom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MX" b="1" dirty="0">
                <a:solidFill>
                  <a:srgbClr val="00B0F0"/>
                </a:solidFill>
              </a:rPr>
              <a:t>1</a:t>
            </a:r>
            <a:endParaRPr lang="es-HN" b="1" dirty="0">
              <a:solidFill>
                <a:srgbClr val="00B0F0"/>
              </a:solidFill>
            </a:endParaRPr>
          </a:p>
        </p:txBody>
      </p:sp>
      <p:sp>
        <p:nvSpPr>
          <p:cNvPr id="13" name="12 CuadroTexto">
            <a:extLst>
              <a:ext uri="{FF2B5EF4-FFF2-40B4-BE49-F238E27FC236}">
                <a16:creationId xmlns:a16="http://schemas.microsoft.com/office/drawing/2014/main" id="{A2843B09-BA7C-CC26-27D7-83566FF70971}"/>
              </a:ext>
            </a:extLst>
          </p:cNvPr>
          <p:cNvSpPr txBox="1"/>
          <p:nvPr/>
        </p:nvSpPr>
        <p:spPr>
          <a:xfrm>
            <a:off x="882921" y="1956777"/>
            <a:ext cx="7266589" cy="830997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r>
              <a:rPr lang="es-MX" sz="1600" dirty="0"/>
              <a:t>Asegurarse de que los datos recopilados estén separados por sexo tanto en la planificación como en la ejecución y evaluación de cada actividad programada para poder identificar las necesidades y desafíos (brechas de género).</a:t>
            </a:r>
          </a:p>
        </p:txBody>
      </p:sp>
      <p:sp>
        <p:nvSpPr>
          <p:cNvPr id="15" name="14 CuadroTexto">
            <a:extLst>
              <a:ext uri="{FF2B5EF4-FFF2-40B4-BE49-F238E27FC236}">
                <a16:creationId xmlns:a16="http://schemas.microsoft.com/office/drawing/2014/main" id="{C7B6D5D2-1A25-A940-BDDE-2DB4A3DC1847}"/>
              </a:ext>
            </a:extLst>
          </p:cNvPr>
          <p:cNvSpPr txBox="1"/>
          <p:nvPr/>
        </p:nvSpPr>
        <p:spPr>
          <a:xfrm>
            <a:off x="539552" y="3291830"/>
            <a:ext cx="288032" cy="369332"/>
          </a:xfrm>
          <a:prstGeom prst="rect">
            <a:avLst/>
          </a:prstGeom>
          <a:noFill/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HN" b="1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6" name="15 CuadroTexto">
            <a:extLst>
              <a:ext uri="{FF2B5EF4-FFF2-40B4-BE49-F238E27FC236}">
                <a16:creationId xmlns:a16="http://schemas.microsoft.com/office/drawing/2014/main" id="{5F985FFA-4FAF-C2D9-3602-D124A38B75F9}"/>
              </a:ext>
            </a:extLst>
          </p:cNvPr>
          <p:cNvSpPr txBox="1"/>
          <p:nvPr/>
        </p:nvSpPr>
        <p:spPr>
          <a:xfrm>
            <a:off x="790656" y="3291830"/>
            <a:ext cx="33118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Además del sexo, se deben considerar otras variables como etnia, edad, discapacidad, regiones, entre otras.</a:t>
            </a:r>
          </a:p>
        </p:txBody>
      </p:sp>
      <p:sp>
        <p:nvSpPr>
          <p:cNvPr id="21" name="20 CuadroTexto">
            <a:extLst>
              <a:ext uri="{FF2B5EF4-FFF2-40B4-BE49-F238E27FC236}">
                <a16:creationId xmlns:a16="http://schemas.microsoft.com/office/drawing/2014/main" id="{5A285CE9-75B0-9FCD-8344-03921D37B8FA}"/>
              </a:ext>
            </a:extLst>
          </p:cNvPr>
          <p:cNvSpPr txBox="1"/>
          <p:nvPr/>
        </p:nvSpPr>
        <p:spPr>
          <a:xfrm>
            <a:off x="4556767" y="3291830"/>
            <a:ext cx="288032" cy="369332"/>
          </a:xfrm>
          <a:prstGeom prst="rect">
            <a:avLst/>
          </a:prstGeom>
          <a:noFill/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HN" b="1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22" name="21 CuadroTexto">
            <a:extLst>
              <a:ext uri="{FF2B5EF4-FFF2-40B4-BE49-F238E27FC236}">
                <a16:creationId xmlns:a16="http://schemas.microsoft.com/office/drawing/2014/main" id="{E76161EB-7583-D9ED-1E7A-CC95D40A47F2}"/>
              </a:ext>
            </a:extLst>
          </p:cNvPr>
          <p:cNvSpPr txBox="1"/>
          <p:nvPr/>
        </p:nvSpPr>
        <p:spPr>
          <a:xfrm>
            <a:off x="4751561" y="3294732"/>
            <a:ext cx="32008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Los indicadores deben medir de manera precisa los avances en la igualdad de género y la eliminación de la discriminación.</a:t>
            </a:r>
          </a:p>
        </p:txBody>
      </p:sp>
      <p:pic>
        <p:nvPicPr>
          <p:cNvPr id="24" name="Picture 2" descr="E:\Trabajitos\Nuevo Semujer\Logo\Mini Fc.png">
            <a:extLst>
              <a:ext uri="{FF2B5EF4-FFF2-40B4-BE49-F238E27FC236}">
                <a16:creationId xmlns:a16="http://schemas.microsoft.com/office/drawing/2014/main" id="{2E6E1506-8C69-E501-9482-E5B3C4EAB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384" y="129416"/>
            <a:ext cx="1040893" cy="67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3 Título">
            <a:extLst>
              <a:ext uri="{FF2B5EF4-FFF2-40B4-BE49-F238E27FC236}">
                <a16:creationId xmlns:a16="http://schemas.microsoft.com/office/drawing/2014/main" id="{9F5ACB2F-7861-B6EE-8C52-366AEACA71E8}"/>
              </a:ext>
            </a:extLst>
          </p:cNvPr>
          <p:cNvSpPr txBox="1">
            <a:spLocks/>
          </p:cNvSpPr>
          <p:nvPr/>
        </p:nvSpPr>
        <p:spPr>
          <a:xfrm>
            <a:off x="251520" y="487354"/>
            <a:ext cx="7170514" cy="7095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FB2D1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Lineamiento 3: </a:t>
            </a:r>
            <a:r>
              <a:rPr lang="es-MX" sz="2000" dirty="0"/>
              <a:t>Aplicar el enfoque de género como herramienta de análisis, para obtener información desagregada por sexo, etnia, edad, departamento, municipio, entre otros, a través de programas, proyectos, servicios y actividades que realicen las entidades públicas.</a:t>
            </a:r>
          </a:p>
        </p:txBody>
      </p:sp>
    </p:spTree>
    <p:extLst>
      <p:ext uri="{BB962C8B-B14F-4D97-AF65-F5344CB8AC3E}">
        <p14:creationId xmlns:p14="http://schemas.microsoft.com/office/powerpoint/2010/main" val="3150623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3714F-CEF0-3E61-0F28-E694C4AF6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dondear rectángulo de esquina diagonal">
            <a:extLst>
              <a:ext uri="{FF2B5EF4-FFF2-40B4-BE49-F238E27FC236}">
                <a16:creationId xmlns:a16="http://schemas.microsoft.com/office/drawing/2014/main" id="{95CB2250-FE9C-FDAF-F47C-F524DE624B81}"/>
              </a:ext>
            </a:extLst>
          </p:cNvPr>
          <p:cNvSpPr/>
          <p:nvPr/>
        </p:nvSpPr>
        <p:spPr>
          <a:xfrm>
            <a:off x="395536" y="2055496"/>
            <a:ext cx="3888432" cy="2430778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4" name="3 Título">
            <a:extLst>
              <a:ext uri="{FF2B5EF4-FFF2-40B4-BE49-F238E27FC236}">
                <a16:creationId xmlns:a16="http://schemas.microsoft.com/office/drawing/2014/main" id="{4F97B704-1D7F-CF3C-D0C0-68979EBC3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70" y="657226"/>
            <a:ext cx="6947410" cy="709587"/>
          </a:xfrm>
        </p:spPr>
        <p:txBody>
          <a:bodyPr>
            <a:noAutofit/>
          </a:bodyPr>
          <a:lstStyle/>
          <a:p>
            <a:r>
              <a:rPr lang="es-MX" sz="2000" b="1" dirty="0"/>
              <a:t>Lineamiento 4: </a:t>
            </a:r>
            <a:r>
              <a:rPr lang="es-MX" sz="2000" dirty="0"/>
              <a:t>Definir y aplicar indicadores que permitan visibilizar el avance en torno a la implementación de la Política Nacional de la Mujer - III Plan de Igualdad y Justicia de Género (PIJGH) 2023-2033 y el Plan Nacional contra las Violencias hacia las Mujeres 2023-2033.</a:t>
            </a:r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B9614420-0BB4-16F2-67A5-3F872BADDE17}"/>
              </a:ext>
            </a:extLst>
          </p:cNvPr>
          <p:cNvSpPr txBox="1"/>
          <p:nvPr/>
        </p:nvSpPr>
        <p:spPr>
          <a:xfrm>
            <a:off x="486813" y="2222196"/>
            <a:ext cx="288032" cy="369332"/>
          </a:xfrm>
          <a:prstGeom prst="rect">
            <a:avLst/>
          </a:prstGeom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MX" b="1" dirty="0">
                <a:solidFill>
                  <a:srgbClr val="00B0F0"/>
                </a:solidFill>
              </a:rPr>
              <a:t>1</a:t>
            </a:r>
            <a:endParaRPr lang="es-HN" b="1" dirty="0">
              <a:solidFill>
                <a:srgbClr val="00B0F0"/>
              </a:solidFill>
            </a:endParaRPr>
          </a:p>
        </p:txBody>
      </p:sp>
      <p:sp>
        <p:nvSpPr>
          <p:cNvPr id="13" name="12 CuadroTexto">
            <a:extLst>
              <a:ext uri="{FF2B5EF4-FFF2-40B4-BE49-F238E27FC236}">
                <a16:creationId xmlns:a16="http://schemas.microsoft.com/office/drawing/2014/main" id="{3581A4D1-3746-5928-A45F-C07E3E8D96F0}"/>
              </a:ext>
            </a:extLst>
          </p:cNvPr>
          <p:cNvSpPr txBox="1"/>
          <p:nvPr/>
        </p:nvSpPr>
        <p:spPr>
          <a:xfrm>
            <a:off x="676038" y="2378661"/>
            <a:ext cx="3456384" cy="1384995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r>
              <a:rPr lang="es-MX" sz="1400" dirty="0"/>
              <a:t>La Política Nacional de la Mujer - III PIJGH 2023-2033, estructura su planteamiento estratégico desde 7 ejes de intervención con sus correspondientes lineamientos de política, que constituyen en esencia, su marco de resultados e impactos.</a:t>
            </a:r>
          </a:p>
        </p:txBody>
      </p:sp>
      <p:sp>
        <p:nvSpPr>
          <p:cNvPr id="17" name="16 Redondear rectángulo de esquina diagonal">
            <a:extLst>
              <a:ext uri="{FF2B5EF4-FFF2-40B4-BE49-F238E27FC236}">
                <a16:creationId xmlns:a16="http://schemas.microsoft.com/office/drawing/2014/main" id="{423F5E4B-05C7-7F2F-075B-43161E3A1B3D}"/>
              </a:ext>
            </a:extLst>
          </p:cNvPr>
          <p:cNvSpPr/>
          <p:nvPr/>
        </p:nvSpPr>
        <p:spPr>
          <a:xfrm>
            <a:off x="4507820" y="2032810"/>
            <a:ext cx="4257539" cy="2430778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18" name="17 CuadroTexto">
            <a:extLst>
              <a:ext uri="{FF2B5EF4-FFF2-40B4-BE49-F238E27FC236}">
                <a16:creationId xmlns:a16="http://schemas.microsoft.com/office/drawing/2014/main" id="{1C641566-4EC7-7860-7BD0-680C9D8C09F7}"/>
              </a:ext>
            </a:extLst>
          </p:cNvPr>
          <p:cNvSpPr txBox="1"/>
          <p:nvPr/>
        </p:nvSpPr>
        <p:spPr>
          <a:xfrm>
            <a:off x="4490925" y="2202418"/>
            <a:ext cx="288032" cy="369332"/>
          </a:xfrm>
          <a:prstGeom prst="rect">
            <a:avLst/>
          </a:prstGeom>
        </p:spPr>
        <p:txBody>
          <a:bodyPr wrap="square" rtlCol="0" anchor="b">
            <a:spAutoFit/>
            <a:scene3d>
              <a:camera prst="orthographicFront"/>
              <a:lightRig rig="flat" dir="tl"/>
            </a:scene3d>
            <a:sp3d contourW="19050" prstMaterial="clear"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r"/>
            <a:r>
              <a:rPr lang="es-MX" b="1" dirty="0">
                <a:solidFill>
                  <a:srgbClr val="00B0F0"/>
                </a:solidFill>
              </a:rPr>
              <a:t>2</a:t>
            </a:r>
            <a:endParaRPr lang="es-HN" b="1" dirty="0">
              <a:solidFill>
                <a:srgbClr val="00B0F0"/>
              </a:solidFill>
            </a:endParaRPr>
          </a:p>
        </p:txBody>
      </p:sp>
      <p:sp>
        <p:nvSpPr>
          <p:cNvPr id="19" name="18 CuadroTexto">
            <a:extLst>
              <a:ext uri="{FF2B5EF4-FFF2-40B4-BE49-F238E27FC236}">
                <a16:creationId xmlns:a16="http://schemas.microsoft.com/office/drawing/2014/main" id="{5B905A70-A620-C76E-4336-5B8C12D878E9}"/>
              </a:ext>
            </a:extLst>
          </p:cNvPr>
          <p:cNvSpPr txBox="1"/>
          <p:nvPr/>
        </p:nvSpPr>
        <p:spPr>
          <a:xfrm>
            <a:off x="4683596" y="2055496"/>
            <a:ext cx="4136876" cy="246221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s-MX" sz="1400" dirty="0"/>
              <a:t>El III PIJGH 2023-2033 incluye como parte sustancial lo relativo al fortalecimiento de la institucionalidad pública para la igualdad y la justicia de género en Honduras, así como el sistema de monitoreo. Al respecto forman parte integral de su marco estratégico, 2 políticas y 15 objetivos asociados a: la obligatoriedad de incorporar el III PIJGH en el ciclo de las políticas públicas; fortalecimiento institucional de la SEMUJER; creación de mecanismos de género en el servicio civil; planificación territorial; y generación de </a:t>
            </a:r>
          </a:p>
          <a:p>
            <a:r>
              <a:rPr lang="es-MX" sz="1400" dirty="0"/>
              <a:t>Información.</a:t>
            </a:r>
          </a:p>
        </p:txBody>
      </p:sp>
      <p:pic>
        <p:nvPicPr>
          <p:cNvPr id="24" name="Picture 2" descr="E:\Trabajitos\Nuevo Semujer\Logo\Mini Fc.png">
            <a:extLst>
              <a:ext uri="{FF2B5EF4-FFF2-40B4-BE49-F238E27FC236}">
                <a16:creationId xmlns:a16="http://schemas.microsoft.com/office/drawing/2014/main" id="{C07E2B1F-3048-3AC9-1EE1-1DEBC3257A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384" y="129416"/>
            <a:ext cx="1040893" cy="67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118945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ción P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EMUJER">
      <a:majorFont>
        <a:latin typeface="Pluto Bold"/>
        <a:ea typeface=""/>
        <a:cs typeface=""/>
      </a:majorFont>
      <a:minorFont>
        <a:latin typeface="Pluto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1100</Words>
  <Application>Microsoft Office PowerPoint</Application>
  <PresentationFormat>Presentación en pantalla (16:9)</PresentationFormat>
  <Paragraphs>64</Paragraphs>
  <Slides>12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Calibri</vt:lpstr>
      <vt:lpstr>Pluto Bold</vt:lpstr>
      <vt:lpstr>Pluto Medium</vt:lpstr>
      <vt:lpstr>Pluto Regular</vt:lpstr>
      <vt:lpstr>Shrikhand</vt:lpstr>
      <vt:lpstr>Presentación Pre</vt:lpstr>
      <vt:lpstr>INCORPORACIÓN DEL ENFOQUE DE GÉNERO EN LA PLANIFICACIÓN Y PRESUPUESTACIÓN PÚBLICA 2026</vt:lpstr>
      <vt:lpstr>Marco Normativo sobre Planificación y Presupuestos Sensibles AL GÉNERO </vt:lpstr>
      <vt:lpstr>Internacional</vt:lpstr>
      <vt:lpstr>Presentación de PowerPoint</vt:lpstr>
      <vt:lpstr>Directrices de Género en los Lineamientos de la Política Presupuestaria, 2025</vt:lpstr>
      <vt:lpstr>Lineamiento 1: En el Plan Estratégico Institucional, a nivel de objetivos y resultados, plasmar el compromiso de disminuir brechas y desigualdad sustantiva entre mujeres y hombres</vt:lpstr>
      <vt:lpstr>Lineamiento 2: En su Plan Operativo, contemplar productos y actividades/obra con asignaciones presupuestarias, bajo la lógica de la cadena de valor público y producción, que den cuenta de las acciones concretas para el logro de la igualdad de género en cada entidad pública.</vt:lpstr>
      <vt:lpstr>Presentación de PowerPoint</vt:lpstr>
      <vt:lpstr>Lineamiento 4: Definir y aplicar indicadores que permitan visibilizar el avance en torno a la implementación de la Política Nacional de la Mujer - III Plan de Igualdad y Justicia de Género (PIJGH) 2023-2033 y el Plan Nacional contra las Violencias hacia las Mujeres 2023-2033.</vt:lpstr>
      <vt:lpstr>Lineamiento 5: Sobre la creación de las Unidades de Género.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Raul Alejandro Garcia Garcia</dc:creator>
  <cp:lastModifiedBy>Reina Martínez - Dirección de Inclusión y Equidad de Género</cp:lastModifiedBy>
  <cp:revision>30</cp:revision>
  <dcterms:created xsi:type="dcterms:W3CDTF">2022-08-25T21:57:27Z</dcterms:created>
  <dcterms:modified xsi:type="dcterms:W3CDTF">2025-03-20T22:43:17Z</dcterms:modified>
</cp:coreProperties>
</file>