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75" r:id="rId8"/>
    <p:sldId id="261" r:id="rId9"/>
    <p:sldId id="293" r:id="rId10"/>
    <p:sldId id="298" r:id="rId11"/>
    <p:sldId id="288" r:id="rId12"/>
    <p:sldId id="289" r:id="rId13"/>
    <p:sldId id="290" r:id="rId14"/>
    <p:sldId id="264" r:id="rId15"/>
    <p:sldId id="292" r:id="rId16"/>
    <p:sldId id="296" r:id="rId17"/>
    <p:sldId id="299" r:id="rId18"/>
    <p:sldId id="269" r:id="rId19"/>
  </p:sldIdLst>
  <p:sldSz cx="12192000" cy="6858000"/>
  <p:notesSz cx="6858000" cy="9144000"/>
  <p:defaultTextStyle>
    <a:defPPr>
      <a:defRPr lang="es-419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26BC"/>
    <a:srgbClr val="62C2DA"/>
    <a:srgbClr val="383838"/>
    <a:srgbClr val="C6C8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2FEA29-9655-45D4-88A5-FDE50505B9A9}" v="2" dt="2024-09-03T19:37:13.7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Estilo clar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Estilo me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01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2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24D43B-DCCE-40A0-9EFB-FB4AE926C932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s-HN"/>
        </a:p>
      </dgm:t>
    </dgm:pt>
    <dgm:pt modelId="{08D28285-1828-4720-9E82-97FE82F07853}">
      <dgm:prSet phldrT="[Texto]" custT="1"/>
      <dgm:spPr>
        <a:ln>
          <a:solidFill>
            <a:schemeClr val="bg2">
              <a:lumMod val="90000"/>
            </a:schemeClr>
          </a:solidFill>
        </a:ln>
      </dgm:spPr>
      <dgm:t>
        <a:bodyPr/>
        <a:lstStyle/>
        <a:p>
          <a:pPr>
            <a:buNone/>
          </a:pPr>
          <a:r>
            <a:rPr lang="es-HN" sz="1400" b="1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Pluto Light" panose="020B0303020203060204" pitchFamily="34" charset="0"/>
            </a:rPr>
            <a:t>Cuando una institución registra en el sistema a una persona que ingresa por primera vez.                                  También se realiza cuando una persona cambia de puesto o modalidad de contratación dentro de la institución.</a:t>
          </a:r>
          <a:endParaRPr lang="es-HN" sz="1400" b="1" dirty="0">
            <a:effectLst/>
            <a:latin typeface="Pluto Light" panose="020B0303020203060204" pitchFamily="34" charset="0"/>
          </a:endParaRPr>
        </a:p>
      </dgm:t>
    </dgm:pt>
    <dgm:pt modelId="{CF93416D-91C1-4A31-818D-E789F29ACA15}" type="parTrans" cxnId="{B191DB5B-39A5-4572-BCC7-37840862E607}">
      <dgm:prSet/>
      <dgm:spPr/>
      <dgm:t>
        <a:bodyPr/>
        <a:lstStyle/>
        <a:p>
          <a:endParaRPr lang="es-HN"/>
        </a:p>
      </dgm:t>
    </dgm:pt>
    <dgm:pt modelId="{913297EF-8913-4D27-A485-9188E53193AB}" type="sibTrans" cxnId="{B191DB5B-39A5-4572-BCC7-37840862E607}">
      <dgm:prSet/>
      <dgm:spPr/>
      <dgm:t>
        <a:bodyPr/>
        <a:lstStyle/>
        <a:p>
          <a:endParaRPr lang="es-HN"/>
        </a:p>
      </dgm:t>
    </dgm:pt>
    <dgm:pt modelId="{DAA6C28F-E596-4FD2-AADF-A630C8BAC089}">
      <dgm:prSet phldrT="[Texto]" custT="1"/>
      <dgm:spPr>
        <a:ln>
          <a:solidFill>
            <a:schemeClr val="bg2">
              <a:lumMod val="90000"/>
            </a:schemeClr>
          </a:solidFill>
        </a:ln>
      </dgm:spPr>
      <dgm:t>
        <a:bodyPr/>
        <a:lstStyle/>
        <a:p>
          <a:pPr>
            <a:buNone/>
          </a:pPr>
          <a:r>
            <a:rPr lang="es-HN" sz="1400" b="1" kern="1200" dirty="0">
              <a:solidFill>
                <a:prstClr val="black">
                  <a:lumMod val="50000"/>
                  <a:lumOff val="50000"/>
                </a:prstClr>
              </a:solidFill>
              <a:effectLst/>
              <a:latin typeface="Pluto Light" panose="020B0303020203060204" pitchFamily="34" charset="0"/>
              <a:ea typeface="+mn-ea"/>
              <a:cs typeface="+mn-cs"/>
            </a:rPr>
            <a:t>Cuando una persona es colocada en estado vigente después de haber sido dada de baja en el sistema. </a:t>
          </a:r>
        </a:p>
      </dgm:t>
    </dgm:pt>
    <dgm:pt modelId="{6E9BF67D-C929-4FCF-8B64-872C24C6D568}" type="parTrans" cxnId="{725A8903-3044-4053-96B7-96822980667A}">
      <dgm:prSet/>
      <dgm:spPr/>
      <dgm:t>
        <a:bodyPr/>
        <a:lstStyle/>
        <a:p>
          <a:endParaRPr lang="es-HN"/>
        </a:p>
      </dgm:t>
    </dgm:pt>
    <dgm:pt modelId="{75FDFFA7-C13A-4409-91D2-07E559E9E6BE}" type="sibTrans" cxnId="{725A8903-3044-4053-96B7-96822980667A}">
      <dgm:prSet/>
      <dgm:spPr/>
      <dgm:t>
        <a:bodyPr/>
        <a:lstStyle/>
        <a:p>
          <a:endParaRPr lang="es-HN"/>
        </a:p>
      </dgm:t>
    </dgm:pt>
    <dgm:pt modelId="{72265959-8A54-4D15-B6DB-C41CB217D50B}">
      <dgm:prSet phldrT="[Texto]" custT="1"/>
      <dgm:spPr>
        <a:ln>
          <a:solidFill>
            <a:schemeClr val="bg2">
              <a:lumMod val="90000"/>
            </a:schemeClr>
          </a:solidFill>
        </a:ln>
      </dgm:spPr>
      <dgm:t>
        <a:bodyPr/>
        <a:lstStyle/>
        <a:p>
          <a:pPr>
            <a:buNone/>
          </a:pPr>
          <a:r>
            <a:rPr lang="es-ES" sz="1400" b="1" kern="1200" dirty="0">
              <a:solidFill>
                <a:prstClr val="black">
                  <a:lumMod val="50000"/>
                  <a:lumOff val="50000"/>
                </a:prstClr>
              </a:solidFill>
              <a:effectLst/>
              <a:latin typeface="Pluto Light" panose="020B0303020203060204" pitchFamily="34" charset="0"/>
              <a:ea typeface="+mn-ea"/>
              <a:cs typeface="+mn-cs"/>
            </a:rPr>
            <a:t>Cuando una persona es colocada en estado no vigente en el sistema.</a:t>
          </a:r>
          <a:endParaRPr lang="es-HN" sz="1400" b="1" kern="1200" dirty="0">
            <a:solidFill>
              <a:prstClr val="black">
                <a:lumMod val="50000"/>
                <a:lumOff val="50000"/>
              </a:prstClr>
            </a:solidFill>
            <a:effectLst/>
            <a:latin typeface="Pluto Light" panose="020B0303020203060204" pitchFamily="34" charset="0"/>
            <a:ea typeface="+mn-ea"/>
            <a:cs typeface="+mn-cs"/>
          </a:endParaRPr>
        </a:p>
      </dgm:t>
    </dgm:pt>
    <dgm:pt modelId="{FFFBB4E5-01B7-43B1-9586-5F9ADC6CF73C}" type="parTrans" cxnId="{AB482442-F5A3-4F50-B27A-00B18336B752}">
      <dgm:prSet/>
      <dgm:spPr/>
      <dgm:t>
        <a:bodyPr/>
        <a:lstStyle/>
        <a:p>
          <a:endParaRPr lang="es-HN"/>
        </a:p>
      </dgm:t>
    </dgm:pt>
    <dgm:pt modelId="{FA8FBD25-2A0D-432F-A64F-0E5DAC5E8EB0}" type="sibTrans" cxnId="{AB482442-F5A3-4F50-B27A-00B18336B752}">
      <dgm:prSet/>
      <dgm:spPr/>
      <dgm:t>
        <a:bodyPr/>
        <a:lstStyle/>
        <a:p>
          <a:endParaRPr lang="es-HN"/>
        </a:p>
      </dgm:t>
    </dgm:pt>
    <dgm:pt modelId="{FA84540F-BC5F-4A8D-A04E-E9D1ABC26F5E}">
      <dgm:prSet phldrT="[Texto]" custT="1"/>
      <dgm:spPr>
        <a:ln>
          <a:solidFill>
            <a:schemeClr val="bg2">
              <a:lumMod val="90000"/>
            </a:schemeClr>
          </a:solidFill>
        </a:ln>
      </dgm:spPr>
      <dgm:t>
        <a:bodyPr/>
        <a:lstStyle/>
        <a:p>
          <a:pPr>
            <a:buNone/>
          </a:pPr>
          <a:r>
            <a:rPr lang="es-HN" sz="1400" b="1" kern="1200" dirty="0">
              <a:solidFill>
                <a:prstClr val="black">
                  <a:lumMod val="50000"/>
                  <a:lumOff val="50000"/>
                </a:prstClr>
              </a:solidFill>
              <a:effectLst/>
              <a:latin typeface="Pluto Light" panose="020B0303020203060204" pitchFamily="34" charset="0"/>
              <a:ea typeface="+mn-ea"/>
              <a:cs typeface="+mn-cs"/>
            </a:rPr>
            <a:t>Cuando se modifica información personal o laboral en SIREP, diferente a la modalidad de contratación o puesto.</a:t>
          </a:r>
        </a:p>
      </dgm:t>
    </dgm:pt>
    <dgm:pt modelId="{62B62200-4CA7-4747-AD5B-9DA7150F4050}" type="parTrans" cxnId="{6D87DA33-B10E-4798-8F00-C17A89ECA126}">
      <dgm:prSet/>
      <dgm:spPr/>
      <dgm:t>
        <a:bodyPr/>
        <a:lstStyle/>
        <a:p>
          <a:endParaRPr lang="es-HN"/>
        </a:p>
      </dgm:t>
    </dgm:pt>
    <dgm:pt modelId="{68EE051F-89D8-412C-99FC-76D9BE0C51BA}" type="sibTrans" cxnId="{6D87DA33-B10E-4798-8F00-C17A89ECA126}">
      <dgm:prSet/>
      <dgm:spPr/>
      <dgm:t>
        <a:bodyPr/>
        <a:lstStyle/>
        <a:p>
          <a:endParaRPr lang="es-HN"/>
        </a:p>
      </dgm:t>
    </dgm:pt>
    <dgm:pt modelId="{6CE19A4D-687E-421E-BC73-7B04D119F240}" type="pres">
      <dgm:prSet presAssocID="{EA24D43B-DCCE-40A0-9EFB-FB4AE926C932}" presName="Name0" presStyleCnt="0">
        <dgm:presLayoutVars>
          <dgm:chMax val="7"/>
          <dgm:chPref val="7"/>
          <dgm:dir/>
        </dgm:presLayoutVars>
      </dgm:prSet>
      <dgm:spPr/>
    </dgm:pt>
    <dgm:pt modelId="{2042CC42-C349-4DC0-82D2-084D9A76139D}" type="pres">
      <dgm:prSet presAssocID="{EA24D43B-DCCE-40A0-9EFB-FB4AE926C932}" presName="Name1" presStyleCnt="0"/>
      <dgm:spPr/>
    </dgm:pt>
    <dgm:pt modelId="{4C746F56-ED54-4EF8-90F5-51DF879ADC31}" type="pres">
      <dgm:prSet presAssocID="{EA24D43B-DCCE-40A0-9EFB-FB4AE926C932}" presName="cycle" presStyleCnt="0"/>
      <dgm:spPr/>
    </dgm:pt>
    <dgm:pt modelId="{5E621E18-D047-48BB-B9FD-CFB0BA38F449}" type="pres">
      <dgm:prSet presAssocID="{EA24D43B-DCCE-40A0-9EFB-FB4AE926C932}" presName="srcNode" presStyleLbl="node1" presStyleIdx="0" presStyleCnt="4"/>
      <dgm:spPr/>
    </dgm:pt>
    <dgm:pt modelId="{08C78F11-0BA8-479E-9DF0-EBF57C96DF85}" type="pres">
      <dgm:prSet presAssocID="{EA24D43B-DCCE-40A0-9EFB-FB4AE926C932}" presName="conn" presStyleLbl="parChTrans1D2" presStyleIdx="0" presStyleCnt="1"/>
      <dgm:spPr/>
    </dgm:pt>
    <dgm:pt modelId="{BCA9F967-A742-4A3B-A466-D4C30B740534}" type="pres">
      <dgm:prSet presAssocID="{EA24D43B-DCCE-40A0-9EFB-FB4AE926C932}" presName="extraNode" presStyleLbl="node1" presStyleIdx="0" presStyleCnt="4"/>
      <dgm:spPr/>
    </dgm:pt>
    <dgm:pt modelId="{EBEBF29C-D783-477D-9F12-D6CE15F865BC}" type="pres">
      <dgm:prSet presAssocID="{EA24D43B-DCCE-40A0-9EFB-FB4AE926C932}" presName="dstNode" presStyleLbl="node1" presStyleIdx="0" presStyleCnt="4"/>
      <dgm:spPr/>
    </dgm:pt>
    <dgm:pt modelId="{1F5D9ECD-D9F9-41A6-867C-843FAC2D2167}" type="pres">
      <dgm:prSet presAssocID="{08D28285-1828-4720-9E82-97FE82F07853}" presName="text_1" presStyleLbl="node1" presStyleIdx="0" presStyleCnt="4" custScaleY="87095" custLinFactNeighborX="1371" custLinFactNeighborY="-46151">
        <dgm:presLayoutVars>
          <dgm:bulletEnabled val="1"/>
        </dgm:presLayoutVars>
      </dgm:prSet>
      <dgm:spPr/>
    </dgm:pt>
    <dgm:pt modelId="{99595E81-0D41-4DE0-8289-6573CA81EE29}" type="pres">
      <dgm:prSet presAssocID="{08D28285-1828-4720-9E82-97FE82F07853}" presName="accent_1" presStyleCnt="0"/>
      <dgm:spPr/>
    </dgm:pt>
    <dgm:pt modelId="{240CB9BF-0A16-4A5B-BB52-DC69479C5199}" type="pres">
      <dgm:prSet presAssocID="{08D28285-1828-4720-9E82-97FE82F07853}" presName="accentRepeatNode" presStyleLbl="solidFgAcc1" presStyleIdx="0" presStyleCnt="4" custScaleX="114056" custScaleY="103348" custLinFactNeighborX="-28763" custLinFactNeighborY="-29249"/>
      <dgm:spPr>
        <a:solidFill>
          <a:schemeClr val="bg1"/>
        </a:solidFill>
        <a:ln>
          <a:solidFill>
            <a:schemeClr val="bg2">
              <a:lumMod val="90000"/>
            </a:schemeClr>
          </a:solidFill>
        </a:ln>
      </dgm:spPr>
    </dgm:pt>
    <dgm:pt modelId="{1719ADF8-D196-4D07-BB86-E30E84564DDB}" type="pres">
      <dgm:prSet presAssocID="{DAA6C28F-E596-4FD2-AADF-A630C8BAC089}" presName="text_2" presStyleLbl="node1" presStyleIdx="1" presStyleCnt="4" custScaleY="68672" custLinFactNeighborX="1082" custLinFactNeighborY="-46445">
        <dgm:presLayoutVars>
          <dgm:bulletEnabled val="1"/>
        </dgm:presLayoutVars>
      </dgm:prSet>
      <dgm:spPr/>
    </dgm:pt>
    <dgm:pt modelId="{F295AA26-AED1-4F49-A6A0-7CC405BE8F97}" type="pres">
      <dgm:prSet presAssocID="{DAA6C28F-E596-4FD2-AADF-A630C8BAC089}" presName="accent_2" presStyleCnt="0"/>
      <dgm:spPr/>
    </dgm:pt>
    <dgm:pt modelId="{1FA49FAD-BE7F-4335-BF5E-DF4C23C92E9A}" type="pres">
      <dgm:prSet presAssocID="{DAA6C28F-E596-4FD2-AADF-A630C8BAC089}" presName="accentRepeatNode" presStyleLbl="solidFgAcc1" presStyleIdx="1" presStyleCnt="4" custScaleX="114056" custScaleY="103348" custLinFactNeighborX="-28763" custLinFactNeighborY="-29249"/>
      <dgm:spPr>
        <a:solidFill>
          <a:schemeClr val="bg1"/>
        </a:solidFill>
        <a:ln>
          <a:solidFill>
            <a:schemeClr val="bg2">
              <a:lumMod val="90000"/>
            </a:schemeClr>
          </a:solidFill>
        </a:ln>
      </dgm:spPr>
    </dgm:pt>
    <dgm:pt modelId="{B38343FC-050F-49F7-8C18-4F3050A015B6}" type="pres">
      <dgm:prSet presAssocID="{72265959-8A54-4D15-B6DB-C41CB217D50B}" presName="text_3" presStyleLbl="node1" presStyleIdx="2" presStyleCnt="4" custScaleY="68672" custLinFactNeighborX="4176" custLinFactNeighborY="-46443">
        <dgm:presLayoutVars>
          <dgm:bulletEnabled val="1"/>
        </dgm:presLayoutVars>
      </dgm:prSet>
      <dgm:spPr/>
    </dgm:pt>
    <dgm:pt modelId="{9EC14726-A005-43C2-BCE9-E4C1ECC01EB5}" type="pres">
      <dgm:prSet presAssocID="{72265959-8A54-4D15-B6DB-C41CB217D50B}" presName="accent_3" presStyleCnt="0"/>
      <dgm:spPr/>
    </dgm:pt>
    <dgm:pt modelId="{11C95FAA-14FD-42C7-A338-13288CA4037B}" type="pres">
      <dgm:prSet presAssocID="{72265959-8A54-4D15-B6DB-C41CB217D50B}" presName="accentRepeatNode" presStyleLbl="solidFgAcc1" presStyleIdx="2" presStyleCnt="4" custScaleX="114056" custScaleY="103348" custLinFactNeighborX="-28763" custLinFactNeighborY="-29249"/>
      <dgm:spPr>
        <a:solidFill>
          <a:schemeClr val="bg1"/>
        </a:solidFill>
        <a:ln>
          <a:solidFill>
            <a:schemeClr val="bg2">
              <a:lumMod val="90000"/>
            </a:schemeClr>
          </a:solidFill>
        </a:ln>
      </dgm:spPr>
    </dgm:pt>
    <dgm:pt modelId="{F6C0BE21-6E9D-4A76-B516-D8B45D9E8D57}" type="pres">
      <dgm:prSet presAssocID="{FA84540F-BC5F-4A8D-A04E-E9D1ABC26F5E}" presName="text_4" presStyleLbl="node1" presStyleIdx="3" presStyleCnt="4" custScaleX="97643" custScaleY="68672" custLinFactNeighborX="4176" custLinFactNeighborY="-46443">
        <dgm:presLayoutVars>
          <dgm:bulletEnabled val="1"/>
        </dgm:presLayoutVars>
      </dgm:prSet>
      <dgm:spPr/>
    </dgm:pt>
    <dgm:pt modelId="{5046DD50-4B84-4BAF-9C79-FE54BC67BF62}" type="pres">
      <dgm:prSet presAssocID="{FA84540F-BC5F-4A8D-A04E-E9D1ABC26F5E}" presName="accent_4" presStyleCnt="0"/>
      <dgm:spPr/>
    </dgm:pt>
    <dgm:pt modelId="{39679B54-BD9C-4FEE-AED7-EA1962A8BB15}" type="pres">
      <dgm:prSet presAssocID="{FA84540F-BC5F-4A8D-A04E-E9D1ABC26F5E}" presName="accentRepeatNode" presStyleLbl="solidFgAcc1" presStyleIdx="3" presStyleCnt="4" custScaleX="114056" custScaleY="103348" custLinFactNeighborX="-28763" custLinFactNeighborY="-29249"/>
      <dgm:spPr>
        <a:solidFill>
          <a:schemeClr val="bg1"/>
        </a:solidFill>
        <a:ln>
          <a:solidFill>
            <a:schemeClr val="bg2">
              <a:lumMod val="90000"/>
            </a:schemeClr>
          </a:solidFill>
        </a:ln>
      </dgm:spPr>
    </dgm:pt>
  </dgm:ptLst>
  <dgm:cxnLst>
    <dgm:cxn modelId="{B1AE4502-98CB-47AD-B35A-2AB129985B35}" type="presOf" srcId="{913297EF-8913-4D27-A485-9188E53193AB}" destId="{08C78F11-0BA8-479E-9DF0-EBF57C96DF85}" srcOrd="0" destOrd="0" presId="urn:microsoft.com/office/officeart/2008/layout/VerticalCurvedList"/>
    <dgm:cxn modelId="{725A8903-3044-4053-96B7-96822980667A}" srcId="{EA24D43B-DCCE-40A0-9EFB-FB4AE926C932}" destId="{DAA6C28F-E596-4FD2-AADF-A630C8BAC089}" srcOrd="1" destOrd="0" parTransId="{6E9BF67D-C929-4FCF-8B64-872C24C6D568}" sibTransId="{75FDFFA7-C13A-4409-91D2-07E559E9E6BE}"/>
    <dgm:cxn modelId="{0132E00A-2E87-4223-9D17-A623BE378611}" type="presOf" srcId="{08D28285-1828-4720-9E82-97FE82F07853}" destId="{1F5D9ECD-D9F9-41A6-867C-843FAC2D2167}" srcOrd="0" destOrd="0" presId="urn:microsoft.com/office/officeart/2008/layout/VerticalCurvedList"/>
    <dgm:cxn modelId="{57810020-2B99-49A7-80BE-F33187A4B9C2}" type="presOf" srcId="{EA24D43B-DCCE-40A0-9EFB-FB4AE926C932}" destId="{6CE19A4D-687E-421E-BC73-7B04D119F240}" srcOrd="0" destOrd="0" presId="urn:microsoft.com/office/officeart/2008/layout/VerticalCurvedList"/>
    <dgm:cxn modelId="{6D87DA33-B10E-4798-8F00-C17A89ECA126}" srcId="{EA24D43B-DCCE-40A0-9EFB-FB4AE926C932}" destId="{FA84540F-BC5F-4A8D-A04E-E9D1ABC26F5E}" srcOrd="3" destOrd="0" parTransId="{62B62200-4CA7-4747-AD5B-9DA7150F4050}" sibTransId="{68EE051F-89D8-412C-99FC-76D9BE0C51BA}"/>
    <dgm:cxn modelId="{B191DB5B-39A5-4572-BCC7-37840862E607}" srcId="{EA24D43B-DCCE-40A0-9EFB-FB4AE926C932}" destId="{08D28285-1828-4720-9E82-97FE82F07853}" srcOrd="0" destOrd="0" parTransId="{CF93416D-91C1-4A31-818D-E789F29ACA15}" sibTransId="{913297EF-8913-4D27-A485-9188E53193AB}"/>
    <dgm:cxn modelId="{AB482442-F5A3-4F50-B27A-00B18336B752}" srcId="{EA24D43B-DCCE-40A0-9EFB-FB4AE926C932}" destId="{72265959-8A54-4D15-B6DB-C41CB217D50B}" srcOrd="2" destOrd="0" parTransId="{FFFBB4E5-01B7-43B1-9586-5F9ADC6CF73C}" sibTransId="{FA8FBD25-2A0D-432F-A64F-0E5DAC5E8EB0}"/>
    <dgm:cxn modelId="{E638A688-B857-4D4F-95A4-D7689E18BE14}" type="presOf" srcId="{DAA6C28F-E596-4FD2-AADF-A630C8BAC089}" destId="{1719ADF8-D196-4D07-BB86-E30E84564DDB}" srcOrd="0" destOrd="0" presId="urn:microsoft.com/office/officeart/2008/layout/VerticalCurvedList"/>
    <dgm:cxn modelId="{1E7888AA-186E-49C3-9944-8BD952F15697}" type="presOf" srcId="{72265959-8A54-4D15-B6DB-C41CB217D50B}" destId="{B38343FC-050F-49F7-8C18-4F3050A015B6}" srcOrd="0" destOrd="0" presId="urn:microsoft.com/office/officeart/2008/layout/VerticalCurvedList"/>
    <dgm:cxn modelId="{41CC6BBA-38C5-479E-8439-6B13BA921924}" type="presOf" srcId="{FA84540F-BC5F-4A8D-A04E-E9D1ABC26F5E}" destId="{F6C0BE21-6E9D-4A76-B516-D8B45D9E8D57}" srcOrd="0" destOrd="0" presId="urn:microsoft.com/office/officeart/2008/layout/VerticalCurvedList"/>
    <dgm:cxn modelId="{F32EDC27-14ED-4BA5-ACCE-A3DF2EC21466}" type="presParOf" srcId="{6CE19A4D-687E-421E-BC73-7B04D119F240}" destId="{2042CC42-C349-4DC0-82D2-084D9A76139D}" srcOrd="0" destOrd="0" presId="urn:microsoft.com/office/officeart/2008/layout/VerticalCurvedList"/>
    <dgm:cxn modelId="{37D6B312-607C-4F08-8186-A71F47D5661E}" type="presParOf" srcId="{2042CC42-C349-4DC0-82D2-084D9A76139D}" destId="{4C746F56-ED54-4EF8-90F5-51DF879ADC31}" srcOrd="0" destOrd="0" presId="urn:microsoft.com/office/officeart/2008/layout/VerticalCurvedList"/>
    <dgm:cxn modelId="{FABC14CB-8BA6-4051-929E-C7D706AAA7BA}" type="presParOf" srcId="{4C746F56-ED54-4EF8-90F5-51DF879ADC31}" destId="{5E621E18-D047-48BB-B9FD-CFB0BA38F449}" srcOrd="0" destOrd="0" presId="urn:microsoft.com/office/officeart/2008/layout/VerticalCurvedList"/>
    <dgm:cxn modelId="{8385AAE6-8852-4E68-B074-ED980B7A89FB}" type="presParOf" srcId="{4C746F56-ED54-4EF8-90F5-51DF879ADC31}" destId="{08C78F11-0BA8-479E-9DF0-EBF57C96DF85}" srcOrd="1" destOrd="0" presId="urn:microsoft.com/office/officeart/2008/layout/VerticalCurvedList"/>
    <dgm:cxn modelId="{D89E1169-4FD1-42D8-BB6D-FDBAA837B744}" type="presParOf" srcId="{4C746F56-ED54-4EF8-90F5-51DF879ADC31}" destId="{BCA9F967-A742-4A3B-A466-D4C30B740534}" srcOrd="2" destOrd="0" presId="urn:microsoft.com/office/officeart/2008/layout/VerticalCurvedList"/>
    <dgm:cxn modelId="{7048A006-10A9-4CD0-91E2-62C324597129}" type="presParOf" srcId="{4C746F56-ED54-4EF8-90F5-51DF879ADC31}" destId="{EBEBF29C-D783-477D-9F12-D6CE15F865BC}" srcOrd="3" destOrd="0" presId="urn:microsoft.com/office/officeart/2008/layout/VerticalCurvedList"/>
    <dgm:cxn modelId="{2DD3F27D-C88B-4B61-A1AD-9E54B911FD33}" type="presParOf" srcId="{2042CC42-C349-4DC0-82D2-084D9A76139D}" destId="{1F5D9ECD-D9F9-41A6-867C-843FAC2D2167}" srcOrd="1" destOrd="0" presId="urn:microsoft.com/office/officeart/2008/layout/VerticalCurvedList"/>
    <dgm:cxn modelId="{0CC67475-5B4A-4020-AEFE-518EB3A10874}" type="presParOf" srcId="{2042CC42-C349-4DC0-82D2-084D9A76139D}" destId="{99595E81-0D41-4DE0-8289-6573CA81EE29}" srcOrd="2" destOrd="0" presId="urn:microsoft.com/office/officeart/2008/layout/VerticalCurvedList"/>
    <dgm:cxn modelId="{E1687546-E24F-4AAF-96C1-EC765064171A}" type="presParOf" srcId="{99595E81-0D41-4DE0-8289-6573CA81EE29}" destId="{240CB9BF-0A16-4A5B-BB52-DC69479C5199}" srcOrd="0" destOrd="0" presId="urn:microsoft.com/office/officeart/2008/layout/VerticalCurvedList"/>
    <dgm:cxn modelId="{837ABD8B-DD1C-4C78-8824-117B91487805}" type="presParOf" srcId="{2042CC42-C349-4DC0-82D2-084D9A76139D}" destId="{1719ADF8-D196-4D07-BB86-E30E84564DDB}" srcOrd="3" destOrd="0" presId="urn:microsoft.com/office/officeart/2008/layout/VerticalCurvedList"/>
    <dgm:cxn modelId="{12FBD5D8-9E9A-40B6-8368-888EA0D787B3}" type="presParOf" srcId="{2042CC42-C349-4DC0-82D2-084D9A76139D}" destId="{F295AA26-AED1-4F49-A6A0-7CC405BE8F97}" srcOrd="4" destOrd="0" presId="urn:microsoft.com/office/officeart/2008/layout/VerticalCurvedList"/>
    <dgm:cxn modelId="{33BBB50D-3CEB-4C56-B98B-E3D3F6B212A9}" type="presParOf" srcId="{F295AA26-AED1-4F49-A6A0-7CC405BE8F97}" destId="{1FA49FAD-BE7F-4335-BF5E-DF4C23C92E9A}" srcOrd="0" destOrd="0" presId="urn:microsoft.com/office/officeart/2008/layout/VerticalCurvedList"/>
    <dgm:cxn modelId="{34B6374A-E8E8-4230-91B7-ABC5442B40D8}" type="presParOf" srcId="{2042CC42-C349-4DC0-82D2-084D9A76139D}" destId="{B38343FC-050F-49F7-8C18-4F3050A015B6}" srcOrd="5" destOrd="0" presId="urn:microsoft.com/office/officeart/2008/layout/VerticalCurvedList"/>
    <dgm:cxn modelId="{1E8F67E3-5935-4B63-AF05-FFD752B77E1C}" type="presParOf" srcId="{2042CC42-C349-4DC0-82D2-084D9A76139D}" destId="{9EC14726-A005-43C2-BCE9-E4C1ECC01EB5}" srcOrd="6" destOrd="0" presId="urn:microsoft.com/office/officeart/2008/layout/VerticalCurvedList"/>
    <dgm:cxn modelId="{73AA6D1D-B52C-48B4-8C49-DE361894ED1B}" type="presParOf" srcId="{9EC14726-A005-43C2-BCE9-E4C1ECC01EB5}" destId="{11C95FAA-14FD-42C7-A338-13288CA4037B}" srcOrd="0" destOrd="0" presId="urn:microsoft.com/office/officeart/2008/layout/VerticalCurvedList"/>
    <dgm:cxn modelId="{2B2D9749-5137-41E6-B84A-A1CC29B052C6}" type="presParOf" srcId="{2042CC42-C349-4DC0-82D2-084D9A76139D}" destId="{F6C0BE21-6E9D-4A76-B516-D8B45D9E8D57}" srcOrd="7" destOrd="0" presId="urn:microsoft.com/office/officeart/2008/layout/VerticalCurvedList"/>
    <dgm:cxn modelId="{7A4A1869-9ACE-4A9E-B2E4-CFF61EC1C022}" type="presParOf" srcId="{2042CC42-C349-4DC0-82D2-084D9A76139D}" destId="{5046DD50-4B84-4BAF-9C79-FE54BC67BF62}" srcOrd="8" destOrd="0" presId="urn:microsoft.com/office/officeart/2008/layout/VerticalCurvedList"/>
    <dgm:cxn modelId="{22E88891-7214-41CF-8ADE-3E5198A1FDBE}" type="presParOf" srcId="{5046DD50-4B84-4BAF-9C79-FE54BC67BF62}" destId="{39679B54-BD9C-4FEE-AED7-EA1962A8BB1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C78F11-0BA8-479E-9DF0-EBF57C96DF85}">
      <dsp:nvSpPr>
        <dsp:cNvPr id="0" name=""/>
        <dsp:cNvSpPr/>
      </dsp:nvSpPr>
      <dsp:spPr>
        <a:xfrm>
          <a:off x="-5259252" y="-809259"/>
          <a:ext cx="6292118" cy="6292118"/>
        </a:xfrm>
        <a:prstGeom prst="blockArc">
          <a:avLst>
            <a:gd name="adj1" fmla="val 18900000"/>
            <a:gd name="adj2" fmla="val 2700000"/>
            <a:gd name="adj3" fmla="val 343"/>
          </a:avLst>
        </a:pr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5D9ECD-D9F9-41A6-867C-843FAC2D2167}">
      <dsp:nvSpPr>
        <dsp:cNvPr id="0" name=""/>
        <dsp:cNvSpPr/>
      </dsp:nvSpPr>
      <dsp:spPr>
        <a:xfrm>
          <a:off x="592612" y="73879"/>
          <a:ext cx="9170223" cy="62620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bg2">
              <a:lumMod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0696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HN" sz="1400" b="1" kern="1200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Pluto Light" panose="020B0303020203060204" pitchFamily="34" charset="0"/>
            </a:rPr>
            <a:t>Cuando una institución registra en el sistema a una persona que ingresa por primera vez.                                  También se realiza cuando una persona cambia de puesto o modalidad de contratación dentro de la institución.</a:t>
          </a:r>
          <a:endParaRPr lang="es-HN" sz="1400" b="1" kern="1200" dirty="0">
            <a:effectLst/>
            <a:latin typeface="Pluto Light" panose="020B0303020203060204" pitchFamily="34" charset="0"/>
          </a:endParaRPr>
        </a:p>
      </dsp:txBody>
      <dsp:txXfrm>
        <a:off x="592612" y="73879"/>
        <a:ext cx="9170223" cy="626201"/>
      </dsp:txXfrm>
    </dsp:sp>
    <dsp:sp modelId="{240CB9BF-0A16-4A5B-BB52-DC69479C5199}">
      <dsp:nvSpPr>
        <dsp:cNvPr id="0" name=""/>
        <dsp:cNvSpPr/>
      </dsp:nvSpPr>
      <dsp:spPr>
        <a:xfrm>
          <a:off x="0" y="0"/>
          <a:ext cx="1025059" cy="928822"/>
        </a:xfrm>
        <a:prstGeom prst="ellipse">
          <a:avLst/>
        </a:prstGeom>
        <a:solidFill>
          <a:schemeClr val="bg1"/>
        </a:solidFill>
        <a:ln w="19050" cap="flat" cmpd="sng" algn="ctr">
          <a:solidFill>
            <a:schemeClr val="bg2">
              <a:lumMod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19ADF8-D196-4D07-BB86-E30E84564DDB}">
      <dsp:nvSpPr>
        <dsp:cNvPr id="0" name=""/>
        <dsp:cNvSpPr/>
      </dsp:nvSpPr>
      <dsp:spPr>
        <a:xfrm>
          <a:off x="1004824" y="1216661"/>
          <a:ext cx="8758012" cy="49374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bg2">
              <a:lumMod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0696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HN" sz="1400" b="1" kern="1200" dirty="0">
              <a:solidFill>
                <a:prstClr val="black">
                  <a:lumMod val="50000"/>
                  <a:lumOff val="50000"/>
                </a:prstClr>
              </a:solidFill>
              <a:effectLst/>
              <a:latin typeface="Pluto Light" panose="020B0303020203060204" pitchFamily="34" charset="0"/>
              <a:ea typeface="+mn-ea"/>
              <a:cs typeface="+mn-cs"/>
            </a:rPr>
            <a:t>Cuando una persona es colocada en estado vigente después de haber sido dada de baja en el sistema. </a:t>
          </a:r>
        </a:p>
      </dsp:txBody>
      <dsp:txXfrm>
        <a:off x="1004824" y="1216661"/>
        <a:ext cx="8758012" cy="493742"/>
      </dsp:txXfrm>
    </dsp:sp>
    <dsp:sp modelId="{1FA49FAD-BE7F-4335-BF5E-DF4C23C92E9A}">
      <dsp:nvSpPr>
        <dsp:cNvPr id="0" name=""/>
        <dsp:cNvSpPr/>
      </dsp:nvSpPr>
      <dsp:spPr>
        <a:xfrm>
          <a:off x="193750" y="1070184"/>
          <a:ext cx="1025059" cy="928822"/>
        </a:xfrm>
        <a:prstGeom prst="ellipse">
          <a:avLst/>
        </a:prstGeom>
        <a:solidFill>
          <a:schemeClr val="bg1"/>
        </a:solidFill>
        <a:ln w="19050" cap="flat" cmpd="sng" algn="ctr">
          <a:solidFill>
            <a:schemeClr val="bg2">
              <a:lumMod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8343FC-050F-49F7-8C18-4F3050A015B6}">
      <dsp:nvSpPr>
        <dsp:cNvPr id="0" name=""/>
        <dsp:cNvSpPr/>
      </dsp:nvSpPr>
      <dsp:spPr>
        <a:xfrm>
          <a:off x="1004824" y="2295343"/>
          <a:ext cx="8758012" cy="49374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bg2">
              <a:lumMod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0696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b="1" kern="1200" dirty="0">
              <a:solidFill>
                <a:prstClr val="black">
                  <a:lumMod val="50000"/>
                  <a:lumOff val="50000"/>
                </a:prstClr>
              </a:solidFill>
              <a:effectLst/>
              <a:latin typeface="Pluto Light" panose="020B0303020203060204" pitchFamily="34" charset="0"/>
              <a:ea typeface="+mn-ea"/>
              <a:cs typeface="+mn-cs"/>
            </a:rPr>
            <a:t>Cuando una persona es colocada en estado no vigente en el sistema.</a:t>
          </a:r>
          <a:endParaRPr lang="es-HN" sz="1400" b="1" kern="1200" dirty="0">
            <a:solidFill>
              <a:prstClr val="black">
                <a:lumMod val="50000"/>
                <a:lumOff val="50000"/>
              </a:prstClr>
            </a:solidFill>
            <a:effectLst/>
            <a:latin typeface="Pluto Light" panose="020B0303020203060204" pitchFamily="34" charset="0"/>
            <a:ea typeface="+mn-ea"/>
            <a:cs typeface="+mn-cs"/>
          </a:endParaRPr>
        </a:p>
      </dsp:txBody>
      <dsp:txXfrm>
        <a:off x="1004824" y="2295343"/>
        <a:ext cx="8758012" cy="493742"/>
      </dsp:txXfrm>
    </dsp:sp>
    <dsp:sp modelId="{11C95FAA-14FD-42C7-A338-13288CA4037B}">
      <dsp:nvSpPr>
        <dsp:cNvPr id="0" name=""/>
        <dsp:cNvSpPr/>
      </dsp:nvSpPr>
      <dsp:spPr>
        <a:xfrm>
          <a:off x="193750" y="2148851"/>
          <a:ext cx="1025059" cy="928822"/>
        </a:xfrm>
        <a:prstGeom prst="ellipse">
          <a:avLst/>
        </a:prstGeom>
        <a:solidFill>
          <a:schemeClr val="bg1"/>
        </a:solidFill>
        <a:ln w="19050" cap="flat" cmpd="sng" algn="ctr">
          <a:solidFill>
            <a:schemeClr val="bg2">
              <a:lumMod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C0BE21-6E9D-4A76-B516-D8B45D9E8D57}">
      <dsp:nvSpPr>
        <dsp:cNvPr id="0" name=""/>
        <dsp:cNvSpPr/>
      </dsp:nvSpPr>
      <dsp:spPr>
        <a:xfrm>
          <a:off x="808754" y="3374010"/>
          <a:ext cx="8954081" cy="49374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bg2">
              <a:lumMod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0696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HN" sz="1400" b="1" kern="1200" dirty="0">
              <a:solidFill>
                <a:prstClr val="black">
                  <a:lumMod val="50000"/>
                  <a:lumOff val="50000"/>
                </a:prstClr>
              </a:solidFill>
              <a:effectLst/>
              <a:latin typeface="Pluto Light" panose="020B0303020203060204" pitchFamily="34" charset="0"/>
              <a:ea typeface="+mn-ea"/>
              <a:cs typeface="+mn-cs"/>
            </a:rPr>
            <a:t>Cuando se modifica información personal o laboral en SIREP, diferente a la modalidad de contratación o puesto.</a:t>
          </a:r>
        </a:p>
      </dsp:txBody>
      <dsp:txXfrm>
        <a:off x="808754" y="3374010"/>
        <a:ext cx="8954081" cy="493742"/>
      </dsp:txXfrm>
    </dsp:sp>
    <dsp:sp modelId="{39679B54-BD9C-4FEE-AED7-EA1962A8BB15}">
      <dsp:nvSpPr>
        <dsp:cNvPr id="0" name=""/>
        <dsp:cNvSpPr/>
      </dsp:nvSpPr>
      <dsp:spPr>
        <a:xfrm>
          <a:off x="0" y="3227518"/>
          <a:ext cx="1025059" cy="928822"/>
        </a:xfrm>
        <a:prstGeom prst="ellipse">
          <a:avLst/>
        </a:prstGeom>
        <a:solidFill>
          <a:schemeClr val="bg1"/>
        </a:solidFill>
        <a:ln w="19050" cap="flat" cmpd="sng" algn="ctr">
          <a:solidFill>
            <a:schemeClr val="bg2">
              <a:lumMod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7" Type="http://schemas.openxmlformats.org/officeDocument/2006/relationships/image" Target="../media/image12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áfico 9">
            <a:extLst>
              <a:ext uri="{FF2B5EF4-FFF2-40B4-BE49-F238E27FC236}">
                <a16:creationId xmlns:a16="http://schemas.microsoft.com/office/drawing/2014/main" id="{497013F8-64E2-3949-7E72-686E0822C37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395" r="3395" b="16904"/>
          <a:stretch/>
        </p:blipFill>
        <p:spPr>
          <a:xfrm>
            <a:off x="-1" y="2303253"/>
            <a:ext cx="12192001" cy="4554747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CF3E5CDD-3975-9770-636E-D60B44AA59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5594" y="3148510"/>
            <a:ext cx="8577531" cy="707497"/>
          </a:xfrm>
        </p:spPr>
        <p:txBody>
          <a:bodyPr anchor="b">
            <a:noAutofit/>
          </a:bodyPr>
          <a:lstStyle>
            <a:lvl1pPr algn="ctr">
              <a:defRPr sz="4400">
                <a:solidFill>
                  <a:schemeClr val="bg1"/>
                </a:solidFill>
                <a:latin typeface="Pluto Bold" panose="020B0803020203060204" pitchFamily="34" charset="0"/>
              </a:defRPr>
            </a:lvl1pPr>
          </a:lstStyle>
          <a:p>
            <a:r>
              <a:rPr lang="es-ES" dirty="0"/>
              <a:t>Haga clic para modificar</a:t>
            </a:r>
            <a:endParaRPr lang="es-419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F9D015C-F312-A1A1-6504-B760F76F3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14577" y="3945585"/>
            <a:ext cx="8297173" cy="365125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383838"/>
                </a:solidFill>
                <a:latin typeface="Pluto Cond Regular" panose="020B050602020306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Haga clic para modificar el estilo de subtítulo</a:t>
            </a:r>
            <a:endParaRPr lang="es-419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9E57C17-E13F-9610-ADC2-01F93DF89EE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133938"/>
            <a:ext cx="2743200" cy="365125"/>
          </a:xfrm>
        </p:spPr>
        <p:txBody>
          <a:bodyPr/>
          <a:lstStyle/>
          <a:p>
            <a:fld id="{9E48A63E-2420-43D7-A764-0D842C970DA3}" type="datetimeFigureOut">
              <a:rPr lang="es-419" smtClean="0"/>
              <a:t>3/9/2024</a:t>
            </a:fld>
            <a:endParaRPr lang="es-419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37517C4-BA1D-1A36-9DC0-1A342EF8B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133938"/>
            <a:ext cx="4114800" cy="365125"/>
          </a:xfrm>
        </p:spPr>
        <p:txBody>
          <a:bodyPr/>
          <a:lstStyle/>
          <a:p>
            <a:endParaRPr lang="es-419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59308A2-F45C-F2BD-8C07-0F0985F1B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133938"/>
            <a:ext cx="2743200" cy="365125"/>
          </a:xfrm>
        </p:spPr>
        <p:txBody>
          <a:bodyPr/>
          <a:lstStyle/>
          <a:p>
            <a:fld id="{607AB382-0445-4B49-A5F1-1D0049C4FE25}" type="slidenum">
              <a:rPr lang="es-419" smtClean="0"/>
              <a:t>‹Nº›</a:t>
            </a:fld>
            <a:endParaRPr lang="es-419" dirty="0"/>
          </a:p>
        </p:txBody>
      </p:sp>
      <p:pic>
        <p:nvPicPr>
          <p:cNvPr id="8" name="Gráfico 7">
            <a:extLst>
              <a:ext uri="{FF2B5EF4-FFF2-40B4-BE49-F238E27FC236}">
                <a16:creationId xmlns:a16="http://schemas.microsoft.com/office/drawing/2014/main" id="{AFB23112-62E1-8CE7-4B73-295C311AB3E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728048" y="581562"/>
            <a:ext cx="4735902" cy="1654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401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8DCB59-8DA0-3A39-318D-2BD830506E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960307"/>
            <a:ext cx="4514850" cy="454384"/>
          </a:xfrm>
        </p:spPr>
        <p:txBody>
          <a:bodyPr/>
          <a:lstStyle>
            <a:lvl1pPr algn="l">
              <a:defRPr>
                <a:latin typeface="Pluto Bold" panose="020B0803020203060204" pitchFamily="34" charset="0"/>
              </a:defRPr>
            </a:lvl1pPr>
          </a:lstStyle>
          <a:p>
            <a:r>
              <a:rPr lang="es-ES" dirty="0"/>
              <a:t>Título </a:t>
            </a:r>
            <a:endParaRPr lang="es-419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2865C88-8304-E85F-A88A-DD2D4271387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3307047"/>
            <a:ext cx="2257425" cy="1991052"/>
          </a:xfrm>
        </p:spPr>
        <p:txBody>
          <a:bodyPr/>
          <a:lstStyle>
            <a:lvl1pPr>
              <a:defRPr>
                <a:latin typeface="Pluto Cond Regular" panose="020B0506020203060204" pitchFamily="34" charset="0"/>
              </a:defRPr>
            </a:lvl1pPr>
            <a:lvl2pPr algn="l">
              <a:defRPr>
                <a:latin typeface="Pluto Cond Regular" panose="020B0506020203060204" pitchFamily="34" charset="0"/>
              </a:defRPr>
            </a:lvl2pPr>
          </a:lstStyle>
          <a:p>
            <a:pPr lvl="1"/>
            <a:r>
              <a:rPr lang="es-ES" dirty="0"/>
              <a:t>UNO</a:t>
            </a:r>
          </a:p>
          <a:p>
            <a:pPr lvl="1"/>
            <a:r>
              <a:rPr lang="es-ES" dirty="0"/>
              <a:t>DOS</a:t>
            </a:r>
          </a:p>
          <a:p>
            <a:pPr lvl="1"/>
            <a:r>
              <a:rPr lang="es-ES" dirty="0"/>
              <a:t>TRES</a:t>
            </a:r>
          </a:p>
          <a:p>
            <a:pPr lvl="1"/>
            <a:r>
              <a:rPr lang="es-ES" dirty="0"/>
              <a:t>CUATRO</a:t>
            </a:r>
          </a:p>
          <a:p>
            <a:pPr lvl="1"/>
            <a:r>
              <a:rPr lang="es-ES" dirty="0"/>
              <a:t>CINCO</a:t>
            </a:r>
          </a:p>
          <a:p>
            <a:pPr lvl="1"/>
            <a:endParaRPr lang="es-ES" dirty="0"/>
          </a:p>
        </p:txBody>
      </p:sp>
      <p:pic>
        <p:nvPicPr>
          <p:cNvPr id="8" name="Gráfico 7">
            <a:extLst>
              <a:ext uri="{FF2B5EF4-FFF2-40B4-BE49-F238E27FC236}">
                <a16:creationId xmlns:a16="http://schemas.microsoft.com/office/drawing/2014/main" id="{538FAFE4-9CAA-056F-66C6-D284EBC9B30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0" y="3008596"/>
            <a:ext cx="2257425" cy="161925"/>
          </a:xfrm>
          <a:prstGeom prst="rect">
            <a:avLst/>
          </a:prstGeom>
        </p:spPr>
      </p:pic>
      <p:pic>
        <p:nvPicPr>
          <p:cNvPr id="10" name="Gráfico 9">
            <a:extLst>
              <a:ext uri="{FF2B5EF4-FFF2-40B4-BE49-F238E27FC236}">
                <a16:creationId xmlns:a16="http://schemas.microsoft.com/office/drawing/2014/main" id="{5C5C0A18-2CA6-DC1C-B0FF-3A7A0A2A904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96000" y="0"/>
            <a:ext cx="6199360" cy="6858000"/>
          </a:xfrm>
          <a:prstGeom prst="rect">
            <a:avLst/>
          </a:prstGeom>
        </p:spPr>
      </p:pic>
      <p:sp>
        <p:nvSpPr>
          <p:cNvPr id="11" name="Marcador de contenido 2">
            <a:extLst>
              <a:ext uri="{FF2B5EF4-FFF2-40B4-BE49-F238E27FC236}">
                <a16:creationId xmlns:a16="http://schemas.microsoft.com/office/drawing/2014/main" id="{7F6BE509-3346-AB01-BC7A-847F18CBF401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3095625" y="3307047"/>
            <a:ext cx="2257425" cy="1991052"/>
          </a:xfrm>
        </p:spPr>
        <p:txBody>
          <a:bodyPr/>
          <a:lstStyle>
            <a:lvl1pPr>
              <a:defRPr>
                <a:latin typeface="Pluto Cond Regular" panose="020B0506020203060204" pitchFamily="34" charset="0"/>
              </a:defRPr>
            </a:lvl1pPr>
            <a:lvl2pPr algn="l">
              <a:defRPr>
                <a:latin typeface="Pluto Cond Regular" panose="020B0506020203060204" pitchFamily="34" charset="0"/>
              </a:defRPr>
            </a:lvl2pPr>
          </a:lstStyle>
          <a:p>
            <a:pPr lvl="1"/>
            <a:r>
              <a:rPr lang="es-ES" dirty="0"/>
              <a:t>UNO</a:t>
            </a:r>
          </a:p>
          <a:p>
            <a:pPr lvl="1"/>
            <a:r>
              <a:rPr lang="es-ES" dirty="0"/>
              <a:t>DOS</a:t>
            </a:r>
          </a:p>
          <a:p>
            <a:pPr lvl="1"/>
            <a:r>
              <a:rPr lang="es-ES" dirty="0"/>
              <a:t>TRES</a:t>
            </a:r>
          </a:p>
          <a:p>
            <a:pPr lvl="1"/>
            <a:r>
              <a:rPr lang="es-ES" dirty="0"/>
              <a:t>CUATRO</a:t>
            </a:r>
          </a:p>
          <a:p>
            <a:pPr lvl="1"/>
            <a:r>
              <a:rPr lang="es-ES" dirty="0"/>
              <a:t>CINCO</a:t>
            </a:r>
          </a:p>
          <a:p>
            <a:pPr lvl="1"/>
            <a:endParaRPr lang="es-ES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365A8C85-B8EF-B721-31A8-D44EDCAF186E}"/>
              </a:ext>
            </a:extLst>
          </p:cNvPr>
          <p:cNvSpPr txBox="1"/>
          <p:nvPr userDrawn="1"/>
        </p:nvSpPr>
        <p:spPr>
          <a:xfrm>
            <a:off x="838200" y="2453954"/>
            <a:ext cx="215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62C2DA"/>
                </a:solidFill>
                <a:latin typeface="Pluto Regular" panose="020B0503020203060204" pitchFamily="34" charset="0"/>
              </a:rPr>
              <a:t>Subtítulo</a:t>
            </a:r>
            <a:endParaRPr lang="es-419" dirty="0">
              <a:solidFill>
                <a:srgbClr val="62C2DA"/>
              </a:solidFill>
              <a:latin typeface="Pluto Regular" panose="020B050302020306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962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ráfico 14">
            <a:extLst>
              <a:ext uri="{FF2B5EF4-FFF2-40B4-BE49-F238E27FC236}">
                <a16:creationId xmlns:a16="http://schemas.microsoft.com/office/drawing/2014/main" id="{F967E7BC-4492-CDB0-F1AA-E268B7B4E62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8100" y="404084"/>
            <a:ext cx="3619500" cy="5725675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28DCB59-8DA0-3A39-318D-2BD830506E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986096"/>
            <a:ext cx="4514850" cy="454384"/>
          </a:xfrm>
        </p:spPr>
        <p:txBody>
          <a:bodyPr/>
          <a:lstStyle>
            <a:lvl1pPr algn="l">
              <a:defRPr>
                <a:latin typeface="Pluto Bold" panose="020B0803020203060204" pitchFamily="34" charset="0"/>
              </a:defRPr>
            </a:lvl1pPr>
          </a:lstStyle>
          <a:p>
            <a:r>
              <a:rPr lang="es-ES" dirty="0"/>
              <a:t>Título </a:t>
            </a:r>
            <a:endParaRPr lang="es-419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62968BD-D1AF-8EC0-6406-C2FE89C20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8A63E-2420-43D7-A764-0D842C970DA3}" type="datetimeFigureOut">
              <a:rPr lang="es-419" smtClean="0"/>
              <a:t>3/9/2024</a:t>
            </a:fld>
            <a:endParaRPr lang="es-419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FD3ADBF-4A7D-188C-A930-DE9F2DF30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0A2590E-E8B6-458A-9634-87A134355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AB382-0445-4B49-A5F1-1D0049C4FE25}" type="slidenum">
              <a:rPr lang="es-419" smtClean="0"/>
              <a:t>‹Nº›</a:t>
            </a:fld>
            <a:endParaRPr lang="es-419"/>
          </a:p>
        </p:txBody>
      </p:sp>
      <p:pic>
        <p:nvPicPr>
          <p:cNvPr id="8" name="Gráfico 7">
            <a:extLst>
              <a:ext uri="{FF2B5EF4-FFF2-40B4-BE49-F238E27FC236}">
                <a16:creationId xmlns:a16="http://schemas.microsoft.com/office/drawing/2014/main" id="{538FAFE4-9CAA-056F-66C6-D284EBC9B30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8200" y="3153566"/>
            <a:ext cx="2257425" cy="161925"/>
          </a:xfrm>
          <a:prstGeom prst="rect">
            <a:avLst/>
          </a:prstGeom>
        </p:spPr>
      </p:pic>
      <p:sp>
        <p:nvSpPr>
          <p:cNvPr id="7" name="Marcador de contenido 2">
            <a:extLst>
              <a:ext uri="{FF2B5EF4-FFF2-40B4-BE49-F238E27FC236}">
                <a16:creationId xmlns:a16="http://schemas.microsoft.com/office/drawing/2014/main" id="{2A821CD4-E655-A4C8-BDC9-4BE6C467422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10358" y="3591078"/>
            <a:ext cx="10543442" cy="963670"/>
          </a:xfrm>
          <a:ln>
            <a:noFill/>
          </a:ln>
        </p:spPr>
        <p:txBody>
          <a:bodyPr>
            <a:noAutofit/>
          </a:bodyPr>
          <a:lstStyle>
            <a:lvl1pPr marL="0" indent="0" algn="just">
              <a:buNone/>
              <a:defRPr sz="2000">
                <a:latin typeface="Pluto Cond Regular" panose="020B0506020203060204" pitchFamily="34" charset="0"/>
              </a:defRPr>
            </a:lvl1pPr>
            <a:lvl2pPr marL="457200" indent="0" algn="l">
              <a:buNone/>
              <a:defRPr sz="2000">
                <a:latin typeface="Pluto Cond Regular" panose="020B0506020203060204" pitchFamily="34" charset="0"/>
              </a:defRPr>
            </a:lvl2pPr>
          </a:lstStyle>
          <a:p>
            <a:pPr lvl="0"/>
            <a:r>
              <a:rPr lang="en-US" b="1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Lorem Ipsum</a:t>
            </a:r>
            <a:r>
              <a:rPr lang="en-US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 is simply dummy text of the printing and typesetting industry. Lorem Ipsum has been the industry's standard dummy text ever since the 1500s, when an unknown printer took a galley of type and scrambled it to</a:t>
            </a:r>
            <a:endParaRPr lang="es-ES" dirty="0"/>
          </a:p>
        </p:txBody>
      </p:sp>
      <p:pic>
        <p:nvPicPr>
          <p:cNvPr id="13" name="Gráfico 12">
            <a:extLst>
              <a:ext uri="{FF2B5EF4-FFF2-40B4-BE49-F238E27FC236}">
                <a16:creationId xmlns:a16="http://schemas.microsoft.com/office/drawing/2014/main" id="{FF5EF22D-DCDB-E3E5-FE47-2BEB9AB646A7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25231" y="5339751"/>
            <a:ext cx="12234483" cy="1542810"/>
          </a:xfrm>
          <a:prstGeom prst="rect">
            <a:avLst/>
          </a:prstGeom>
        </p:spPr>
      </p:pic>
      <p:sp>
        <p:nvSpPr>
          <p:cNvPr id="19" name="Subtítulo 2">
            <a:extLst>
              <a:ext uri="{FF2B5EF4-FFF2-40B4-BE49-F238E27FC236}">
                <a16:creationId xmlns:a16="http://schemas.microsoft.com/office/drawing/2014/main" id="{92629A22-D5FF-39B1-94BB-18A07B507808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838201" y="2601566"/>
            <a:ext cx="4514850" cy="365125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rgbClr val="62C2DA"/>
                </a:solidFill>
                <a:latin typeface="Pluto Cond Regular" panose="020B050602020306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Subtítulo</a:t>
            </a:r>
            <a:endParaRPr lang="es-419" dirty="0"/>
          </a:p>
        </p:txBody>
      </p:sp>
    </p:spTree>
    <p:extLst>
      <p:ext uri="{BB962C8B-B14F-4D97-AF65-F5344CB8AC3E}">
        <p14:creationId xmlns:p14="http://schemas.microsoft.com/office/powerpoint/2010/main" val="3715391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8DCB59-8DA0-3A39-318D-2BD830506E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358" y="1889644"/>
            <a:ext cx="2151185" cy="450944"/>
          </a:xfrm>
        </p:spPr>
        <p:txBody>
          <a:bodyPr/>
          <a:lstStyle>
            <a:lvl1pPr algn="l">
              <a:defRPr>
                <a:latin typeface="Pluto Bold" panose="020B0803020203060204" pitchFamily="34" charset="0"/>
              </a:defRPr>
            </a:lvl1pPr>
          </a:lstStyle>
          <a:p>
            <a:r>
              <a:rPr lang="es-ES" dirty="0"/>
              <a:t>Título </a:t>
            </a:r>
            <a:endParaRPr lang="es-419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2865C88-8304-E85F-A88A-DD2D4271387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10358" y="3332285"/>
            <a:ext cx="4514850" cy="2029884"/>
          </a:xfrm>
        </p:spPr>
        <p:txBody>
          <a:bodyPr>
            <a:noAutofit/>
          </a:bodyPr>
          <a:lstStyle>
            <a:lvl1pPr marL="0" indent="0" algn="just">
              <a:buNone/>
              <a:defRPr sz="2000">
                <a:latin typeface="Pluto Cond Regular" panose="020B0506020203060204" pitchFamily="34" charset="0"/>
              </a:defRPr>
            </a:lvl1pPr>
            <a:lvl2pPr marL="457200" indent="0" algn="l">
              <a:buNone/>
              <a:defRPr sz="2000">
                <a:latin typeface="Pluto Cond Regular" panose="020B0506020203060204" pitchFamily="34" charset="0"/>
              </a:defRPr>
            </a:lvl2pPr>
          </a:lstStyle>
          <a:p>
            <a:pPr lvl="0"/>
            <a:r>
              <a:rPr lang="en-US" b="1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Lorem Ipsum</a:t>
            </a:r>
            <a:r>
              <a:rPr lang="en-US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 is simply dummy text of the printing and typesetting industry. Lorem Ipsum has been the industry's standard dummy text ever since the 1500s, when an unknown printer took a galley of type and scrambled it to</a:t>
            </a:r>
            <a:endParaRPr lang="es-ES" dirty="0"/>
          </a:p>
        </p:txBody>
      </p:sp>
      <p:pic>
        <p:nvPicPr>
          <p:cNvPr id="8" name="Gráfico 7">
            <a:extLst>
              <a:ext uri="{FF2B5EF4-FFF2-40B4-BE49-F238E27FC236}">
                <a16:creationId xmlns:a16="http://schemas.microsoft.com/office/drawing/2014/main" id="{538FAFE4-9CAA-056F-66C6-D284EBC9B30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358" y="2911881"/>
            <a:ext cx="2257425" cy="161925"/>
          </a:xfrm>
          <a:prstGeom prst="rect">
            <a:avLst/>
          </a:prstGeom>
        </p:spPr>
      </p:pic>
      <p:sp>
        <p:nvSpPr>
          <p:cNvPr id="6" name="Marcador de posición de imagen 5">
            <a:extLst>
              <a:ext uri="{FF2B5EF4-FFF2-40B4-BE49-F238E27FC236}">
                <a16:creationId xmlns:a16="http://schemas.microsoft.com/office/drawing/2014/main" id="{43401731-99A6-A293-A63D-319DFCE718D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918200" y="501650"/>
            <a:ext cx="5838825" cy="6356349"/>
          </a:xfrm>
        </p:spPr>
        <p:txBody>
          <a:bodyPr/>
          <a:lstStyle/>
          <a:p>
            <a:endParaRPr lang="es-419"/>
          </a:p>
        </p:txBody>
      </p:sp>
      <p:pic>
        <p:nvPicPr>
          <p:cNvPr id="7" name="Gráfico 6">
            <a:extLst>
              <a:ext uri="{FF2B5EF4-FFF2-40B4-BE49-F238E27FC236}">
                <a16:creationId xmlns:a16="http://schemas.microsoft.com/office/drawing/2014/main" id="{478CA16E-464D-4399-F625-B199F252ECD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25231" y="5339751"/>
            <a:ext cx="12234483" cy="1542810"/>
          </a:xfrm>
          <a:prstGeom prst="rect">
            <a:avLst/>
          </a:prstGeom>
        </p:spPr>
      </p:pic>
      <p:sp>
        <p:nvSpPr>
          <p:cNvPr id="11" name="Subtítulo 2">
            <a:extLst>
              <a:ext uri="{FF2B5EF4-FFF2-40B4-BE49-F238E27FC236}">
                <a16:creationId xmlns:a16="http://schemas.microsoft.com/office/drawing/2014/main" id="{455C1CC9-412B-2E11-F6C4-4FED6142A9E8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838201" y="2470839"/>
            <a:ext cx="2151185" cy="365125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rgbClr val="62C2DA"/>
                </a:solidFill>
                <a:latin typeface="Pluto Cond Regular" panose="020B050602020306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Subtítulo</a:t>
            </a:r>
            <a:endParaRPr lang="es-419" dirty="0"/>
          </a:p>
        </p:txBody>
      </p:sp>
    </p:spTree>
    <p:extLst>
      <p:ext uri="{BB962C8B-B14F-4D97-AF65-F5344CB8AC3E}">
        <p14:creationId xmlns:p14="http://schemas.microsoft.com/office/powerpoint/2010/main" val="287701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7126656-4361-8B0B-E0FD-BABE8B1895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5A0B642-FE1B-C24D-E35E-5F1FD050D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A89AB2CE-6D4A-C3BF-A5AA-E8BD6F7D1EF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411385"/>
            <a:ext cx="4514850" cy="454384"/>
          </a:xfrm>
        </p:spPr>
        <p:txBody>
          <a:bodyPr/>
          <a:lstStyle>
            <a:lvl1pPr algn="l">
              <a:defRPr>
                <a:latin typeface="Pluto Bold" panose="020B0803020203060204" pitchFamily="34" charset="0"/>
              </a:defRPr>
            </a:lvl1pPr>
          </a:lstStyle>
          <a:p>
            <a:r>
              <a:rPr lang="es-ES" dirty="0"/>
              <a:t>Título </a:t>
            </a:r>
            <a:endParaRPr lang="es-419" dirty="0"/>
          </a:p>
        </p:txBody>
      </p:sp>
      <p:pic>
        <p:nvPicPr>
          <p:cNvPr id="10" name="Gráfico 9">
            <a:extLst>
              <a:ext uri="{FF2B5EF4-FFF2-40B4-BE49-F238E27FC236}">
                <a16:creationId xmlns:a16="http://schemas.microsoft.com/office/drawing/2014/main" id="{B82A46FF-D9BC-8FDA-EF94-03069B9EBE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358" y="1427308"/>
            <a:ext cx="2257425" cy="161925"/>
          </a:xfrm>
          <a:prstGeom prst="rect">
            <a:avLst/>
          </a:prstGeom>
        </p:spPr>
      </p:pic>
      <p:pic>
        <p:nvPicPr>
          <p:cNvPr id="11" name="Gráfico 10">
            <a:extLst>
              <a:ext uri="{FF2B5EF4-FFF2-40B4-BE49-F238E27FC236}">
                <a16:creationId xmlns:a16="http://schemas.microsoft.com/office/drawing/2014/main" id="{CE7BAEC6-7B13-8EC5-8D56-42F2C433463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25231" y="5339751"/>
            <a:ext cx="12234483" cy="1542810"/>
          </a:xfrm>
          <a:prstGeom prst="rect">
            <a:avLst/>
          </a:prstGeom>
        </p:spPr>
      </p:pic>
      <p:sp>
        <p:nvSpPr>
          <p:cNvPr id="12" name="Subtítulo 2">
            <a:extLst>
              <a:ext uri="{FF2B5EF4-FFF2-40B4-BE49-F238E27FC236}">
                <a16:creationId xmlns:a16="http://schemas.microsoft.com/office/drawing/2014/main" id="{0DFFA840-0EC8-EDDB-275B-D2A87CBC0DEA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838201" y="919598"/>
            <a:ext cx="4514850" cy="365125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rgbClr val="62C2DA"/>
                </a:solidFill>
                <a:latin typeface="Pluto Cond Regular" panose="020B050602020306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Subtítulo</a:t>
            </a:r>
            <a:endParaRPr lang="es-419" dirty="0"/>
          </a:p>
        </p:txBody>
      </p:sp>
    </p:spTree>
    <p:extLst>
      <p:ext uri="{BB962C8B-B14F-4D97-AF65-F5344CB8AC3E}">
        <p14:creationId xmlns:p14="http://schemas.microsoft.com/office/powerpoint/2010/main" val="3513649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C68711D-FDED-CA9A-1175-7C599B5B4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8A63E-2420-43D7-A764-0D842C970DA3}" type="datetimeFigureOut">
              <a:rPr lang="es-419" smtClean="0"/>
              <a:t>3/9/2024</a:t>
            </a:fld>
            <a:endParaRPr lang="es-419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FD82D24-B9AD-1166-B663-D06B8C2DD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3A78D4C-E3B2-0124-B085-05A689D56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AB382-0445-4B49-A5F1-1D0049C4FE25}" type="slidenum">
              <a:rPr lang="es-419" smtClean="0"/>
              <a:t>‹Nº›</a:t>
            </a:fld>
            <a:endParaRPr lang="es-419"/>
          </a:p>
        </p:txBody>
      </p:sp>
      <p:pic>
        <p:nvPicPr>
          <p:cNvPr id="8" name="Gráfico 7">
            <a:extLst>
              <a:ext uri="{FF2B5EF4-FFF2-40B4-BE49-F238E27FC236}">
                <a16:creationId xmlns:a16="http://schemas.microsoft.com/office/drawing/2014/main" id="{FB598110-29A4-95F2-BEC2-8135D51F693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45154" y="483079"/>
            <a:ext cx="12263032" cy="6394075"/>
          </a:xfrm>
          <a:prstGeom prst="rect">
            <a:avLst/>
          </a:prstGeom>
        </p:spPr>
      </p:pic>
      <p:sp>
        <p:nvSpPr>
          <p:cNvPr id="9" name="Título 1">
            <a:extLst>
              <a:ext uri="{FF2B5EF4-FFF2-40B4-BE49-F238E27FC236}">
                <a16:creationId xmlns:a16="http://schemas.microsoft.com/office/drawing/2014/main" id="{DB555EFB-C887-35F2-A8CE-49D9B0A692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62849" y="2974616"/>
            <a:ext cx="2001853" cy="454384"/>
          </a:xfrm>
        </p:spPr>
        <p:txBody>
          <a:bodyPr/>
          <a:lstStyle>
            <a:lvl1pPr algn="l">
              <a:defRPr>
                <a:latin typeface="Pluto Bold" panose="020B0803020203060204" pitchFamily="34" charset="0"/>
              </a:defRPr>
            </a:lvl1pPr>
          </a:lstStyle>
          <a:p>
            <a:r>
              <a:rPr lang="es-ES" dirty="0"/>
              <a:t>Título </a:t>
            </a:r>
            <a:endParaRPr lang="es-419" dirty="0"/>
          </a:p>
        </p:txBody>
      </p:sp>
    </p:spTree>
    <p:extLst>
      <p:ext uri="{BB962C8B-B14F-4D97-AF65-F5344CB8AC3E}">
        <p14:creationId xmlns:p14="http://schemas.microsoft.com/office/powerpoint/2010/main" val="2365873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F37F926-8DFC-D4AF-CE52-8266E00A0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C7AC9F8-9CEE-DB2C-5584-FBA4072803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419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229AA0D-DF2F-A4CF-2BDF-379BD8567A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E48A63E-2420-43D7-A764-0D842C970DA3}" type="datetimeFigureOut">
              <a:rPr lang="es-419" smtClean="0"/>
              <a:t>3/9/2024</a:t>
            </a:fld>
            <a:endParaRPr lang="es-419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4D59C6B-3065-3DF4-1574-BA1F9EA486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419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BC54E47-9431-574C-CF66-7F54146946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7AB382-0445-4B49-A5F1-1D0049C4FE25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4083105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52" r:id="rId5"/>
    <p:sldLayoutId id="2147483651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419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7" Type="http://schemas.openxmlformats.org/officeDocument/2006/relationships/image" Target="../media/image1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4.svg"/><Relationship Id="rId7" Type="http://schemas.openxmlformats.org/officeDocument/2006/relationships/image" Target="../media/image3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hyperlink" Target="https://www.sefin.gob.hn/registro-publico-sirep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F6962252-CA80-D239-B494-287D89EA30DD}"/>
              </a:ext>
            </a:extLst>
          </p:cNvPr>
          <p:cNvSpPr txBox="1"/>
          <p:nvPr/>
        </p:nvSpPr>
        <p:spPr>
          <a:xfrm>
            <a:off x="1302059" y="2654424"/>
            <a:ext cx="958788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es-419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luto Bold" panose="020B0803020203060204" pitchFamily="34" charset="0"/>
                <a:ea typeface="+mj-ea"/>
                <a:cs typeface="+mj-cs"/>
              </a:rPr>
              <a:t>SISTEMA DE REGISTRO Y CONTROL DE SERVIDORES</a:t>
            </a:r>
          </a:p>
          <a:p>
            <a:pPr algn="ctr"/>
            <a:r>
              <a:rPr kumimoji="0" lang="es-419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luto Bold" panose="020B0803020203060204" pitchFamily="34" charset="0"/>
                <a:ea typeface="+mj-ea"/>
                <a:cs typeface="+mj-cs"/>
              </a:rPr>
              <a:t> </a:t>
            </a:r>
            <a:r>
              <a:rPr kumimoji="0" lang="es-419" sz="4800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Pluto Bold" panose="020B0803020203060204" pitchFamily="34" charset="0"/>
                <a:ea typeface="+mj-ea"/>
                <a:cs typeface="+mj-cs"/>
              </a:rPr>
              <a:t>SIREP</a:t>
            </a:r>
            <a:endParaRPr lang="es-HN" sz="3000" dirty="0">
              <a:latin typeface="Pluto Bold" panose="020B0803020203060204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495273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3">
            <a:extLst>
              <a:ext uri="{FF2B5EF4-FFF2-40B4-BE49-F238E27FC236}">
                <a16:creationId xmlns:a16="http://schemas.microsoft.com/office/drawing/2014/main" id="{0B9A2942-AD43-E959-B0A9-8ACBFFE748B5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25658" y="2563535"/>
            <a:ext cx="2186218" cy="365125"/>
          </a:xfrm>
        </p:spPr>
        <p:txBody>
          <a:bodyPr/>
          <a:lstStyle/>
          <a:p>
            <a:r>
              <a:rPr lang="es-ES" sz="2400" b="1" dirty="0">
                <a:solidFill>
                  <a:schemeClr val="bg2">
                    <a:lumMod val="25000"/>
                  </a:schemeClr>
                </a:solidFill>
                <a:latin typeface="Pluto Light" panose="020B0303020203060204" pitchFamily="34" charset="0"/>
                <a:ea typeface="Cambria" panose="02040503050406030204" pitchFamily="18" charset="0"/>
              </a:rPr>
              <a:t>Base Legal</a:t>
            </a:r>
            <a:endParaRPr lang="es-419" sz="2400" dirty="0">
              <a:solidFill>
                <a:schemeClr val="bg2">
                  <a:lumMod val="25000"/>
                </a:schemeClr>
              </a:solidFill>
              <a:latin typeface="Pluto Light" panose="020B0303020203060204" pitchFamily="34" charset="0"/>
            </a:endParaRPr>
          </a:p>
        </p:txBody>
      </p:sp>
      <p:pic>
        <p:nvPicPr>
          <p:cNvPr id="62" name="Imagen 61">
            <a:extLst>
              <a:ext uri="{FF2B5EF4-FFF2-40B4-BE49-F238E27FC236}">
                <a16:creationId xmlns:a16="http://schemas.microsoft.com/office/drawing/2014/main" id="{D0AE3369-436C-1758-9BF5-45B470AACD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5290" y="648071"/>
            <a:ext cx="5190837" cy="4660238"/>
          </a:xfrm>
          <a:prstGeom prst="rect">
            <a:avLst/>
          </a:prstGeom>
        </p:spPr>
      </p:pic>
      <p:sp>
        <p:nvSpPr>
          <p:cNvPr id="63" name="Elipse 62">
            <a:extLst>
              <a:ext uri="{FF2B5EF4-FFF2-40B4-BE49-F238E27FC236}">
                <a16:creationId xmlns:a16="http://schemas.microsoft.com/office/drawing/2014/main" id="{7BEA3C39-DC91-BEA9-5194-682C9F5F3B19}"/>
              </a:ext>
            </a:extLst>
          </p:cNvPr>
          <p:cNvSpPr/>
          <p:nvPr/>
        </p:nvSpPr>
        <p:spPr>
          <a:xfrm>
            <a:off x="7566161" y="1409816"/>
            <a:ext cx="341746" cy="332509"/>
          </a:xfrm>
          <a:prstGeom prst="ellipse">
            <a:avLst/>
          </a:prstGeom>
          <a:solidFill>
            <a:srgbClr val="1E26B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 dirty="0"/>
          </a:p>
        </p:txBody>
      </p:sp>
      <p:sp>
        <p:nvSpPr>
          <p:cNvPr id="64" name="Elipse 63">
            <a:extLst>
              <a:ext uri="{FF2B5EF4-FFF2-40B4-BE49-F238E27FC236}">
                <a16:creationId xmlns:a16="http://schemas.microsoft.com/office/drawing/2014/main" id="{684F227F-CABE-6CA0-C525-CDCF7687FD0C}"/>
              </a:ext>
            </a:extLst>
          </p:cNvPr>
          <p:cNvSpPr/>
          <p:nvPr/>
        </p:nvSpPr>
        <p:spPr>
          <a:xfrm>
            <a:off x="7549830" y="2464478"/>
            <a:ext cx="341746" cy="332509"/>
          </a:xfrm>
          <a:prstGeom prst="ellipse">
            <a:avLst/>
          </a:prstGeom>
          <a:solidFill>
            <a:srgbClr val="62C2D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65" name="Elipse 64">
            <a:extLst>
              <a:ext uri="{FF2B5EF4-FFF2-40B4-BE49-F238E27FC236}">
                <a16:creationId xmlns:a16="http://schemas.microsoft.com/office/drawing/2014/main" id="{61509B6A-DBB6-9707-2168-6298232C3E72}"/>
              </a:ext>
            </a:extLst>
          </p:cNvPr>
          <p:cNvSpPr/>
          <p:nvPr/>
        </p:nvSpPr>
        <p:spPr>
          <a:xfrm>
            <a:off x="7559784" y="3545520"/>
            <a:ext cx="341746" cy="332509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66" name="Elipse 65">
            <a:extLst>
              <a:ext uri="{FF2B5EF4-FFF2-40B4-BE49-F238E27FC236}">
                <a16:creationId xmlns:a16="http://schemas.microsoft.com/office/drawing/2014/main" id="{70BB71A0-ECD2-2BC7-6DB6-2FD416F3F1D0}"/>
              </a:ext>
            </a:extLst>
          </p:cNvPr>
          <p:cNvSpPr/>
          <p:nvPr/>
        </p:nvSpPr>
        <p:spPr>
          <a:xfrm>
            <a:off x="7466411" y="1314816"/>
            <a:ext cx="541247" cy="518190"/>
          </a:xfrm>
          <a:prstGeom prst="ellipse">
            <a:avLst/>
          </a:prstGeom>
          <a:noFill/>
          <a:ln>
            <a:prstDash val="sys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>
              <a:noFill/>
            </a:endParaRPr>
          </a:p>
        </p:txBody>
      </p:sp>
      <p:sp>
        <p:nvSpPr>
          <p:cNvPr id="71" name="Elipse 70">
            <a:extLst>
              <a:ext uri="{FF2B5EF4-FFF2-40B4-BE49-F238E27FC236}">
                <a16:creationId xmlns:a16="http://schemas.microsoft.com/office/drawing/2014/main" id="{6E588BBC-3586-6153-4CCF-4AFDD7D26C19}"/>
              </a:ext>
            </a:extLst>
          </p:cNvPr>
          <p:cNvSpPr/>
          <p:nvPr/>
        </p:nvSpPr>
        <p:spPr>
          <a:xfrm>
            <a:off x="7466120" y="3429000"/>
            <a:ext cx="541538" cy="557074"/>
          </a:xfrm>
          <a:prstGeom prst="ellipse">
            <a:avLst/>
          </a:prstGeom>
          <a:noFill/>
          <a:ln>
            <a:prstDash val="sys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>
              <a:noFill/>
            </a:endParaRPr>
          </a:p>
        </p:txBody>
      </p:sp>
      <p:sp>
        <p:nvSpPr>
          <p:cNvPr id="72" name="Elipse 71">
            <a:extLst>
              <a:ext uri="{FF2B5EF4-FFF2-40B4-BE49-F238E27FC236}">
                <a16:creationId xmlns:a16="http://schemas.microsoft.com/office/drawing/2014/main" id="{65303ED6-1F29-1DE1-CB03-0E0AC42F6763}"/>
              </a:ext>
            </a:extLst>
          </p:cNvPr>
          <p:cNvSpPr/>
          <p:nvPr/>
        </p:nvSpPr>
        <p:spPr>
          <a:xfrm>
            <a:off x="7450079" y="2374067"/>
            <a:ext cx="541247" cy="518190"/>
          </a:xfrm>
          <a:prstGeom prst="ellipse">
            <a:avLst/>
          </a:prstGeom>
          <a:noFill/>
          <a:ln>
            <a:prstDash val="sys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>
              <a:noFill/>
            </a:endParaRPr>
          </a:p>
        </p:txBody>
      </p:sp>
      <p:sp>
        <p:nvSpPr>
          <p:cNvPr id="73" name="CuadroTexto 72">
            <a:extLst>
              <a:ext uri="{FF2B5EF4-FFF2-40B4-BE49-F238E27FC236}">
                <a16:creationId xmlns:a16="http://schemas.microsoft.com/office/drawing/2014/main" id="{2D8AE4F6-F9A2-678A-8427-405B4D438ACB}"/>
              </a:ext>
            </a:extLst>
          </p:cNvPr>
          <p:cNvSpPr txBox="1"/>
          <p:nvPr/>
        </p:nvSpPr>
        <p:spPr>
          <a:xfrm>
            <a:off x="8105313" y="3446756"/>
            <a:ext cx="34356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HN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</a:rPr>
              <a:t>PCM-028-2014: </a:t>
            </a:r>
            <a:r>
              <a:rPr lang="es-HN" sz="1400" dirty="0">
                <a:latin typeface="Pluto Light" panose="020B0303020203060204" pitchFamily="34" charset="0"/>
              </a:rPr>
              <a:t>Creación de la Comisión de Reforma de la Administración Pública Centralizada y Descentralizada.</a:t>
            </a:r>
          </a:p>
        </p:txBody>
      </p:sp>
      <p:sp>
        <p:nvSpPr>
          <p:cNvPr id="74" name="CuadroTexto 73">
            <a:extLst>
              <a:ext uri="{FF2B5EF4-FFF2-40B4-BE49-F238E27FC236}">
                <a16:creationId xmlns:a16="http://schemas.microsoft.com/office/drawing/2014/main" id="{66C7CBC4-B9DC-2656-8BC3-30B815292CA0}"/>
              </a:ext>
            </a:extLst>
          </p:cNvPr>
          <p:cNvSpPr txBox="1"/>
          <p:nvPr/>
        </p:nvSpPr>
        <p:spPr>
          <a:xfrm>
            <a:off x="8105313" y="2269177"/>
            <a:ext cx="34356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HN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</a:rPr>
              <a:t>PCM-021-2016: </a:t>
            </a:r>
            <a:r>
              <a:rPr lang="es-HN" sz="1400" b="0" dirty="0">
                <a:latin typeface="Pluto Light" panose="020B0303020203060204" pitchFamily="34" charset="0"/>
              </a:rPr>
              <a:t>Decreta los Lineamientos relacionados con el registro y control de los servidores públicos.</a:t>
            </a:r>
          </a:p>
        </p:txBody>
      </p:sp>
      <p:sp>
        <p:nvSpPr>
          <p:cNvPr id="75" name="CuadroTexto 74">
            <a:extLst>
              <a:ext uri="{FF2B5EF4-FFF2-40B4-BE49-F238E27FC236}">
                <a16:creationId xmlns:a16="http://schemas.microsoft.com/office/drawing/2014/main" id="{064F20E9-89E0-51AF-4AE0-516CFBDC85DB}"/>
              </a:ext>
            </a:extLst>
          </p:cNvPr>
          <p:cNvSpPr txBox="1"/>
          <p:nvPr/>
        </p:nvSpPr>
        <p:spPr>
          <a:xfrm>
            <a:off x="8105313" y="766127"/>
            <a:ext cx="371974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HN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</a:rPr>
              <a:t>DL 62-2023: </a:t>
            </a:r>
            <a:r>
              <a:rPr lang="es-HN" sz="14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</a:rPr>
              <a:t>Disposiciones Generales del Presupuesto de Ingresos y Egresos 2023</a:t>
            </a:r>
          </a:p>
          <a:p>
            <a:pPr lvl="0" algn="just"/>
            <a:r>
              <a:rPr lang="es-HN" sz="1400" b="1" dirty="0">
                <a:latin typeface="Pluto Light" panose="020B0303020203060204" pitchFamily="34" charset="0"/>
              </a:rPr>
              <a:t> Art. 54.- </a:t>
            </a:r>
            <a:r>
              <a:rPr lang="es-HN" sz="1400" b="0" dirty="0">
                <a:latin typeface="Pluto Light" panose="020B0303020203060204" pitchFamily="34" charset="0"/>
              </a:rPr>
              <a:t>De conformidad con el   Decreto Ejecutivo PCM-021-2016.</a:t>
            </a:r>
          </a:p>
        </p:txBody>
      </p:sp>
    </p:spTree>
    <p:extLst>
      <p:ext uri="{BB962C8B-B14F-4D97-AF65-F5344CB8AC3E}">
        <p14:creationId xmlns:p14="http://schemas.microsoft.com/office/powerpoint/2010/main" val="346034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ítulo 4">
            <a:extLst>
              <a:ext uri="{FF2B5EF4-FFF2-40B4-BE49-F238E27FC236}">
                <a16:creationId xmlns:a16="http://schemas.microsoft.com/office/drawing/2014/main" id="{B76A000A-0DDF-1931-BFC5-07D0E63E99A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631760" y="2261150"/>
            <a:ext cx="4033658" cy="501274"/>
          </a:xfrm>
        </p:spPr>
        <p:txBody>
          <a:bodyPr/>
          <a:lstStyle/>
          <a:p>
            <a:r>
              <a:rPr lang="es-ES" sz="2600" b="1" dirty="0">
                <a:solidFill>
                  <a:srgbClr val="949699"/>
                </a:solidFill>
                <a:latin typeface="Pluto Light" panose="020B0303020203060204" pitchFamily="34" charset="0"/>
                <a:ea typeface="Cambria" panose="02040503050406030204" pitchFamily="18" charset="0"/>
              </a:rPr>
              <a:t>¿Qué es el SIREP?</a:t>
            </a:r>
            <a:endParaRPr lang="es-419" sz="2600" dirty="0">
              <a:latin typeface="Pluto Light" panose="020B0303020203060204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A385120-1D2B-740B-4B39-D76049566D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241"/>
          <a:stretch/>
        </p:blipFill>
        <p:spPr>
          <a:xfrm>
            <a:off x="4197103" y="987548"/>
            <a:ext cx="5981700" cy="2812095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4E5F03A3-C427-0BDB-CC29-4DB2E1C33DB5}"/>
              </a:ext>
            </a:extLst>
          </p:cNvPr>
          <p:cNvSpPr txBox="1"/>
          <p:nvPr/>
        </p:nvSpPr>
        <p:spPr>
          <a:xfrm>
            <a:off x="4665418" y="1171852"/>
            <a:ext cx="1948446" cy="33855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>
                <a:latin typeface="Pluto Light" panose="020B0303020203060204" pitchFamily="34" charset="0"/>
              </a:rPr>
              <a:t>Definición</a:t>
            </a:r>
            <a:endParaRPr lang="es-HN" sz="1600" b="1" dirty="0">
              <a:latin typeface="Pluto Light" panose="020B0303020203060204" pitchFamily="34" charset="0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EC841544-C451-DC65-7116-E938C96F7089}"/>
              </a:ext>
            </a:extLst>
          </p:cNvPr>
          <p:cNvSpPr txBox="1"/>
          <p:nvPr/>
        </p:nvSpPr>
        <p:spPr>
          <a:xfrm>
            <a:off x="7839083" y="1171852"/>
            <a:ext cx="1948446" cy="33855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>
                <a:latin typeface="Pluto Light" panose="020B0303020203060204" pitchFamily="34" charset="0"/>
              </a:rPr>
              <a:t>Objetivo</a:t>
            </a:r>
            <a:endParaRPr lang="es-HN" sz="1600" b="1" dirty="0">
              <a:latin typeface="Pluto Light" panose="020B0303020203060204" pitchFamily="34" charset="0"/>
            </a:endParaRP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53E20016-B2FF-3E5C-C32F-DFB90E427365}"/>
              </a:ext>
            </a:extLst>
          </p:cNvPr>
          <p:cNvSpPr txBox="1"/>
          <p:nvPr/>
        </p:nvSpPr>
        <p:spPr>
          <a:xfrm>
            <a:off x="4418323" y="1732600"/>
            <a:ext cx="26305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HN" sz="1600" b="0" dirty="0">
                <a:effectLst/>
                <a:latin typeface="Pluto Light" panose="020B0303020203060204" pitchFamily="34" charset="0"/>
              </a:rPr>
              <a:t>Es un conjunto de normas, procedimientos e instrumentos técnicos comunes para todas las entidades del Sector Público. </a:t>
            </a: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874DBC01-597C-E478-4258-573056023B98}"/>
              </a:ext>
            </a:extLst>
          </p:cNvPr>
          <p:cNvSpPr txBox="1"/>
          <p:nvPr/>
        </p:nvSpPr>
        <p:spPr>
          <a:xfrm>
            <a:off x="7542699" y="1732600"/>
            <a:ext cx="254121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HN" sz="1600" b="0" u="none" dirty="0">
                <a:effectLst/>
                <a:latin typeface="Pluto Light" panose="020B0303020203060204" pitchFamily="34" charset="0"/>
              </a:rPr>
              <a:t>Ordenar el proceso de registro del talento humano, el que debe ser confiable, uniforme, ordenado y pertinente.</a:t>
            </a:r>
            <a:endParaRPr lang="es-HN" sz="1600" b="0" dirty="0">
              <a:effectLst/>
              <a:latin typeface="Pluto Light" panose="020B030302020306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78BD5197-C8C1-67B2-B886-923BF62649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53035" y="0"/>
            <a:ext cx="1238965" cy="987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640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9" grpId="0" animBg="1"/>
      <p:bldP spid="24" grpId="0" animBg="1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E661D3A2-1ED9-B769-48D1-C9A08A31283C}"/>
              </a:ext>
            </a:extLst>
          </p:cNvPr>
          <p:cNvSpPr txBox="1"/>
          <p:nvPr/>
        </p:nvSpPr>
        <p:spPr>
          <a:xfrm>
            <a:off x="3333565" y="183758"/>
            <a:ext cx="613003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</a:rPr>
              <a:t>¿Cómo está compuesto el SIREP?</a:t>
            </a:r>
            <a:endParaRPr lang="es-HN" sz="2400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5A609B3F-5FD2-E3B8-8AC9-658A013F19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9455" y="1846489"/>
            <a:ext cx="5412509" cy="361479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621548E-60A8-4DEC-D990-90F7C7E4F1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13492" y="1772351"/>
            <a:ext cx="5548994" cy="3614798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BCC695C-55C5-D9E6-8866-F77AA4A5D6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752" y="2113159"/>
            <a:ext cx="4791914" cy="110943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4B5BD8BA-4506-7810-6B36-309DD02DD4B3}"/>
              </a:ext>
            </a:extLst>
          </p:cNvPr>
          <p:cNvSpPr txBox="1"/>
          <p:nvPr/>
        </p:nvSpPr>
        <p:spPr>
          <a:xfrm>
            <a:off x="369455" y="1470851"/>
            <a:ext cx="613003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s-HN" sz="1600" b="1" dirty="0">
                <a:latin typeface="Pluto Light" panose="020B0303020203060204" pitchFamily="34" charset="0"/>
              </a:rPr>
              <a:t>Módulo de Registro y Control de Servidores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F37C3C5C-D0FF-2D9A-4AEA-4132801B0C7B}"/>
              </a:ext>
            </a:extLst>
          </p:cNvPr>
          <p:cNvSpPr txBox="1"/>
          <p:nvPr/>
        </p:nvSpPr>
        <p:spPr>
          <a:xfrm>
            <a:off x="6398580" y="1435340"/>
            <a:ext cx="613003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sz="1600" b="1" dirty="0">
                <a:latin typeface="Pluto Light" panose="020B0303020203060204" pitchFamily="34" charset="0"/>
              </a:rPr>
              <a:t>Módulo de Carga y Validación de Planillas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F7145571-61FB-654E-7FB1-C7DEF4FEB576}"/>
              </a:ext>
            </a:extLst>
          </p:cNvPr>
          <p:cNvSpPr/>
          <p:nvPr/>
        </p:nvSpPr>
        <p:spPr>
          <a:xfrm>
            <a:off x="6543435" y="1997476"/>
            <a:ext cx="4572268" cy="2325142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s-HN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27626C1-C556-27BB-DD40-D9733A1DBC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53035" y="0"/>
            <a:ext cx="1238965" cy="987548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32C7B083-226A-B301-815D-169CDFF3E50E}"/>
              </a:ext>
            </a:extLst>
          </p:cNvPr>
          <p:cNvSpPr txBox="1"/>
          <p:nvPr/>
        </p:nvSpPr>
        <p:spPr>
          <a:xfrm>
            <a:off x="0" y="787493"/>
            <a:ext cx="5433134" cy="40011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HN" sz="2000" b="1" dirty="0">
                <a:solidFill>
                  <a:srgbClr val="50BF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</a:rPr>
              <a:t>Está compuesto por dos módulos</a:t>
            </a:r>
            <a:endParaRPr lang="es-HN" sz="2000" dirty="0"/>
          </a:p>
        </p:txBody>
      </p:sp>
    </p:spTree>
    <p:extLst>
      <p:ext uri="{BB962C8B-B14F-4D97-AF65-F5344CB8AC3E}">
        <p14:creationId xmlns:p14="http://schemas.microsoft.com/office/powerpoint/2010/main" val="1361293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07F7B3-B149-746F-BB0B-4A0406F52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401" y="1174740"/>
            <a:ext cx="10187708" cy="454384"/>
          </a:xfrm>
        </p:spPr>
        <p:txBody>
          <a:bodyPr>
            <a:noAutofit/>
          </a:bodyPr>
          <a:lstStyle/>
          <a:p>
            <a:pPr marL="285750" indent="-285750"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s-HN" sz="1800" b="1" dirty="0">
                <a:solidFill>
                  <a:schemeClr val="bg2">
                    <a:lumMod val="25000"/>
                  </a:schemeClr>
                </a:solidFill>
                <a:latin typeface="Pluto Light" panose="020B0303020203060204" pitchFamily="34" charset="0"/>
                <a:ea typeface="Cambria" panose="02040503050406030204" pitchFamily="18" charset="0"/>
              </a:rPr>
              <a:t>Puntos Importantes al llenar la información de la ficha en SIREP</a:t>
            </a:r>
            <a:endParaRPr lang="es-419" sz="1800" b="1" dirty="0">
              <a:solidFill>
                <a:schemeClr val="bg2">
                  <a:lumMod val="25000"/>
                </a:schemeClr>
              </a:solidFill>
              <a:latin typeface="Pluto Light" panose="020B0303020203060204" pitchFamily="34" charset="0"/>
              <a:ea typeface="Cambria" panose="02040503050406030204" pitchFamily="18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4657377-8D42-9C5C-1BC3-DDAD27E75951}"/>
              </a:ext>
            </a:extLst>
          </p:cNvPr>
          <p:cNvSpPr txBox="1"/>
          <p:nvPr/>
        </p:nvSpPr>
        <p:spPr>
          <a:xfrm>
            <a:off x="1142516" y="2063424"/>
            <a:ext cx="23645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HN" sz="1400" b="1" dirty="0">
                <a:latin typeface="Pluto Light" panose="020B0303020203060204" pitchFamily="34" charset="0"/>
                <a:ea typeface="Cambria" panose="02040503050406030204" pitchFamily="18" charset="0"/>
              </a:rPr>
              <a:t>1. Identificación</a:t>
            </a:r>
            <a:endParaRPr lang="es-HN" sz="1200" dirty="0">
              <a:latin typeface="Pluto Light" panose="020B030302020306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63A9764F-B70D-5710-8840-20F9BD26F53F}"/>
              </a:ext>
            </a:extLst>
          </p:cNvPr>
          <p:cNvSpPr txBox="1"/>
          <p:nvPr/>
        </p:nvSpPr>
        <p:spPr>
          <a:xfrm>
            <a:off x="1142516" y="3416536"/>
            <a:ext cx="23645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HN" sz="1400" b="1" kern="1200" dirty="0">
                <a:latin typeface="Pluto Light" panose="020B0303020203060204" pitchFamily="34" charset="0"/>
                <a:ea typeface="Cambria" panose="02040503050406030204" pitchFamily="18" charset="0"/>
              </a:rPr>
              <a:t>2. Datos Personales</a:t>
            </a:r>
            <a:endParaRPr lang="es-HN" sz="1200" b="1" kern="1200" dirty="0">
              <a:latin typeface="Pluto Light" panose="020B0303020203060204" pitchFamily="34" charset="0"/>
              <a:ea typeface="Cambria" panose="020405030504060302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04CB2AED-C5AE-B6C0-5244-F80C63C1AFE1}"/>
              </a:ext>
            </a:extLst>
          </p:cNvPr>
          <p:cNvSpPr txBox="1"/>
          <p:nvPr/>
        </p:nvSpPr>
        <p:spPr>
          <a:xfrm>
            <a:off x="5152706" y="2063424"/>
            <a:ext cx="20799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s-HN" sz="1400" b="1" dirty="0">
                <a:latin typeface="Pluto Light" panose="020B0303020203060204" pitchFamily="34" charset="0"/>
                <a:ea typeface="Cambria" panose="02040503050406030204" pitchFamily="18" charset="0"/>
              </a:rPr>
              <a:t>3. Empleos</a:t>
            </a:r>
            <a:endParaRPr lang="es-HN" sz="1200" dirty="0">
              <a:latin typeface="Pluto Light" panose="020B030302020306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4D58D03-1D26-FCD7-4E06-FED3084CB643}"/>
              </a:ext>
            </a:extLst>
          </p:cNvPr>
          <p:cNvSpPr txBox="1"/>
          <p:nvPr/>
        </p:nvSpPr>
        <p:spPr>
          <a:xfrm>
            <a:off x="8531437" y="2063423"/>
            <a:ext cx="32650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s-HN" sz="1400" b="1" dirty="0">
                <a:latin typeface="Pluto Light" panose="020B0303020203060204" pitchFamily="34" charset="0"/>
                <a:ea typeface="Cambria" panose="02040503050406030204" pitchFamily="18" charset="0"/>
              </a:rPr>
              <a:t>4. Estructura Presupuestaria</a:t>
            </a:r>
            <a:endParaRPr lang="es-HN" sz="1200" dirty="0">
              <a:latin typeface="Pluto Light" panose="020B030302020306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46E013BE-3B68-0C07-2188-524F7C0F0FAF}"/>
              </a:ext>
            </a:extLst>
          </p:cNvPr>
          <p:cNvSpPr txBox="1"/>
          <p:nvPr/>
        </p:nvSpPr>
        <p:spPr>
          <a:xfrm>
            <a:off x="1142516" y="2479649"/>
            <a:ext cx="326967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HN" sz="1050" b="1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DNI</a:t>
            </a:r>
            <a:r>
              <a:rPr lang="es-HN" sz="1050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 sin guiones ni separaciones.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HN" sz="1050" b="1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Nombre completo</a:t>
            </a:r>
            <a:r>
              <a:rPr lang="es-HN" sz="1050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: como aparece en el DNI y respaldos correspondientes.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HN" sz="1200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82756B39-A401-A729-3F5C-0F2096F77B35}"/>
              </a:ext>
            </a:extLst>
          </p:cNvPr>
          <p:cNvSpPr txBox="1"/>
          <p:nvPr/>
        </p:nvSpPr>
        <p:spPr>
          <a:xfrm>
            <a:off x="1188473" y="3750325"/>
            <a:ext cx="373473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HN" sz="1050" b="1" kern="1200" dirty="0">
                <a:solidFill>
                  <a:prstClr val="white">
                    <a:lumMod val="50000"/>
                  </a:prst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Fecha de nacimiento </a:t>
            </a:r>
            <a:r>
              <a:rPr lang="es-HN" sz="1050" kern="1200" dirty="0">
                <a:solidFill>
                  <a:prstClr val="white">
                    <a:lumMod val="50000"/>
                  </a:prst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correcta, SIREP calcula la edad.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HN" sz="1050" kern="1200" dirty="0">
                <a:solidFill>
                  <a:prstClr val="white">
                    <a:lumMod val="50000"/>
                  </a:prst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Es obligatorio al menos un </a:t>
            </a:r>
            <a:r>
              <a:rPr lang="es-HN" sz="1050" b="1" kern="1200" dirty="0">
                <a:solidFill>
                  <a:prstClr val="white">
                    <a:lumMod val="50000"/>
                  </a:prst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número de teléfono</a:t>
            </a:r>
            <a:r>
              <a:rPr lang="es-HN" sz="1050" kern="1200" dirty="0">
                <a:solidFill>
                  <a:prstClr val="white">
                    <a:lumMod val="50000"/>
                  </a:prst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, sin guiones ni separaciones.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HN" sz="1050" b="1" kern="1200" dirty="0">
                <a:solidFill>
                  <a:prstClr val="white">
                    <a:lumMod val="50000"/>
                  </a:prst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Lugar de residencia </a:t>
            </a:r>
            <a:r>
              <a:rPr lang="es-HN" sz="1050" kern="1200" dirty="0">
                <a:solidFill>
                  <a:prstClr val="white">
                    <a:lumMod val="50000"/>
                  </a:prst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debe registrarse completo: barrio/colonia/aldea y ciudad/municipio. No es necesario colocar calle, bloque, número de casa o referencias. 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30218D25-8D9B-D5CD-29F9-6B91E6723BA4}"/>
              </a:ext>
            </a:extLst>
          </p:cNvPr>
          <p:cNvSpPr txBox="1"/>
          <p:nvPr/>
        </p:nvSpPr>
        <p:spPr>
          <a:xfrm>
            <a:off x="4969166" y="2394039"/>
            <a:ext cx="3470357" cy="3347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HN" sz="1050" b="1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Puesto Nominal y Funcional </a:t>
            </a:r>
            <a:r>
              <a:rPr lang="es-HN" sz="1050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debe ser el mismo del anexo desglosado y respaldos (contratos, nombramientos).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HN" sz="1050" b="1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Fecha de Ingreso al Puesto </a:t>
            </a:r>
            <a:r>
              <a:rPr lang="es-HN" sz="1050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debe ser la misma de los respaldos (contratos, nombramientos).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HN" sz="1050" b="1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Modalidad de Contratación </a:t>
            </a:r>
            <a:r>
              <a:rPr lang="es-HN" sz="1050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debe ser el mismo del anexo desglosado y respaldos (contratos, nombramientos).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HN" sz="1050" b="1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Describir al menos 3 funciones </a:t>
            </a:r>
            <a:r>
              <a:rPr lang="es-HN" sz="1050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específicas del puesto.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HN" sz="1050" b="1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Jefatura Laboral </a:t>
            </a:r>
            <a:r>
              <a:rPr lang="es-HN" sz="1050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es el Departamento o Unidad donde se desempeña el empleado. 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HN" sz="1050" b="1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Dirección de trabajo </a:t>
            </a:r>
            <a:r>
              <a:rPr lang="es-HN" sz="1050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debe ser la dirección física donde está ubicado el empleado. 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HN" sz="1050" b="1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Sueldo Integral</a:t>
            </a:r>
            <a:r>
              <a:rPr lang="es-HN" sz="1050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: Actualizar cuando aplique quinquenios u otro aumento. Si se refiere a un Consultor debe ser el monto total de la consultoría.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HN" sz="1200" dirty="0"/>
          </a:p>
        </p:txBody>
      </p: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5EE8BF9C-806A-08A4-8370-4F35EB012B07}"/>
              </a:ext>
            </a:extLst>
          </p:cNvPr>
          <p:cNvCxnSpPr>
            <a:cxnSpLocks/>
          </p:cNvCxnSpPr>
          <p:nvPr/>
        </p:nvCxnSpPr>
        <p:spPr>
          <a:xfrm>
            <a:off x="4969165" y="1802167"/>
            <a:ext cx="0" cy="389666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D0F352B1-973D-E328-7D20-4743DD10A4B8}"/>
              </a:ext>
            </a:extLst>
          </p:cNvPr>
          <p:cNvCxnSpPr>
            <a:cxnSpLocks/>
          </p:cNvCxnSpPr>
          <p:nvPr/>
        </p:nvCxnSpPr>
        <p:spPr>
          <a:xfrm>
            <a:off x="1142516" y="3186809"/>
            <a:ext cx="3826649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2AF9C450-DE5F-0A23-1DE7-4416258B332F}"/>
              </a:ext>
            </a:extLst>
          </p:cNvPr>
          <p:cNvCxnSpPr>
            <a:cxnSpLocks/>
          </p:cNvCxnSpPr>
          <p:nvPr/>
        </p:nvCxnSpPr>
        <p:spPr>
          <a:xfrm>
            <a:off x="8531438" y="1733479"/>
            <a:ext cx="0" cy="396535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4" name="CuadroTexto 23">
            <a:extLst>
              <a:ext uri="{FF2B5EF4-FFF2-40B4-BE49-F238E27FC236}">
                <a16:creationId xmlns:a16="http://schemas.microsoft.com/office/drawing/2014/main" id="{BAE5C2E2-C269-9A83-BF41-4A44F406B6D8}"/>
              </a:ext>
            </a:extLst>
          </p:cNvPr>
          <p:cNvSpPr txBox="1"/>
          <p:nvPr/>
        </p:nvSpPr>
        <p:spPr>
          <a:xfrm>
            <a:off x="8531437" y="2371201"/>
            <a:ext cx="326505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HN" sz="1050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Debe estar </a:t>
            </a:r>
            <a:r>
              <a:rPr lang="es-HN" sz="1050" b="1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vigente en SIAFI </a:t>
            </a:r>
            <a:r>
              <a:rPr lang="es-HN" sz="1050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en la gestión actual.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HN" sz="1050" b="1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Objeto del Gasto</a:t>
            </a:r>
            <a:r>
              <a:rPr lang="es-HN" sz="1050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 depende de la Modalidad de Contratación que eligió en los datos del Empleo. 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HN" sz="1050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Es </a:t>
            </a:r>
            <a:r>
              <a:rPr lang="es-HN" sz="1050" b="1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obligatorio</a:t>
            </a:r>
            <a:r>
              <a:rPr lang="es-HN" sz="1050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 ingresar la Estructura de Presupuesto completa para poder verificar el documento.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s-HN" sz="120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6F0D4A4-223C-789C-F9A2-FE9A03573D1B}"/>
              </a:ext>
            </a:extLst>
          </p:cNvPr>
          <p:cNvSpPr txBox="1"/>
          <p:nvPr/>
        </p:nvSpPr>
        <p:spPr>
          <a:xfrm>
            <a:off x="3314151" y="88369"/>
            <a:ext cx="613003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s-HN" sz="24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</a:rPr>
              <a:t>Módulo de Registro y Control de Servidores</a:t>
            </a:r>
          </a:p>
        </p:txBody>
      </p:sp>
      <p:cxnSp>
        <p:nvCxnSpPr>
          <p:cNvPr id="25" name="Conector recto 24">
            <a:extLst>
              <a:ext uri="{FF2B5EF4-FFF2-40B4-BE49-F238E27FC236}">
                <a16:creationId xmlns:a16="http://schemas.microsoft.com/office/drawing/2014/main" id="{2F3080D7-E175-6F8B-A925-E33AF01FDD1C}"/>
              </a:ext>
            </a:extLst>
          </p:cNvPr>
          <p:cNvCxnSpPr>
            <a:cxnSpLocks/>
          </p:cNvCxnSpPr>
          <p:nvPr/>
        </p:nvCxnSpPr>
        <p:spPr>
          <a:xfrm>
            <a:off x="8531437" y="3750501"/>
            <a:ext cx="3417907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5" name="Imagen 4">
            <a:extLst>
              <a:ext uri="{FF2B5EF4-FFF2-40B4-BE49-F238E27FC236}">
                <a16:creationId xmlns:a16="http://schemas.microsoft.com/office/drawing/2014/main" id="{0A037B42-4C56-C6E0-7331-101ADA24EC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035" y="0"/>
            <a:ext cx="1238965" cy="987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339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3" grpId="0"/>
      <p:bldP spid="14" grpId="0"/>
      <p:bldP spid="15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id="{E5206785-9A8A-44B8-A11D-010220EFAE36}"/>
              </a:ext>
            </a:extLst>
          </p:cNvPr>
          <p:cNvSpPr/>
          <p:nvPr/>
        </p:nvSpPr>
        <p:spPr>
          <a:xfrm>
            <a:off x="838986" y="3056131"/>
            <a:ext cx="2271859" cy="33390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C576A6B-9F75-AF42-FD25-80719893E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8286" y="504951"/>
            <a:ext cx="9180443" cy="675513"/>
          </a:xfrm>
        </p:spPr>
        <p:txBody>
          <a:bodyPr>
            <a:normAutofit/>
          </a:bodyPr>
          <a:lstStyle/>
          <a:p>
            <a:pPr algn="ctr"/>
            <a:r>
              <a:rPr lang="es-HN" sz="3200" b="1" dirty="0">
                <a:solidFill>
                  <a:srgbClr val="50BF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</a:rPr>
              <a:t>Tipos de Operaciones en SIREP</a:t>
            </a:r>
            <a:endParaRPr lang="es-419" sz="3200" dirty="0"/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178CFEB8-5C36-CE58-8E55-5FFF5D0FDC46}"/>
              </a:ext>
            </a:extLst>
          </p:cNvPr>
          <p:cNvGraphicFramePr/>
          <p:nvPr/>
        </p:nvGraphicFramePr>
        <p:xfrm>
          <a:off x="1060878" y="1365366"/>
          <a:ext cx="9762836" cy="467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uadroTexto 5">
            <a:extLst>
              <a:ext uri="{FF2B5EF4-FFF2-40B4-BE49-F238E27FC236}">
                <a16:creationId xmlns:a16="http://schemas.microsoft.com/office/drawing/2014/main" id="{AE47455E-DC39-10F9-AC91-A7BB7E386523}"/>
              </a:ext>
            </a:extLst>
          </p:cNvPr>
          <p:cNvSpPr txBox="1"/>
          <p:nvPr/>
        </p:nvSpPr>
        <p:spPr>
          <a:xfrm>
            <a:off x="1077089" y="1480670"/>
            <a:ext cx="1022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HN" sz="1600" b="1" dirty="0">
                <a:solidFill>
                  <a:srgbClr val="50BF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  <a:cs typeface="+mj-cs"/>
              </a:rPr>
              <a:t>Nuevo Ingreso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FB68C83-3E33-7E88-E9A7-961956027EA1}"/>
              </a:ext>
            </a:extLst>
          </p:cNvPr>
          <p:cNvSpPr txBox="1"/>
          <p:nvPr/>
        </p:nvSpPr>
        <p:spPr>
          <a:xfrm>
            <a:off x="1368286" y="2656021"/>
            <a:ext cx="752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HN" sz="2000" b="1" dirty="0">
                <a:solidFill>
                  <a:srgbClr val="50BF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  <a:cs typeface="+mj-cs"/>
              </a:rPr>
              <a:t>Alta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22FF9457-4572-1C18-CAD1-C030FDACDEF3}"/>
              </a:ext>
            </a:extLst>
          </p:cNvPr>
          <p:cNvSpPr txBox="1"/>
          <p:nvPr/>
        </p:nvSpPr>
        <p:spPr>
          <a:xfrm>
            <a:off x="1368286" y="3784158"/>
            <a:ext cx="752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HN" b="1" dirty="0">
                <a:solidFill>
                  <a:srgbClr val="50BF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  <a:cs typeface="+mj-cs"/>
              </a:rPr>
              <a:t>Baja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81338D24-EC22-100D-1432-6E382C6D1597}"/>
              </a:ext>
            </a:extLst>
          </p:cNvPr>
          <p:cNvSpPr txBox="1"/>
          <p:nvPr/>
        </p:nvSpPr>
        <p:spPr>
          <a:xfrm>
            <a:off x="994988" y="4916941"/>
            <a:ext cx="11868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HN" sz="1100" b="1" dirty="0">
                <a:solidFill>
                  <a:srgbClr val="50BF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  <a:cs typeface="+mj-cs"/>
              </a:rPr>
              <a:t>Modificación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67964FA0-2C2A-7616-A4AA-EE2D36DF6F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44565" y="7801"/>
            <a:ext cx="1247435" cy="994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289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21">
            <a:extLst>
              <a:ext uri="{FF2B5EF4-FFF2-40B4-BE49-F238E27FC236}">
                <a16:creationId xmlns:a16="http://schemas.microsoft.com/office/drawing/2014/main" id="{43EF0729-B3E6-23FA-E07A-6DC63FEFE7F2}"/>
              </a:ext>
            </a:extLst>
          </p:cNvPr>
          <p:cNvSpPr/>
          <p:nvPr/>
        </p:nvSpPr>
        <p:spPr>
          <a:xfrm>
            <a:off x="751835" y="1378337"/>
            <a:ext cx="2435248" cy="255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ACDE7FB1-63FC-0073-C7E2-E888D92287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0418796"/>
              </p:ext>
            </p:extLst>
          </p:nvPr>
        </p:nvGraphicFramePr>
        <p:xfrm>
          <a:off x="1397112" y="720179"/>
          <a:ext cx="4098524" cy="3302000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4098524">
                  <a:extLst>
                    <a:ext uri="{9D8B030D-6E8A-4147-A177-3AD203B41FA5}">
                      <a16:colId xmlns:a16="http://schemas.microsoft.com/office/drawing/2014/main" val="2104635940"/>
                    </a:ext>
                  </a:extLst>
                </a:gridCol>
              </a:tblGrid>
              <a:tr h="2930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600" b="1" dirty="0">
                          <a:solidFill>
                            <a:srgbClr val="50BFC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Pluto Light" panose="020B0303020203060204" pitchFamily="34" charset="0"/>
                        </a:rPr>
                        <a:t>MOTIVOS DE BAJA</a:t>
                      </a:r>
                      <a:endParaRPr lang="es-HN" sz="1600" dirty="0">
                        <a:latin typeface="Pluto Light" panose="020B030302020306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65787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4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Pluto Light" panose="020B0303020203060204" pitchFamily="34" charset="0"/>
                        </a:rPr>
                        <a:t>Cambio de Puesto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792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4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Pluto Light" panose="020B0303020203060204" pitchFamily="34" charset="0"/>
                        </a:rPr>
                        <a:t>Despido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149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4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Pluto Light" panose="020B0303020203060204" pitchFamily="34" charset="0"/>
                        </a:rPr>
                        <a:t>Licencia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7755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4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Pluto Light" panose="020B0303020203060204" pitchFamily="34" charset="0"/>
                        </a:rPr>
                        <a:t>Cesantía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5180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4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Pluto Light" panose="020B0303020203060204" pitchFamily="34" charset="0"/>
                        </a:rPr>
                        <a:t>Defunción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40606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4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Pluto Light" panose="020B0303020203060204" pitchFamily="34" charset="0"/>
                        </a:rPr>
                        <a:t>Renuncia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18290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4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Pluto Light" panose="020B0303020203060204" pitchFamily="34" charset="0"/>
                        </a:rPr>
                        <a:t>Finalización de Contrato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00589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4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Pluto Light" panose="020B0303020203060204" pitchFamily="34" charset="0"/>
                        </a:rPr>
                        <a:t>Recisión de Contrato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4324307"/>
                  </a:ext>
                </a:extLst>
              </a:tr>
            </a:tbl>
          </a:graphicData>
        </a:graphic>
      </p:graphicFrame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D5E9622E-4209-6E60-110A-D872813DEC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4379022"/>
              </p:ext>
            </p:extLst>
          </p:nvPr>
        </p:nvGraphicFramePr>
        <p:xfrm>
          <a:off x="5994272" y="720179"/>
          <a:ext cx="4449157" cy="2189480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4449157">
                  <a:extLst>
                    <a:ext uri="{9D8B030D-6E8A-4147-A177-3AD203B41FA5}">
                      <a16:colId xmlns:a16="http://schemas.microsoft.com/office/drawing/2014/main" val="2104635940"/>
                    </a:ext>
                  </a:extLst>
                </a:gridCol>
              </a:tblGrid>
              <a:tr h="2930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600" b="1" dirty="0">
                          <a:solidFill>
                            <a:srgbClr val="50BFC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Pluto Light" panose="020B0303020203060204" pitchFamily="34" charset="0"/>
                        </a:rPr>
                        <a:t>MOTIVOS DE ALTA</a:t>
                      </a:r>
                      <a:endParaRPr lang="es-HN" sz="1600" dirty="0">
                        <a:latin typeface="Pluto Light" panose="020B030302020306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65787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4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Pluto Light" panose="020B0303020203060204" pitchFamily="34" charset="0"/>
                        </a:rPr>
                        <a:t>Reincorporación al Puesto Nominal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792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4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Pluto Light" panose="020B0303020203060204" pitchFamily="34" charset="0"/>
                        </a:rPr>
                        <a:t>Reincorporación por Demanda Judicial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149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4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Pluto Light" panose="020B0303020203060204" pitchFamily="34" charset="0"/>
                        </a:rPr>
                        <a:t>Reintegro por Licencia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7755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4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Pluto Light" panose="020B0303020203060204" pitchFamily="34" charset="0"/>
                        </a:rPr>
                        <a:t>Ampliación Contrato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5180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4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Pluto Light" panose="020B0303020203060204" pitchFamily="34" charset="0"/>
                        </a:rPr>
                        <a:t>Recontratación/Renovación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40606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82960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A6ADB0A8-B200-8590-EDFF-0FA8D2ADC689}"/>
              </a:ext>
            </a:extLst>
          </p:cNvPr>
          <p:cNvSpPr txBox="1"/>
          <p:nvPr/>
        </p:nvSpPr>
        <p:spPr>
          <a:xfrm>
            <a:off x="5965918" y="1671233"/>
            <a:ext cx="4687581" cy="31393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b="1" dirty="0">
                <a:solidFill>
                  <a:schemeClr val="bg2">
                    <a:lumMod val="25000"/>
                  </a:schemeClr>
                </a:solidFill>
                <a:latin typeface="Pluto Light" panose="020B0303020203060204" pitchFamily="34" charset="0"/>
              </a:rPr>
              <a:t>Altas masivas de registros</a:t>
            </a:r>
          </a:p>
          <a:p>
            <a:endParaRPr lang="es-HN" b="1" dirty="0">
              <a:solidFill>
                <a:schemeClr val="bg2">
                  <a:lumMod val="25000"/>
                </a:schemeClr>
              </a:solidFill>
              <a:latin typeface="Pluto Light" panose="020B030302020306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b="1" dirty="0">
                <a:solidFill>
                  <a:schemeClr val="bg2">
                    <a:lumMod val="25000"/>
                  </a:schemeClr>
                </a:solidFill>
                <a:latin typeface="Pluto Light" panose="020B0303020203060204" pitchFamily="34" charset="0"/>
              </a:rPr>
              <a:t>Bajas masivas de registros</a:t>
            </a:r>
          </a:p>
          <a:p>
            <a:r>
              <a:rPr lang="es-HN" b="1" dirty="0">
                <a:solidFill>
                  <a:schemeClr val="bg2">
                    <a:lumMod val="25000"/>
                  </a:schemeClr>
                </a:solidFill>
                <a:latin typeface="Pluto Light" panose="020B0303020203060204" pitchFamily="34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b="1" dirty="0">
                <a:solidFill>
                  <a:schemeClr val="bg2">
                    <a:lumMod val="25000"/>
                  </a:schemeClr>
                </a:solidFill>
                <a:latin typeface="Pluto Light" panose="020B0303020203060204" pitchFamily="34" charset="0"/>
              </a:rPr>
              <a:t>Actualización masiva de sueldos</a:t>
            </a:r>
          </a:p>
          <a:p>
            <a:endParaRPr lang="es-HN" b="1" dirty="0">
              <a:solidFill>
                <a:schemeClr val="bg2">
                  <a:lumMod val="25000"/>
                </a:schemeClr>
              </a:solidFill>
              <a:latin typeface="Pluto Light" panose="020B030302020306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b="1" dirty="0">
                <a:solidFill>
                  <a:schemeClr val="bg2">
                    <a:lumMod val="25000"/>
                  </a:schemeClr>
                </a:solidFill>
                <a:latin typeface="Pluto Light" panose="020B0303020203060204" pitchFamily="34" charset="0"/>
              </a:rPr>
              <a:t>Actualización de estructuras presupuestarias</a:t>
            </a:r>
          </a:p>
          <a:p>
            <a:endParaRPr lang="es-HN" b="1" dirty="0">
              <a:solidFill>
                <a:schemeClr val="bg2">
                  <a:lumMod val="25000"/>
                </a:schemeClr>
              </a:solidFill>
              <a:latin typeface="Pluto Light" panose="020B030302020306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HN" b="1" dirty="0">
                <a:solidFill>
                  <a:schemeClr val="bg2">
                    <a:lumMod val="25000"/>
                  </a:schemeClr>
                </a:solidFill>
                <a:latin typeface="Pluto Light" panose="020B0303020203060204" pitchFamily="34" charset="0"/>
              </a:rPr>
              <a:t>Actualización de modalidad de contratación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C9F5D02-F42E-08D9-BA6D-6A829D1C7AA5}"/>
              </a:ext>
            </a:extLst>
          </p:cNvPr>
          <p:cNvSpPr txBox="1"/>
          <p:nvPr/>
        </p:nvSpPr>
        <p:spPr>
          <a:xfrm>
            <a:off x="2029114" y="315567"/>
            <a:ext cx="813377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HN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  <a:cs typeface="+mj-cs"/>
              </a:rPr>
              <a:t>ACTUALIZACIÓN MASIVA DE INFORMACIÓN </a:t>
            </a:r>
          </a:p>
          <a:p>
            <a:pPr algn="ctr"/>
            <a:r>
              <a:rPr lang="es-HN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  <a:cs typeface="+mj-cs"/>
              </a:rPr>
              <a:t>MÓDULO DE REGISTRO DE SERVIDORES </a:t>
            </a:r>
          </a:p>
        </p:txBody>
      </p:sp>
      <p:sp>
        <p:nvSpPr>
          <p:cNvPr id="7" name="Flecha: a la derecha 6">
            <a:extLst>
              <a:ext uri="{FF2B5EF4-FFF2-40B4-BE49-F238E27FC236}">
                <a16:creationId xmlns:a16="http://schemas.microsoft.com/office/drawing/2014/main" id="{D3B08C2C-FAB7-D8A4-DDC2-24CC6C27C552}"/>
              </a:ext>
            </a:extLst>
          </p:cNvPr>
          <p:cNvSpPr/>
          <p:nvPr/>
        </p:nvSpPr>
        <p:spPr>
          <a:xfrm>
            <a:off x="4527804" y="3022685"/>
            <a:ext cx="1126836" cy="436418"/>
          </a:xfrm>
          <a:prstGeom prst="rightArrow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D54CB54A-6729-4764-8201-C808BA0932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035" y="0"/>
            <a:ext cx="1238965" cy="987548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275CB7BE-6737-180E-D6B2-B56D039EE9DA}"/>
              </a:ext>
            </a:extLst>
          </p:cNvPr>
          <p:cNvSpPr txBox="1"/>
          <p:nvPr/>
        </p:nvSpPr>
        <p:spPr>
          <a:xfrm>
            <a:off x="0" y="2702284"/>
            <a:ext cx="4313382" cy="1077218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HN" sz="3200" b="1" dirty="0">
                <a:solidFill>
                  <a:srgbClr val="50BF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</a:rPr>
              <a:t>Procesos masivos en SIREP</a:t>
            </a:r>
            <a:endParaRPr lang="es-HN" sz="3200" dirty="0"/>
          </a:p>
        </p:txBody>
      </p:sp>
    </p:spTree>
    <p:extLst>
      <p:ext uri="{BB962C8B-B14F-4D97-AF65-F5344CB8AC3E}">
        <p14:creationId xmlns:p14="http://schemas.microsoft.com/office/powerpoint/2010/main" val="1616515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E1151F5-7ABC-FEE6-2F68-D4EC200D66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1119" y="385500"/>
            <a:ext cx="7218771" cy="156025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28304D38-58F7-EC6D-9B82-E3A5AA34F7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1119" y="2130347"/>
            <a:ext cx="7218770" cy="163081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40EBEE7-4237-4939-058F-12CDB27392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1119" y="3947579"/>
            <a:ext cx="7218770" cy="14342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1A13C04-172D-1EA6-E260-A44DC6FF21FF}"/>
              </a:ext>
            </a:extLst>
          </p:cNvPr>
          <p:cNvSpPr txBox="1"/>
          <p:nvPr/>
        </p:nvSpPr>
        <p:spPr>
          <a:xfrm>
            <a:off x="0" y="2253255"/>
            <a:ext cx="3768436" cy="1384995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HN" sz="2800" b="1" dirty="0">
                <a:solidFill>
                  <a:srgbClr val="50BF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</a:rPr>
              <a:t>Formatos para actualizaciones masivas en SIREP</a:t>
            </a:r>
            <a:endParaRPr lang="es-HN" sz="2800" dirty="0"/>
          </a:p>
        </p:txBody>
      </p:sp>
    </p:spTree>
    <p:extLst>
      <p:ext uri="{BB962C8B-B14F-4D97-AF65-F5344CB8AC3E}">
        <p14:creationId xmlns:p14="http://schemas.microsoft.com/office/powerpoint/2010/main" val="32240585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B1A13C04-172D-1EA6-E260-A44DC6FF21FF}"/>
              </a:ext>
            </a:extLst>
          </p:cNvPr>
          <p:cNvSpPr txBox="1"/>
          <p:nvPr/>
        </p:nvSpPr>
        <p:spPr>
          <a:xfrm>
            <a:off x="0" y="2253255"/>
            <a:ext cx="3768436" cy="1384995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HN" sz="2800" b="1" dirty="0">
                <a:solidFill>
                  <a:srgbClr val="50BF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</a:rPr>
              <a:t>Formatos para actualizaciones masivas en SIREP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9FA8E34-5CC0-06C9-4AD8-C9E50738F3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2416" y="1412227"/>
            <a:ext cx="6200775" cy="1533525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4F882BC2-946E-BC4A-DB3A-5FB39362F6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2416" y="3375891"/>
            <a:ext cx="7415605" cy="97531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96AE58DF-0617-3699-4922-132CDA057A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53035" y="0"/>
            <a:ext cx="1238965" cy="987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059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>
            <a:extLst>
              <a:ext uri="{FF2B5EF4-FFF2-40B4-BE49-F238E27FC236}">
                <a16:creationId xmlns:a16="http://schemas.microsoft.com/office/drawing/2014/main" id="{8D0FC322-EA2C-FF3C-4CD2-87CADAB2E139}"/>
              </a:ext>
            </a:extLst>
          </p:cNvPr>
          <p:cNvSpPr txBox="1">
            <a:spLocks/>
          </p:cNvSpPr>
          <p:nvPr/>
        </p:nvSpPr>
        <p:spPr>
          <a:xfrm>
            <a:off x="372230" y="239434"/>
            <a:ext cx="9812927" cy="4543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Pluto Bold" panose="020B0803020203060204" pitchFamily="34" charset="0"/>
                <a:ea typeface="+mj-ea"/>
                <a:cs typeface="+mj-cs"/>
              </a:defRPr>
            </a:lvl1pPr>
          </a:lstStyle>
          <a:p>
            <a:pPr defTabSz="457200" eaLnBrk="0" hangingPunct="0"/>
            <a:r>
              <a:rPr lang="es-ES" sz="2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+mn-ea"/>
                <a:cs typeface="+mn-cs"/>
              </a:rPr>
              <a:t>Flujograma de registro de servidores y validación de planillas en SIREP 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4B005A68-3106-A737-7A20-619D4D715B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52116"/>
              </p:ext>
            </p:extLst>
          </p:nvPr>
        </p:nvGraphicFramePr>
        <p:xfrm>
          <a:off x="3352801" y="1011714"/>
          <a:ext cx="7526582" cy="430426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5982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8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10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05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582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0347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400" baseline="0" dirty="0"/>
                        <a:t>Usuario Institución / SIREP</a:t>
                      </a:r>
                      <a:endParaRPr lang="es-HN" dirty="0"/>
                    </a:p>
                  </a:txBody>
                  <a:tcPr anchor="ctr">
                    <a:solidFill>
                      <a:srgbClr val="51C1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400" kern="1200" baseline="0" dirty="0"/>
                        <a:t>Analista / SIREP</a:t>
                      </a:r>
                      <a:endParaRPr lang="es-HN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51C1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400" kern="1200" dirty="0"/>
                        <a:t>Institución</a:t>
                      </a:r>
                      <a:r>
                        <a:rPr lang="es-HN" sz="1400" kern="1200" baseline="0" dirty="0"/>
                        <a:t> / SIAFI</a:t>
                      </a:r>
                      <a:endParaRPr lang="es-HN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51C1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HN" sz="1400" kern="1200" dirty="0"/>
                        <a:t>Institución / SIREP</a:t>
                      </a:r>
                      <a:endParaRPr lang="es-HN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51C1D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HN" sz="1400" kern="1200" dirty="0"/>
                        <a:t>TGR / Institución</a:t>
                      </a:r>
                      <a:endParaRPr lang="es-HN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51C1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7016">
                <a:tc>
                  <a:txBody>
                    <a:bodyPr/>
                    <a:lstStyle/>
                    <a:p>
                      <a:endParaRPr lang="es-HN" sz="14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HN" sz="14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HN" sz="14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HN" sz="14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HN" sz="14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7016">
                <a:tc>
                  <a:txBody>
                    <a:bodyPr/>
                    <a:lstStyle/>
                    <a:p>
                      <a:endParaRPr lang="es-HN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HN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HN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HN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HN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1698">
                <a:tc>
                  <a:txBody>
                    <a:bodyPr/>
                    <a:lstStyle/>
                    <a:p>
                      <a:endParaRPr lang="es-HN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HN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HN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HN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HN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7016">
                <a:tc>
                  <a:txBody>
                    <a:bodyPr/>
                    <a:lstStyle/>
                    <a:p>
                      <a:endParaRPr lang="es-HN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HN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HN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HN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HN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8" name="Imagen 7">
            <a:extLst>
              <a:ext uri="{FF2B5EF4-FFF2-40B4-BE49-F238E27FC236}">
                <a16:creationId xmlns:a16="http://schemas.microsoft.com/office/drawing/2014/main" id="{71ABC4F0-45CC-3B26-071A-1B4420BDCD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110" y="1755469"/>
            <a:ext cx="639514" cy="65316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D5DBFB28-B77D-5556-66CA-5994906E576E}"/>
              </a:ext>
            </a:extLst>
          </p:cNvPr>
          <p:cNvSpPr/>
          <p:nvPr/>
        </p:nvSpPr>
        <p:spPr>
          <a:xfrm>
            <a:off x="3719982" y="2463833"/>
            <a:ext cx="1076856" cy="688556"/>
          </a:xfrm>
          <a:prstGeom prst="rect">
            <a:avLst/>
          </a:prstGeom>
          <a:ln w="19050">
            <a:solidFill>
              <a:srgbClr val="55CBD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HN" sz="11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</a:rPr>
              <a:t>Carga ficha del empleado en SIREP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7B9794E1-55C6-E753-D129-28B9C00A8E76}"/>
              </a:ext>
            </a:extLst>
          </p:cNvPr>
          <p:cNvSpPr/>
          <p:nvPr/>
        </p:nvSpPr>
        <p:spPr>
          <a:xfrm>
            <a:off x="5278694" y="3224397"/>
            <a:ext cx="947551" cy="577188"/>
          </a:xfrm>
          <a:prstGeom prst="rect">
            <a:avLst/>
          </a:prstGeom>
          <a:ln w="19050">
            <a:solidFill>
              <a:srgbClr val="55CBD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HN" sz="11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</a:rPr>
              <a:t>Registro de ficha en SIREP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91615E39-F72E-40E9-13B2-956A36BC55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6542" y="2519086"/>
            <a:ext cx="639514" cy="639514"/>
          </a:xfrm>
          <a:prstGeom prst="rect">
            <a:avLst/>
          </a:prstGeom>
        </p:spPr>
      </p:pic>
      <p:cxnSp>
        <p:nvCxnSpPr>
          <p:cNvPr id="16" name="Conector angular 24">
            <a:extLst>
              <a:ext uri="{FF2B5EF4-FFF2-40B4-BE49-F238E27FC236}">
                <a16:creationId xmlns:a16="http://schemas.microsoft.com/office/drawing/2014/main" id="{B74D103D-2465-FC7A-B7BB-05AA5E9FD47F}"/>
              </a:ext>
            </a:extLst>
          </p:cNvPr>
          <p:cNvCxnSpPr>
            <a:cxnSpLocks/>
            <a:stCxn id="14" idx="3"/>
            <a:endCxn id="19" idx="1"/>
          </p:cNvCxnSpPr>
          <p:nvPr/>
        </p:nvCxnSpPr>
        <p:spPr>
          <a:xfrm flipV="1">
            <a:off x="6226245" y="2851032"/>
            <a:ext cx="520998" cy="661959"/>
          </a:xfrm>
          <a:prstGeom prst="bentConnector3">
            <a:avLst>
              <a:gd name="adj1" fmla="val 50000"/>
            </a:avLst>
          </a:prstGeom>
          <a:ln w="19050">
            <a:solidFill>
              <a:srgbClr val="55CBD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Imagen 16">
            <a:extLst>
              <a:ext uri="{FF2B5EF4-FFF2-40B4-BE49-F238E27FC236}">
                <a16:creationId xmlns:a16="http://schemas.microsoft.com/office/drawing/2014/main" id="{57BC211B-0EE6-132E-7DD6-8842CDB72B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61565" y="2804714"/>
            <a:ext cx="1498905" cy="1072976"/>
          </a:xfrm>
          <a:prstGeom prst="rect">
            <a:avLst/>
          </a:prstGeom>
        </p:spPr>
      </p:pic>
      <p:cxnSp>
        <p:nvCxnSpPr>
          <p:cNvPr id="18" name="Conector angular 26">
            <a:extLst>
              <a:ext uri="{FF2B5EF4-FFF2-40B4-BE49-F238E27FC236}">
                <a16:creationId xmlns:a16="http://schemas.microsoft.com/office/drawing/2014/main" id="{A764EA6A-546E-5ECC-42E3-7A06DD3B9153}"/>
              </a:ext>
            </a:extLst>
          </p:cNvPr>
          <p:cNvCxnSpPr>
            <a:stCxn id="21" idx="2"/>
            <a:endCxn id="25" idx="2"/>
          </p:cNvCxnSpPr>
          <p:nvPr/>
        </p:nvCxnSpPr>
        <p:spPr>
          <a:xfrm rot="16200000" flipH="1">
            <a:off x="8604068" y="3184699"/>
            <a:ext cx="69355" cy="2962620"/>
          </a:xfrm>
          <a:prstGeom prst="bentConnector3">
            <a:avLst>
              <a:gd name="adj1" fmla="val 429609"/>
            </a:avLst>
          </a:prstGeom>
          <a:ln w="19050">
            <a:solidFill>
              <a:srgbClr val="55CBD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ángulo 18">
            <a:extLst>
              <a:ext uri="{FF2B5EF4-FFF2-40B4-BE49-F238E27FC236}">
                <a16:creationId xmlns:a16="http://schemas.microsoft.com/office/drawing/2014/main" id="{6F359785-1AAF-F21E-E14C-CDBB0DB5D683}"/>
              </a:ext>
            </a:extLst>
          </p:cNvPr>
          <p:cNvSpPr/>
          <p:nvPr/>
        </p:nvSpPr>
        <p:spPr>
          <a:xfrm>
            <a:off x="6747243" y="2536336"/>
            <a:ext cx="938660" cy="629392"/>
          </a:xfrm>
          <a:prstGeom prst="rect">
            <a:avLst/>
          </a:prstGeom>
          <a:ln w="19050">
            <a:solidFill>
              <a:srgbClr val="55CBD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HN" sz="11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</a:rPr>
              <a:t>Planilla en estado APROBADO</a:t>
            </a:r>
          </a:p>
        </p:txBody>
      </p:sp>
      <p:cxnSp>
        <p:nvCxnSpPr>
          <p:cNvPr id="20" name="Conector angular 28">
            <a:extLst>
              <a:ext uri="{FF2B5EF4-FFF2-40B4-BE49-F238E27FC236}">
                <a16:creationId xmlns:a16="http://schemas.microsoft.com/office/drawing/2014/main" id="{2A98B145-5701-527D-D506-30087403A271}"/>
              </a:ext>
            </a:extLst>
          </p:cNvPr>
          <p:cNvCxnSpPr>
            <a:stCxn id="19" idx="2"/>
            <a:endCxn id="26" idx="0"/>
          </p:cNvCxnSpPr>
          <p:nvPr/>
        </p:nvCxnSpPr>
        <p:spPr>
          <a:xfrm rot="16200000" flipH="1">
            <a:off x="7676696" y="2705604"/>
            <a:ext cx="327602" cy="1247849"/>
          </a:xfrm>
          <a:prstGeom prst="bentConnector3">
            <a:avLst>
              <a:gd name="adj1" fmla="val 50000"/>
            </a:avLst>
          </a:prstGeom>
          <a:ln w="19050">
            <a:solidFill>
              <a:srgbClr val="55CBD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ángulo 20">
            <a:extLst>
              <a:ext uri="{FF2B5EF4-FFF2-40B4-BE49-F238E27FC236}">
                <a16:creationId xmlns:a16="http://schemas.microsoft.com/office/drawing/2014/main" id="{68C96ECA-41F7-7661-8EEF-2C8133EA315D}"/>
              </a:ext>
            </a:extLst>
          </p:cNvPr>
          <p:cNvSpPr/>
          <p:nvPr/>
        </p:nvSpPr>
        <p:spPr>
          <a:xfrm>
            <a:off x="6747242" y="4058079"/>
            <a:ext cx="820386" cy="573253"/>
          </a:xfrm>
          <a:prstGeom prst="rect">
            <a:avLst/>
          </a:prstGeom>
          <a:ln w="19050">
            <a:solidFill>
              <a:srgbClr val="55CBD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HN" sz="11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</a:rPr>
              <a:t>Firma los F01 en SIAFI</a:t>
            </a:r>
          </a:p>
        </p:txBody>
      </p:sp>
      <p:cxnSp>
        <p:nvCxnSpPr>
          <p:cNvPr id="22" name="Conector angular 30">
            <a:extLst>
              <a:ext uri="{FF2B5EF4-FFF2-40B4-BE49-F238E27FC236}">
                <a16:creationId xmlns:a16="http://schemas.microsoft.com/office/drawing/2014/main" id="{DA2D6277-25E2-2A6E-283B-81FDD44464BB}"/>
              </a:ext>
            </a:extLst>
          </p:cNvPr>
          <p:cNvCxnSpPr>
            <a:stCxn id="26" idx="1"/>
            <a:endCxn id="21" idx="0"/>
          </p:cNvCxnSpPr>
          <p:nvPr/>
        </p:nvCxnSpPr>
        <p:spPr>
          <a:xfrm rot="10800000" flipV="1">
            <a:off x="7157436" y="3779957"/>
            <a:ext cx="872715" cy="278122"/>
          </a:xfrm>
          <a:prstGeom prst="bentConnector2">
            <a:avLst/>
          </a:prstGeom>
          <a:ln w="19050">
            <a:solidFill>
              <a:srgbClr val="55CBD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Imagen 22">
            <a:extLst>
              <a:ext uri="{FF2B5EF4-FFF2-40B4-BE49-F238E27FC236}">
                <a16:creationId xmlns:a16="http://schemas.microsoft.com/office/drawing/2014/main" id="{1431E7E7-7107-0D25-E82C-C0BFDACDE5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945" y="1819487"/>
            <a:ext cx="657161" cy="647011"/>
          </a:xfrm>
          <a:prstGeom prst="rect">
            <a:avLst/>
          </a:prstGeom>
        </p:spPr>
      </p:pic>
      <p:sp>
        <p:nvSpPr>
          <p:cNvPr id="24" name="Llamada con línea 3 (sin borde) 17">
            <a:extLst>
              <a:ext uri="{FF2B5EF4-FFF2-40B4-BE49-F238E27FC236}">
                <a16:creationId xmlns:a16="http://schemas.microsoft.com/office/drawing/2014/main" id="{483F48A9-BE76-D50A-B263-D3655220F2C1}"/>
              </a:ext>
            </a:extLst>
          </p:cNvPr>
          <p:cNvSpPr/>
          <p:nvPr/>
        </p:nvSpPr>
        <p:spPr>
          <a:xfrm>
            <a:off x="3717726" y="4341596"/>
            <a:ext cx="2328329" cy="1523501"/>
          </a:xfrm>
          <a:prstGeom prst="callout3">
            <a:avLst>
              <a:gd name="adj1" fmla="val 372"/>
              <a:gd name="adj2" fmla="val 49945"/>
              <a:gd name="adj3" fmla="val -13561"/>
              <a:gd name="adj4" fmla="val 49835"/>
              <a:gd name="adj5" fmla="val -13566"/>
              <a:gd name="adj6" fmla="val 68756"/>
              <a:gd name="adj7" fmla="val -31623"/>
              <a:gd name="adj8" fmla="val 89301"/>
            </a:avLst>
          </a:prstGeom>
          <a:ln w="1905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es-HN" sz="1000" b="1" dirty="0">
              <a:solidFill>
                <a:schemeClr val="bg2">
                  <a:lumMod val="50000"/>
                </a:schemeClr>
              </a:solidFill>
              <a:latin typeface="Cambria" panose="02040503050406030204" pitchFamily="18" charset="0"/>
            </a:endParaRPr>
          </a:p>
          <a:p>
            <a:pPr algn="just"/>
            <a:r>
              <a:rPr lang="es-HN" sz="1000" b="1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</a:rPr>
              <a:t>Puntos de control:</a:t>
            </a: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lang="es-HN" sz="10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</a:rPr>
              <a:t>Que solo tenga un puesto de trabajo.</a:t>
            </a: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lang="es-HN" sz="10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</a:rPr>
              <a:t>Que los datos se registren correctamente en el sistema de acuerdo a documentación presentada.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D14D25A0-E8D2-4951-00A8-78F68DDAE9A3}"/>
              </a:ext>
            </a:extLst>
          </p:cNvPr>
          <p:cNvSpPr/>
          <p:nvPr/>
        </p:nvSpPr>
        <p:spPr>
          <a:xfrm>
            <a:off x="9672019" y="3982505"/>
            <a:ext cx="896071" cy="718182"/>
          </a:xfrm>
          <a:prstGeom prst="rect">
            <a:avLst/>
          </a:prstGeom>
          <a:ln w="19050">
            <a:solidFill>
              <a:srgbClr val="55CBD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HN" sz="11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</a:rPr>
              <a:t>Prioriza en SIAFI los F01’s listos para pago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759EF132-2AB1-2ECA-78EE-E973CFF3E289}"/>
              </a:ext>
            </a:extLst>
          </p:cNvPr>
          <p:cNvSpPr/>
          <p:nvPr/>
        </p:nvSpPr>
        <p:spPr>
          <a:xfrm>
            <a:off x="8030150" y="3493330"/>
            <a:ext cx="868544" cy="573253"/>
          </a:xfrm>
          <a:prstGeom prst="rect">
            <a:avLst/>
          </a:prstGeom>
          <a:ln w="19050">
            <a:solidFill>
              <a:srgbClr val="55CBD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HN" sz="11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</a:rPr>
              <a:t>Valida la planilla en SIREP</a:t>
            </a:r>
          </a:p>
        </p:txBody>
      </p:sp>
      <p:cxnSp>
        <p:nvCxnSpPr>
          <p:cNvPr id="27" name="Conector angular 23">
            <a:extLst>
              <a:ext uri="{FF2B5EF4-FFF2-40B4-BE49-F238E27FC236}">
                <a16:creationId xmlns:a16="http://schemas.microsoft.com/office/drawing/2014/main" id="{E105BA6A-A91B-92E5-A606-55D5A24D86E0}"/>
              </a:ext>
            </a:extLst>
          </p:cNvPr>
          <p:cNvCxnSpPr/>
          <p:nvPr/>
        </p:nvCxnSpPr>
        <p:spPr>
          <a:xfrm rot="16200000" flipH="1">
            <a:off x="4588251" y="2822548"/>
            <a:ext cx="360602" cy="1020284"/>
          </a:xfrm>
          <a:prstGeom prst="bentConnector2">
            <a:avLst/>
          </a:prstGeom>
          <a:ln w="19050">
            <a:solidFill>
              <a:srgbClr val="55CBD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Imagen 28">
            <a:extLst>
              <a:ext uri="{FF2B5EF4-FFF2-40B4-BE49-F238E27FC236}">
                <a16:creationId xmlns:a16="http://schemas.microsoft.com/office/drawing/2014/main" id="{A2A45BF4-DEB9-F170-74E8-AAFED82271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04173" y="4321547"/>
            <a:ext cx="341882" cy="308643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FA275CF6-B3DA-5E75-1D4F-9E874B4B47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00509" y="0"/>
            <a:ext cx="1191491" cy="949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383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4" grpId="0" animBg="1"/>
      <p:bldP spid="19" grpId="0" animBg="1"/>
      <p:bldP spid="21" grpId="0" animBg="1"/>
      <p:bldP spid="24" grpId="0" animBg="1"/>
      <p:bldP spid="25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055B594D-086B-B689-7432-4224326EFF24}"/>
              </a:ext>
            </a:extLst>
          </p:cNvPr>
          <p:cNvSpPr txBox="1"/>
          <p:nvPr/>
        </p:nvSpPr>
        <p:spPr>
          <a:xfrm>
            <a:off x="3085993" y="135673"/>
            <a:ext cx="613003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s-HN" sz="24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</a:rPr>
              <a:t>Módulo de Carga y Validación de Planillas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A0214D29-1360-BB95-0303-5972F0455918}"/>
              </a:ext>
            </a:extLst>
          </p:cNvPr>
          <p:cNvSpPr txBox="1"/>
          <p:nvPr/>
        </p:nvSpPr>
        <p:spPr>
          <a:xfrm>
            <a:off x="375081" y="1180636"/>
            <a:ext cx="744613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s-HN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  <a:cs typeface="+mj-cs"/>
              </a:rPr>
              <a:t>Puntos Importantes al cargar y validar planillas en SIREP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E6AF185-D1AE-B7F9-BD0D-F165BF42AC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035" y="0"/>
            <a:ext cx="1238965" cy="987548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D467F43F-F5D1-103B-78E3-87FC61E5FC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5489"/>
          <a:stretch/>
        </p:blipFill>
        <p:spPr>
          <a:xfrm>
            <a:off x="2464603" y="1641117"/>
            <a:ext cx="7331605" cy="3376589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8C1E513-D788-2254-86A5-9341E6C857A2}"/>
              </a:ext>
            </a:extLst>
          </p:cNvPr>
          <p:cNvSpPr txBox="1"/>
          <p:nvPr/>
        </p:nvSpPr>
        <p:spPr>
          <a:xfrm>
            <a:off x="2395791" y="1885861"/>
            <a:ext cx="23645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HN" sz="1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  <a:cs typeface="+mj-cs"/>
              </a:rPr>
              <a:t>1. Datos Generales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246A9B1-0120-C858-643C-4F4B3C2D45EC}"/>
              </a:ext>
            </a:extLst>
          </p:cNvPr>
          <p:cNvSpPr txBox="1"/>
          <p:nvPr/>
        </p:nvSpPr>
        <p:spPr>
          <a:xfrm>
            <a:off x="2529208" y="2314854"/>
            <a:ext cx="230804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lvl="0" indent="-171450">
              <a:buFont typeface="Wingdings" panose="05000000000000000000" pitchFamily="2" charset="2"/>
              <a:buChar char="ü"/>
            </a:pPr>
            <a:r>
              <a:rPr lang="es-HN" sz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Contiene los datos de cabecera como la Modalidad de Contratación, Clase de Planilla y Tipo de Planilla.</a:t>
            </a:r>
            <a:endParaRPr lang="es-HN" sz="1200" kern="1200" dirty="0">
              <a:solidFill>
                <a:schemeClr val="bg1">
                  <a:lumMod val="50000"/>
                </a:schemeClr>
              </a:solidFill>
              <a:latin typeface="Pluto Light" panose="020B030302020306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46BAB3C-32E9-592C-3D4B-B04BC6F024CC}"/>
              </a:ext>
            </a:extLst>
          </p:cNvPr>
          <p:cNvSpPr txBox="1"/>
          <p:nvPr/>
        </p:nvSpPr>
        <p:spPr>
          <a:xfrm>
            <a:off x="4369355" y="1890128"/>
            <a:ext cx="23645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HN" sz="1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  <a:cs typeface="+mj-cs"/>
              </a:rPr>
              <a:t>2. F01/F07</a:t>
            </a:r>
          </a:p>
          <a:p>
            <a:pPr algn="ctr"/>
            <a:endParaRPr lang="es-HN" sz="14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8544F54B-AA0A-410B-D6AE-3BD2E260FEB2}"/>
              </a:ext>
            </a:extLst>
          </p:cNvPr>
          <p:cNvSpPr txBox="1"/>
          <p:nvPr/>
        </p:nvSpPr>
        <p:spPr>
          <a:xfrm>
            <a:off x="4901859" y="2308939"/>
            <a:ext cx="226201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algn="just">
              <a:buFont typeface="Wingdings" panose="05000000000000000000" pitchFamily="2" charset="2"/>
              <a:buChar char="ü"/>
            </a:pPr>
            <a:r>
              <a:rPr lang="es-HN" sz="1200" kern="1200" dirty="0">
                <a:solidFill>
                  <a:prstClr val="white">
                    <a:lumMod val="50000"/>
                  </a:prst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La suma del Total Afectado = Total del Sueldo Integral del Detalle de Planilla. </a:t>
            </a:r>
          </a:p>
          <a:p>
            <a:pPr marL="285750" lvl="0" indent="-285750" algn="just">
              <a:buFont typeface="Wingdings" panose="05000000000000000000" pitchFamily="2" charset="2"/>
              <a:buChar char="ü"/>
            </a:pPr>
            <a:endParaRPr lang="es-HN" sz="1200" kern="1200" dirty="0">
              <a:solidFill>
                <a:prstClr val="white">
                  <a:lumMod val="50000"/>
                </a:prstClr>
              </a:solidFill>
              <a:latin typeface="Pluto Light" panose="020B030302020306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buFont typeface="Wingdings" panose="05000000000000000000" pitchFamily="2" charset="2"/>
              <a:buChar char="ü"/>
            </a:pPr>
            <a:r>
              <a:rPr lang="es-HN" sz="1200" kern="1200" dirty="0">
                <a:solidFill>
                  <a:prstClr val="white">
                    <a:lumMod val="50000"/>
                  </a:prst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Se deben validar reversiones. 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4AAA9BDD-9676-B6D5-8A1F-343000196BA7}"/>
              </a:ext>
            </a:extLst>
          </p:cNvPr>
          <p:cNvSpPr txBox="1"/>
          <p:nvPr/>
        </p:nvSpPr>
        <p:spPr>
          <a:xfrm>
            <a:off x="7394755" y="2308939"/>
            <a:ext cx="2401453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lvl="0" indent="-171450">
              <a:buFont typeface="Wingdings" panose="05000000000000000000" pitchFamily="2" charset="2"/>
              <a:buChar char="ü"/>
            </a:pPr>
            <a:r>
              <a:rPr lang="es-HN" sz="1200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El Total del Sueldo Integral = Suma del Total Afectado los F01/F07.</a:t>
            </a:r>
          </a:p>
          <a:p>
            <a:pPr marL="171450" lvl="0" indent="-171450">
              <a:buFont typeface="Wingdings" panose="05000000000000000000" pitchFamily="2" charset="2"/>
              <a:buChar char="ü"/>
            </a:pPr>
            <a:endParaRPr lang="es-HN" sz="1200" kern="1200" dirty="0">
              <a:solidFill>
                <a:schemeClr val="bg1">
                  <a:lumMod val="50000"/>
                </a:schemeClr>
              </a:solidFill>
              <a:latin typeface="Pluto Light" panose="020B0303020203060204" pitchFamily="34" charset="0"/>
              <a:cs typeface="Times New Roman" panose="02020603050405020304" pitchFamily="18" charset="0"/>
            </a:endParaRPr>
          </a:p>
          <a:p>
            <a:pPr marL="171450" lvl="0" indent="-171450">
              <a:buFont typeface="Wingdings" panose="05000000000000000000" pitchFamily="2" charset="2"/>
              <a:buChar char="ü"/>
            </a:pPr>
            <a:r>
              <a:rPr lang="es-HN" sz="1200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Sueldo Neto = Sueldo Integral – Deducciones - Retenciones. </a:t>
            </a:r>
          </a:p>
          <a:p>
            <a:pPr marL="171450" lvl="0" indent="-171450">
              <a:buFont typeface="Wingdings" panose="05000000000000000000" pitchFamily="2" charset="2"/>
              <a:buChar char="ü"/>
            </a:pPr>
            <a:endParaRPr lang="es-HN" sz="1200" kern="1200" dirty="0">
              <a:solidFill>
                <a:schemeClr val="bg1">
                  <a:lumMod val="50000"/>
                </a:schemeClr>
              </a:solidFill>
              <a:latin typeface="Pluto Light" panose="020B0303020203060204" pitchFamily="34" charset="0"/>
              <a:cs typeface="Times New Roman" panose="02020603050405020304" pitchFamily="18" charset="0"/>
            </a:endParaRPr>
          </a:p>
          <a:p>
            <a:pPr marL="171450" lvl="0" indent="-171450">
              <a:buFont typeface="Wingdings" panose="05000000000000000000" pitchFamily="2" charset="2"/>
              <a:buChar char="ü"/>
            </a:pPr>
            <a:r>
              <a:rPr lang="es-HN" sz="1200" kern="1200" dirty="0">
                <a:solidFill>
                  <a:schemeClr val="bg1">
                    <a:lumMod val="50000"/>
                  </a:schemeClr>
                </a:solidFill>
                <a:latin typeface="Pluto Light" panose="020B0303020203060204" pitchFamily="34" charset="0"/>
                <a:cs typeface="Times New Roman" panose="02020603050405020304" pitchFamily="18" charset="0"/>
              </a:rPr>
              <a:t>Las reversiones deben validarse con valores negativos.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1455054B-6A82-8239-6B66-3975F77C23BA}"/>
              </a:ext>
            </a:extLst>
          </p:cNvPr>
          <p:cNvSpPr txBox="1"/>
          <p:nvPr/>
        </p:nvSpPr>
        <p:spPr>
          <a:xfrm>
            <a:off x="7336288" y="1889656"/>
            <a:ext cx="26046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HN" sz="1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  <a:cs typeface="+mj-cs"/>
              </a:rPr>
              <a:t>3. Detalle de Planillas</a:t>
            </a:r>
          </a:p>
        </p:txBody>
      </p:sp>
    </p:spTree>
    <p:extLst>
      <p:ext uri="{BB962C8B-B14F-4D97-AF65-F5344CB8AC3E}">
        <p14:creationId xmlns:p14="http://schemas.microsoft.com/office/powerpoint/2010/main" val="4206125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  <p:bldP spid="12" grpId="0"/>
      <p:bldP spid="18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0A7C7177-043B-94D7-2823-0FF9E01287C6}"/>
              </a:ext>
            </a:extLst>
          </p:cNvPr>
          <p:cNvSpPr txBox="1"/>
          <p:nvPr/>
        </p:nvSpPr>
        <p:spPr>
          <a:xfrm>
            <a:off x="0" y="681037"/>
            <a:ext cx="3768436" cy="954107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HN" sz="2800" b="1" dirty="0">
                <a:solidFill>
                  <a:srgbClr val="50BF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</a:rPr>
              <a:t>Formato para carga de planillas</a:t>
            </a:r>
            <a:endParaRPr lang="es-HN" sz="2800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AA175578-962C-8362-E32E-F387F81C41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369" y="2010296"/>
            <a:ext cx="11949262" cy="711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832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áfico 11" descr="Flecha: giro a la derecha con relleno sólido">
            <a:extLst>
              <a:ext uri="{FF2B5EF4-FFF2-40B4-BE49-F238E27FC236}">
                <a16:creationId xmlns:a16="http://schemas.microsoft.com/office/drawing/2014/main" id="{73A42C70-9860-45D8-AE9E-0A5219B189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68601" y="1262145"/>
            <a:ext cx="1254797" cy="1254797"/>
          </a:xfrm>
          <a:prstGeom prst="rect">
            <a:avLst/>
          </a:prstGeom>
        </p:spPr>
      </p:pic>
      <p:sp>
        <p:nvSpPr>
          <p:cNvPr id="21" name="CuadroTexto 20">
            <a:extLst>
              <a:ext uri="{FF2B5EF4-FFF2-40B4-BE49-F238E27FC236}">
                <a16:creationId xmlns:a16="http://schemas.microsoft.com/office/drawing/2014/main" id="{177284C5-E738-A01D-EE3F-E80B82802F66}"/>
              </a:ext>
            </a:extLst>
          </p:cNvPr>
          <p:cNvSpPr txBox="1"/>
          <p:nvPr/>
        </p:nvSpPr>
        <p:spPr>
          <a:xfrm>
            <a:off x="7064469" y="3031015"/>
            <a:ext cx="3769191" cy="147732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es-HN" dirty="0">
                <a:latin typeface="Pluto Light" panose="020B0303020203060204" pitchFamily="34" charset="0"/>
              </a:rPr>
              <a:t>Los formatos expuestos en esta presentación los puedes descargar desde la página web:</a:t>
            </a:r>
          </a:p>
          <a:p>
            <a:pPr algn="ctr"/>
            <a:r>
              <a:rPr lang="es-HN" dirty="0">
                <a:hlinkClick r:id="rId4"/>
              </a:rPr>
              <a:t>SIREP – SEFIN</a:t>
            </a:r>
            <a:r>
              <a:rPr lang="es-HN" dirty="0">
                <a:latin typeface="Pluto Light" panose="020B0303020203060204" pitchFamily="34" charset="0"/>
              </a:rPr>
              <a:t> </a:t>
            </a:r>
          </a:p>
        </p:txBody>
      </p:sp>
      <p:pic>
        <p:nvPicPr>
          <p:cNvPr id="15" name="Gráfico 14" descr="Interfaz de la experiencia de usuario con relleno sólido">
            <a:extLst>
              <a:ext uri="{FF2B5EF4-FFF2-40B4-BE49-F238E27FC236}">
                <a16:creationId xmlns:a16="http://schemas.microsoft.com/office/drawing/2014/main" id="{2534B855-A810-C83E-2391-EED7EBFC47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639012" y="3096685"/>
            <a:ext cx="1345987" cy="1345987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9A24C575-5123-6E94-6778-BC4E7D677DA0}"/>
              </a:ext>
            </a:extLst>
          </p:cNvPr>
          <p:cNvSpPr/>
          <p:nvPr/>
        </p:nvSpPr>
        <p:spPr>
          <a:xfrm>
            <a:off x="5559542" y="2806814"/>
            <a:ext cx="5409857" cy="192573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56983CB-20E1-F9BE-A230-19AB637C1B8F}"/>
              </a:ext>
            </a:extLst>
          </p:cNvPr>
          <p:cNvSpPr txBox="1"/>
          <p:nvPr/>
        </p:nvSpPr>
        <p:spPr>
          <a:xfrm>
            <a:off x="1597891" y="852129"/>
            <a:ext cx="3768436" cy="52322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HN" sz="2800" b="1" dirty="0">
                <a:solidFill>
                  <a:srgbClr val="50BF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</a:rPr>
              <a:t>IMPORTANTE</a:t>
            </a:r>
            <a:endParaRPr lang="es-HN" sz="2800" dirty="0"/>
          </a:p>
        </p:txBody>
      </p:sp>
      <p:pic>
        <p:nvPicPr>
          <p:cNvPr id="6" name="Gráfico 5" descr="Persona con idea con relleno sólido">
            <a:extLst>
              <a:ext uri="{FF2B5EF4-FFF2-40B4-BE49-F238E27FC236}">
                <a16:creationId xmlns:a16="http://schemas.microsoft.com/office/drawing/2014/main" id="{E500B9EB-920A-F931-C60D-820F8211C80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9162"/>
            <a:ext cx="1722582" cy="1722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152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BBC51247-6E49-CC7F-D831-234F31624F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6960" y="647172"/>
            <a:ext cx="4036291" cy="3217223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60FEB8C9-7CB2-04FC-1FED-2832F3F0C3EF}"/>
              </a:ext>
            </a:extLst>
          </p:cNvPr>
          <p:cNvSpPr txBox="1"/>
          <p:nvPr/>
        </p:nvSpPr>
        <p:spPr>
          <a:xfrm>
            <a:off x="3637972" y="4258408"/>
            <a:ext cx="491605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HN" sz="3600" b="1" dirty="0">
                <a:solidFill>
                  <a:srgbClr val="50BF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uto Light" panose="020B0303020203060204" pitchFamily="34" charset="0"/>
                <a:ea typeface="Cambria" panose="02040503050406030204" pitchFamily="18" charset="0"/>
              </a:rPr>
              <a:t>Gracias por su atención</a:t>
            </a:r>
            <a:endParaRPr lang="es-HN" sz="3600" dirty="0"/>
          </a:p>
        </p:txBody>
      </p:sp>
    </p:spTree>
    <p:extLst>
      <p:ext uri="{BB962C8B-B14F-4D97-AF65-F5344CB8AC3E}">
        <p14:creationId xmlns:p14="http://schemas.microsoft.com/office/powerpoint/2010/main" val="2363312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F9A5B4198BDB69438B92689FAA3FADD0" ma:contentTypeVersion="13" ma:contentTypeDescription="Crear nuevo documento." ma:contentTypeScope="" ma:versionID="2dd3bf066d0bebadc4a09e8251eef6ff">
  <xsd:schema xmlns:xsd="http://www.w3.org/2001/XMLSchema" xmlns:xs="http://www.w3.org/2001/XMLSchema" xmlns:p="http://schemas.microsoft.com/office/2006/metadata/properties" xmlns:ns2="a2930914-b23b-4174-89a6-c5a94124190b" xmlns:ns3="e2853cb3-12b4-4550-81ff-ad7f49057512" targetNamespace="http://schemas.microsoft.com/office/2006/metadata/properties" ma:root="true" ma:fieldsID="33ed04731f46540a896af2a79a4d9c7a" ns2:_="" ns3:_="">
    <xsd:import namespace="a2930914-b23b-4174-89a6-c5a94124190b"/>
    <xsd:import namespace="e2853cb3-12b4-4550-81ff-ad7f4905751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930914-b23b-4174-89a6-c5a9412419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Etiquetas de imagen" ma:readOnly="false" ma:fieldId="{5cf76f15-5ced-4ddc-b409-7134ff3c332f}" ma:taxonomyMulti="true" ma:sspId="dcf89a55-4b37-4071-8d50-5f5f9934320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853cb3-12b4-4550-81ff-ad7f49057512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c5be1241-11e1-4841-9b5c-95b12c8434cc}" ma:internalName="TaxCatchAll" ma:showField="CatchAllData" ma:web="e2853cb3-12b4-4550-81ff-ad7f4905751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2853cb3-12b4-4550-81ff-ad7f49057512" xsi:nil="true"/>
    <lcf76f155ced4ddcb4097134ff3c332f xmlns="a2930914-b23b-4174-89a6-c5a94124190b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3978AE0-23AA-4568-90A0-FF8F1F8D0E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2930914-b23b-4174-89a6-c5a94124190b"/>
    <ds:schemaRef ds:uri="e2853cb3-12b4-4550-81ff-ad7f4905751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22F9F7A-2783-4A83-8000-831133F7351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A66FABC-25DE-408A-A53E-83B4A56CE9B1}">
  <ds:schemaRefs>
    <ds:schemaRef ds:uri="http://schemas.microsoft.com/office/2006/metadata/properties"/>
    <ds:schemaRef ds:uri="http://schemas.microsoft.com/office/infopath/2007/PartnerControls"/>
    <ds:schemaRef ds:uri="e2853cb3-12b4-4550-81ff-ad7f49057512"/>
    <ds:schemaRef ds:uri="a2930914-b23b-4174-89a6-c5a94124190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7446</TotalTime>
  <Words>796</Words>
  <Application>Microsoft Office PowerPoint</Application>
  <PresentationFormat>Panorámica</PresentationFormat>
  <Paragraphs>110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6" baseType="lpstr">
      <vt:lpstr>Aptos</vt:lpstr>
      <vt:lpstr>Aptos Display</vt:lpstr>
      <vt:lpstr>Arial</vt:lpstr>
      <vt:lpstr>Cambria</vt:lpstr>
      <vt:lpstr>Open Sans</vt:lpstr>
      <vt:lpstr>Pluto Bold</vt:lpstr>
      <vt:lpstr>Pluto Cond Regular</vt:lpstr>
      <vt:lpstr>Pluto Light</vt:lpstr>
      <vt:lpstr>Pluto Regular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Puntos Importantes al llenar la información de la ficha en SIREP</vt:lpstr>
      <vt:lpstr>Tipos de Operaciones en SIREP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Luis Eduardo Delcid Portillo</dc:creator>
  <cp:lastModifiedBy>Lynn Esther Flores Camacho</cp:lastModifiedBy>
  <cp:revision>34</cp:revision>
  <dcterms:created xsi:type="dcterms:W3CDTF">2024-07-23T20:12:52Z</dcterms:created>
  <dcterms:modified xsi:type="dcterms:W3CDTF">2024-09-03T19:39:06Z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0x010100F9A5B4198BDB69438B92689FAA3FADD0</vt:lpwstr>
  </property>
</Properties>
</file>