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1" r:id="rId6"/>
    <p:sldId id="272" r:id="rId7"/>
    <p:sldId id="258" r:id="rId8"/>
    <p:sldId id="260" r:id="rId9"/>
    <p:sldId id="261" r:id="rId10"/>
    <p:sldId id="298" r:id="rId11"/>
    <p:sldId id="291" r:id="rId12"/>
    <p:sldId id="266" r:id="rId13"/>
    <p:sldId id="274" r:id="rId14"/>
    <p:sldId id="267" r:id="rId15"/>
    <p:sldId id="268" r:id="rId16"/>
    <p:sldId id="296" r:id="rId17"/>
    <p:sldId id="297" r:id="rId18"/>
    <p:sldId id="295" r:id="rId19"/>
  </p:sldIdLst>
  <p:sldSz cx="12192000" cy="6858000"/>
  <p:notesSz cx="6858000" cy="9144000"/>
  <p:defaultTextStyle>
    <a:defPPr>
      <a:defRPr lang="es-419"/>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C2DA"/>
    <a:srgbClr val="383838"/>
    <a:srgbClr val="C6C8F6"/>
    <a:srgbClr val="1E26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3D542C-FAC8-405A-88ED-8099DDBFFB12}" v="147" dt="2024-07-30T23:26:08.8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2.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0" name="Gráfico 9">
            <a:extLst>
              <a:ext uri="{FF2B5EF4-FFF2-40B4-BE49-F238E27FC236}">
                <a16:creationId xmlns:a16="http://schemas.microsoft.com/office/drawing/2014/main" id="{497013F8-64E2-3949-7E72-686E0822C37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395" r="3395" b="16904"/>
          <a:stretch/>
        </p:blipFill>
        <p:spPr>
          <a:xfrm>
            <a:off x="-1" y="2303253"/>
            <a:ext cx="12192001" cy="4554747"/>
          </a:xfrm>
          <a:prstGeom prst="rect">
            <a:avLst/>
          </a:prstGeom>
        </p:spPr>
      </p:pic>
      <p:sp>
        <p:nvSpPr>
          <p:cNvPr id="2" name="Título 1">
            <a:extLst>
              <a:ext uri="{FF2B5EF4-FFF2-40B4-BE49-F238E27FC236}">
                <a16:creationId xmlns:a16="http://schemas.microsoft.com/office/drawing/2014/main" id="{CF3E5CDD-3975-9770-636E-D60B44AA598A}"/>
              </a:ext>
            </a:extLst>
          </p:cNvPr>
          <p:cNvSpPr>
            <a:spLocks noGrp="1"/>
          </p:cNvSpPr>
          <p:nvPr>
            <p:ph type="ctrTitle"/>
          </p:nvPr>
        </p:nvSpPr>
        <p:spPr>
          <a:xfrm>
            <a:off x="1325594" y="3148510"/>
            <a:ext cx="8577531" cy="707497"/>
          </a:xfrm>
        </p:spPr>
        <p:txBody>
          <a:bodyPr anchor="b">
            <a:noAutofit/>
          </a:bodyPr>
          <a:lstStyle>
            <a:lvl1pPr algn="ctr">
              <a:defRPr sz="4400">
                <a:solidFill>
                  <a:schemeClr val="bg1"/>
                </a:solidFill>
                <a:latin typeface="Pluto Bold" panose="020B0803020203060204" pitchFamily="34" charset="0"/>
              </a:defRPr>
            </a:lvl1pPr>
          </a:lstStyle>
          <a:p>
            <a:r>
              <a:rPr lang="es-ES" dirty="0"/>
              <a:t>Haga clic para modificar</a:t>
            </a:r>
            <a:endParaRPr lang="es-419" dirty="0"/>
          </a:p>
        </p:txBody>
      </p:sp>
      <p:sp>
        <p:nvSpPr>
          <p:cNvPr id="3" name="Subtítulo 2">
            <a:extLst>
              <a:ext uri="{FF2B5EF4-FFF2-40B4-BE49-F238E27FC236}">
                <a16:creationId xmlns:a16="http://schemas.microsoft.com/office/drawing/2014/main" id="{1F9D015C-F312-A1A1-6504-B760F76F3353}"/>
              </a:ext>
            </a:extLst>
          </p:cNvPr>
          <p:cNvSpPr>
            <a:spLocks noGrp="1"/>
          </p:cNvSpPr>
          <p:nvPr>
            <p:ph type="subTitle" idx="1"/>
          </p:nvPr>
        </p:nvSpPr>
        <p:spPr>
          <a:xfrm>
            <a:off x="1614577" y="3945585"/>
            <a:ext cx="8297173" cy="365125"/>
          </a:xfrm>
        </p:spPr>
        <p:txBody>
          <a:bodyPr/>
          <a:lstStyle>
            <a:lvl1pPr marL="0" indent="0" algn="ctr">
              <a:buNone/>
              <a:defRPr sz="2400">
                <a:solidFill>
                  <a:srgbClr val="383838"/>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a:t>
            </a:r>
            <a:endParaRPr lang="es-419" dirty="0"/>
          </a:p>
        </p:txBody>
      </p:sp>
      <p:sp>
        <p:nvSpPr>
          <p:cNvPr id="4" name="Marcador de fecha 3">
            <a:extLst>
              <a:ext uri="{FF2B5EF4-FFF2-40B4-BE49-F238E27FC236}">
                <a16:creationId xmlns:a16="http://schemas.microsoft.com/office/drawing/2014/main" id="{89E57C17-E13F-9610-ADC2-01F93DF89EED}"/>
              </a:ext>
            </a:extLst>
          </p:cNvPr>
          <p:cNvSpPr>
            <a:spLocks noGrp="1"/>
          </p:cNvSpPr>
          <p:nvPr>
            <p:ph type="dt" sz="half" idx="10"/>
          </p:nvPr>
        </p:nvSpPr>
        <p:spPr>
          <a:xfrm>
            <a:off x="838200" y="6133938"/>
            <a:ext cx="2743200" cy="365125"/>
          </a:xfrm>
        </p:spPr>
        <p:txBody>
          <a:bodyPr/>
          <a:lstStyle/>
          <a:p>
            <a:fld id="{9E48A63E-2420-43D7-A764-0D842C970DA3}" type="datetimeFigureOut">
              <a:rPr lang="es-419" smtClean="0"/>
              <a:t>3/9/2024</a:t>
            </a:fld>
            <a:endParaRPr lang="es-419" dirty="0"/>
          </a:p>
        </p:txBody>
      </p:sp>
      <p:sp>
        <p:nvSpPr>
          <p:cNvPr id="5" name="Marcador de pie de página 4">
            <a:extLst>
              <a:ext uri="{FF2B5EF4-FFF2-40B4-BE49-F238E27FC236}">
                <a16:creationId xmlns:a16="http://schemas.microsoft.com/office/drawing/2014/main" id="{437517C4-BA1D-1A36-9DC0-1A342EF8B819}"/>
              </a:ext>
            </a:extLst>
          </p:cNvPr>
          <p:cNvSpPr>
            <a:spLocks noGrp="1"/>
          </p:cNvSpPr>
          <p:nvPr>
            <p:ph type="ftr" sz="quarter" idx="11"/>
          </p:nvPr>
        </p:nvSpPr>
        <p:spPr>
          <a:xfrm>
            <a:off x="4038600" y="6133938"/>
            <a:ext cx="4114800" cy="365125"/>
          </a:xfrm>
        </p:spPr>
        <p:txBody>
          <a:bodyPr/>
          <a:lstStyle/>
          <a:p>
            <a:endParaRPr lang="es-419" dirty="0"/>
          </a:p>
        </p:txBody>
      </p:sp>
      <p:sp>
        <p:nvSpPr>
          <p:cNvPr id="6" name="Marcador de número de diapositiva 5">
            <a:extLst>
              <a:ext uri="{FF2B5EF4-FFF2-40B4-BE49-F238E27FC236}">
                <a16:creationId xmlns:a16="http://schemas.microsoft.com/office/drawing/2014/main" id="{D59308A2-F45C-F2BD-8C07-0F0985F1BA4C}"/>
              </a:ext>
            </a:extLst>
          </p:cNvPr>
          <p:cNvSpPr>
            <a:spLocks noGrp="1"/>
          </p:cNvSpPr>
          <p:nvPr>
            <p:ph type="sldNum" sz="quarter" idx="12"/>
          </p:nvPr>
        </p:nvSpPr>
        <p:spPr>
          <a:xfrm>
            <a:off x="8610600" y="6133938"/>
            <a:ext cx="2743200" cy="365125"/>
          </a:xfrm>
        </p:spPr>
        <p:txBody>
          <a:bodyPr/>
          <a:lstStyle/>
          <a:p>
            <a:fld id="{607AB382-0445-4B49-A5F1-1D0049C4FE25}" type="slidenum">
              <a:rPr lang="es-419" smtClean="0"/>
              <a:t>‹Nº›</a:t>
            </a:fld>
            <a:endParaRPr lang="es-419" dirty="0"/>
          </a:p>
        </p:txBody>
      </p:sp>
      <p:pic>
        <p:nvPicPr>
          <p:cNvPr id="8" name="Gráfico 7">
            <a:extLst>
              <a:ext uri="{FF2B5EF4-FFF2-40B4-BE49-F238E27FC236}">
                <a16:creationId xmlns:a16="http://schemas.microsoft.com/office/drawing/2014/main" id="{AFB23112-62E1-8CE7-4B73-295C311AB3E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728048" y="581562"/>
            <a:ext cx="4735902" cy="1654514"/>
          </a:xfrm>
          <a:prstGeom prst="rect">
            <a:avLst/>
          </a:prstGeom>
        </p:spPr>
      </p:pic>
    </p:spTree>
    <p:extLst>
      <p:ext uri="{BB962C8B-B14F-4D97-AF65-F5344CB8AC3E}">
        <p14:creationId xmlns:p14="http://schemas.microsoft.com/office/powerpoint/2010/main" val="3385401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38200" y="1960307"/>
            <a:ext cx="4514850" cy="454384"/>
          </a:xfrm>
        </p:spPr>
        <p:txBody>
          <a:bodyPr/>
          <a:lstStyle>
            <a:lvl1pPr algn="l">
              <a:defRPr>
                <a:latin typeface="Pluto Bold" panose="020B0803020203060204" pitchFamily="34" charset="0"/>
              </a:defRPr>
            </a:lvl1pPr>
          </a:lstStyle>
          <a:p>
            <a:r>
              <a:rPr lang="es-ES" dirty="0"/>
              <a:t>Título </a:t>
            </a:r>
            <a:endParaRPr lang="es-419" dirty="0"/>
          </a:p>
        </p:txBody>
      </p:sp>
      <p:sp>
        <p:nvSpPr>
          <p:cNvPr id="3" name="Marcador de contenido 2">
            <a:extLst>
              <a:ext uri="{FF2B5EF4-FFF2-40B4-BE49-F238E27FC236}">
                <a16:creationId xmlns:a16="http://schemas.microsoft.com/office/drawing/2014/main" id="{A2865C88-8304-E85F-A88A-DD2D42713873}"/>
              </a:ext>
            </a:extLst>
          </p:cNvPr>
          <p:cNvSpPr>
            <a:spLocks noGrp="1"/>
          </p:cNvSpPr>
          <p:nvPr>
            <p:ph idx="1" hasCustomPrompt="1"/>
          </p:nvPr>
        </p:nvSpPr>
        <p:spPr>
          <a:xfrm>
            <a:off x="838200" y="3307047"/>
            <a:ext cx="2257425" cy="1991052"/>
          </a:xfrm>
        </p:spPr>
        <p:txBody>
          <a:bodyPr/>
          <a:lstStyle>
            <a:lvl1pPr>
              <a:defRPr>
                <a:latin typeface="Pluto Cond Regular" panose="020B0506020203060204" pitchFamily="34" charset="0"/>
              </a:defRPr>
            </a:lvl1pPr>
            <a:lvl2pPr algn="l">
              <a:defRPr>
                <a:latin typeface="Pluto Cond Regular" panose="020B0506020203060204" pitchFamily="34" charset="0"/>
              </a:defRPr>
            </a:lvl2pPr>
          </a:lstStyle>
          <a:p>
            <a:pPr lvl="1"/>
            <a:r>
              <a:rPr lang="es-ES" dirty="0"/>
              <a:t>UNO</a:t>
            </a:r>
          </a:p>
          <a:p>
            <a:pPr lvl="1"/>
            <a:r>
              <a:rPr lang="es-ES" dirty="0"/>
              <a:t>DOS</a:t>
            </a:r>
          </a:p>
          <a:p>
            <a:pPr lvl="1"/>
            <a:r>
              <a:rPr lang="es-ES" dirty="0"/>
              <a:t>TRES</a:t>
            </a:r>
          </a:p>
          <a:p>
            <a:pPr lvl="1"/>
            <a:r>
              <a:rPr lang="es-ES" dirty="0"/>
              <a:t>CUATRO</a:t>
            </a:r>
          </a:p>
          <a:p>
            <a:pPr lvl="1"/>
            <a:r>
              <a:rPr lang="es-ES" dirty="0"/>
              <a:t>CINCO</a:t>
            </a:r>
          </a:p>
          <a:p>
            <a:pPr lvl="1"/>
            <a:endParaRPr lang="es-ES" dirty="0"/>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38200" y="3008596"/>
            <a:ext cx="2257425" cy="161925"/>
          </a:xfrm>
          <a:prstGeom prst="rect">
            <a:avLst/>
          </a:prstGeom>
        </p:spPr>
      </p:pic>
      <p:pic>
        <p:nvPicPr>
          <p:cNvPr id="10" name="Gráfico 9">
            <a:extLst>
              <a:ext uri="{FF2B5EF4-FFF2-40B4-BE49-F238E27FC236}">
                <a16:creationId xmlns:a16="http://schemas.microsoft.com/office/drawing/2014/main" id="{5C5C0A18-2CA6-DC1C-B0FF-3A7A0A2A904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096000" y="0"/>
            <a:ext cx="6199360" cy="6858000"/>
          </a:xfrm>
          <a:prstGeom prst="rect">
            <a:avLst/>
          </a:prstGeom>
        </p:spPr>
      </p:pic>
      <p:sp>
        <p:nvSpPr>
          <p:cNvPr id="11" name="Marcador de contenido 2">
            <a:extLst>
              <a:ext uri="{FF2B5EF4-FFF2-40B4-BE49-F238E27FC236}">
                <a16:creationId xmlns:a16="http://schemas.microsoft.com/office/drawing/2014/main" id="{7F6BE509-3346-AB01-BC7A-847F18CBF401}"/>
              </a:ext>
            </a:extLst>
          </p:cNvPr>
          <p:cNvSpPr>
            <a:spLocks noGrp="1"/>
          </p:cNvSpPr>
          <p:nvPr>
            <p:ph idx="13" hasCustomPrompt="1"/>
          </p:nvPr>
        </p:nvSpPr>
        <p:spPr>
          <a:xfrm>
            <a:off x="3095625" y="3307047"/>
            <a:ext cx="2257425" cy="1991052"/>
          </a:xfrm>
        </p:spPr>
        <p:txBody>
          <a:bodyPr/>
          <a:lstStyle>
            <a:lvl1pPr>
              <a:defRPr>
                <a:latin typeface="Pluto Cond Regular" panose="020B0506020203060204" pitchFamily="34" charset="0"/>
              </a:defRPr>
            </a:lvl1pPr>
            <a:lvl2pPr algn="l">
              <a:defRPr>
                <a:latin typeface="Pluto Cond Regular" panose="020B0506020203060204" pitchFamily="34" charset="0"/>
              </a:defRPr>
            </a:lvl2pPr>
          </a:lstStyle>
          <a:p>
            <a:pPr lvl="1"/>
            <a:r>
              <a:rPr lang="es-ES" dirty="0"/>
              <a:t>UNO</a:t>
            </a:r>
          </a:p>
          <a:p>
            <a:pPr lvl="1"/>
            <a:r>
              <a:rPr lang="es-ES" dirty="0"/>
              <a:t>DOS</a:t>
            </a:r>
          </a:p>
          <a:p>
            <a:pPr lvl="1"/>
            <a:r>
              <a:rPr lang="es-ES" dirty="0"/>
              <a:t>TRES</a:t>
            </a:r>
          </a:p>
          <a:p>
            <a:pPr lvl="1"/>
            <a:r>
              <a:rPr lang="es-ES" dirty="0"/>
              <a:t>CUATRO</a:t>
            </a:r>
          </a:p>
          <a:p>
            <a:pPr lvl="1"/>
            <a:r>
              <a:rPr lang="es-ES" dirty="0"/>
              <a:t>CINCO</a:t>
            </a:r>
          </a:p>
          <a:p>
            <a:pPr lvl="1"/>
            <a:endParaRPr lang="es-ES" dirty="0"/>
          </a:p>
        </p:txBody>
      </p:sp>
      <p:sp>
        <p:nvSpPr>
          <p:cNvPr id="13" name="CuadroTexto 12">
            <a:extLst>
              <a:ext uri="{FF2B5EF4-FFF2-40B4-BE49-F238E27FC236}">
                <a16:creationId xmlns:a16="http://schemas.microsoft.com/office/drawing/2014/main" id="{365A8C85-B8EF-B721-31A8-D44EDCAF186E}"/>
              </a:ext>
            </a:extLst>
          </p:cNvPr>
          <p:cNvSpPr txBox="1"/>
          <p:nvPr userDrawn="1"/>
        </p:nvSpPr>
        <p:spPr>
          <a:xfrm>
            <a:off x="838200" y="2453954"/>
            <a:ext cx="2151185" cy="523220"/>
          </a:xfrm>
          <a:prstGeom prst="rect">
            <a:avLst/>
          </a:prstGeom>
          <a:noFill/>
        </p:spPr>
        <p:txBody>
          <a:bodyPr wrap="square" rtlCol="0">
            <a:spAutoFit/>
          </a:bodyPr>
          <a:lstStyle/>
          <a:p>
            <a:r>
              <a:rPr lang="es-ES" sz="2800" dirty="0">
                <a:solidFill>
                  <a:srgbClr val="62C2DA"/>
                </a:solidFill>
                <a:latin typeface="Pluto Regular" panose="020B0503020203060204" pitchFamily="34" charset="0"/>
              </a:rPr>
              <a:t>Subtítulo</a:t>
            </a:r>
            <a:endParaRPr lang="es-419" dirty="0">
              <a:solidFill>
                <a:srgbClr val="62C2DA"/>
              </a:solidFill>
              <a:latin typeface="Pluto Regular" panose="020B0503020203060204" pitchFamily="34" charset="0"/>
            </a:endParaRPr>
          </a:p>
        </p:txBody>
      </p:sp>
    </p:spTree>
    <p:extLst>
      <p:ext uri="{BB962C8B-B14F-4D97-AF65-F5344CB8AC3E}">
        <p14:creationId xmlns:p14="http://schemas.microsoft.com/office/powerpoint/2010/main" val="144996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pic>
        <p:nvPicPr>
          <p:cNvPr id="15" name="Gráfico 14">
            <a:extLst>
              <a:ext uri="{FF2B5EF4-FFF2-40B4-BE49-F238E27FC236}">
                <a16:creationId xmlns:a16="http://schemas.microsoft.com/office/drawing/2014/main" id="{F967E7BC-4492-CDB0-F1AA-E268B7B4E62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8100" y="404084"/>
            <a:ext cx="3619500" cy="5725675"/>
          </a:xfrm>
          <a:prstGeom prst="rect">
            <a:avLst/>
          </a:prstGeom>
        </p:spPr>
      </p:pic>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38200" y="1986096"/>
            <a:ext cx="4514850" cy="454384"/>
          </a:xfrm>
        </p:spPr>
        <p:txBody>
          <a:bodyPr/>
          <a:lstStyle>
            <a:lvl1pPr algn="l">
              <a:defRPr>
                <a:latin typeface="Pluto Bold" panose="020B0803020203060204" pitchFamily="34" charset="0"/>
              </a:defRPr>
            </a:lvl1pPr>
          </a:lstStyle>
          <a:p>
            <a:r>
              <a:rPr lang="es-ES" dirty="0"/>
              <a:t>Título </a:t>
            </a:r>
            <a:endParaRPr lang="es-419" dirty="0"/>
          </a:p>
        </p:txBody>
      </p:sp>
      <p:sp>
        <p:nvSpPr>
          <p:cNvPr id="4" name="Marcador de fecha 3">
            <a:extLst>
              <a:ext uri="{FF2B5EF4-FFF2-40B4-BE49-F238E27FC236}">
                <a16:creationId xmlns:a16="http://schemas.microsoft.com/office/drawing/2014/main" id="{F62968BD-D1AF-8EC0-6406-C2FE89C205F7}"/>
              </a:ext>
            </a:extLst>
          </p:cNvPr>
          <p:cNvSpPr>
            <a:spLocks noGrp="1"/>
          </p:cNvSpPr>
          <p:nvPr>
            <p:ph type="dt" sz="half" idx="10"/>
          </p:nvPr>
        </p:nvSpPr>
        <p:spPr/>
        <p:txBody>
          <a:bodyPr/>
          <a:lstStyle/>
          <a:p>
            <a:fld id="{9E48A63E-2420-43D7-A764-0D842C970DA3}" type="datetimeFigureOut">
              <a:rPr lang="es-419" smtClean="0"/>
              <a:t>3/9/2024</a:t>
            </a:fld>
            <a:endParaRPr lang="es-419" dirty="0"/>
          </a:p>
        </p:txBody>
      </p:sp>
      <p:sp>
        <p:nvSpPr>
          <p:cNvPr id="5" name="Marcador de pie de página 4">
            <a:extLst>
              <a:ext uri="{FF2B5EF4-FFF2-40B4-BE49-F238E27FC236}">
                <a16:creationId xmlns:a16="http://schemas.microsoft.com/office/drawing/2014/main" id="{BFD3ADBF-4A7D-188C-A930-DE9F2DF30187}"/>
              </a:ext>
            </a:extLst>
          </p:cNvPr>
          <p:cNvSpPr>
            <a:spLocks noGrp="1"/>
          </p:cNvSpPr>
          <p:nvPr>
            <p:ph type="ftr" sz="quarter" idx="11"/>
          </p:nvPr>
        </p:nvSpPr>
        <p:spPr/>
        <p:txBody>
          <a:bodyPr/>
          <a:lstStyle/>
          <a:p>
            <a:endParaRPr lang="es-419"/>
          </a:p>
        </p:txBody>
      </p:sp>
      <p:sp>
        <p:nvSpPr>
          <p:cNvPr id="6" name="Marcador de número de diapositiva 5">
            <a:extLst>
              <a:ext uri="{FF2B5EF4-FFF2-40B4-BE49-F238E27FC236}">
                <a16:creationId xmlns:a16="http://schemas.microsoft.com/office/drawing/2014/main" id="{90A2590E-E8B6-458A-9634-87A134355A11}"/>
              </a:ext>
            </a:extLst>
          </p:cNvPr>
          <p:cNvSpPr>
            <a:spLocks noGrp="1"/>
          </p:cNvSpPr>
          <p:nvPr>
            <p:ph type="sldNum" sz="quarter" idx="12"/>
          </p:nvPr>
        </p:nvSpPr>
        <p:spPr/>
        <p:txBody>
          <a:bodyPr/>
          <a:lstStyle/>
          <a:p>
            <a:fld id="{607AB382-0445-4B49-A5F1-1D0049C4FE25}" type="slidenum">
              <a:rPr lang="es-419" smtClean="0"/>
              <a:t>‹Nº›</a:t>
            </a:fld>
            <a:endParaRPr lang="es-419"/>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38200" y="3153566"/>
            <a:ext cx="2257425" cy="161925"/>
          </a:xfrm>
          <a:prstGeom prst="rect">
            <a:avLst/>
          </a:prstGeom>
        </p:spPr>
      </p:pic>
      <p:sp>
        <p:nvSpPr>
          <p:cNvPr id="7" name="Marcador de contenido 2">
            <a:extLst>
              <a:ext uri="{FF2B5EF4-FFF2-40B4-BE49-F238E27FC236}">
                <a16:creationId xmlns:a16="http://schemas.microsoft.com/office/drawing/2014/main" id="{2A821CD4-E655-A4C8-BDC9-4BE6C4674226}"/>
              </a:ext>
            </a:extLst>
          </p:cNvPr>
          <p:cNvSpPr>
            <a:spLocks noGrp="1"/>
          </p:cNvSpPr>
          <p:nvPr>
            <p:ph idx="1" hasCustomPrompt="1"/>
          </p:nvPr>
        </p:nvSpPr>
        <p:spPr>
          <a:xfrm>
            <a:off x="810358" y="3591078"/>
            <a:ext cx="10543442" cy="963670"/>
          </a:xfrm>
          <a:ln>
            <a:noFill/>
          </a:ln>
        </p:spPr>
        <p:txBody>
          <a:bodyPr>
            <a:noAutofit/>
          </a:bodyPr>
          <a:lstStyle>
            <a:lvl1pPr marL="0" indent="0" algn="just">
              <a:buNone/>
              <a:defRPr sz="2000">
                <a:latin typeface="Pluto Cond Regular" panose="020B0506020203060204" pitchFamily="34" charset="0"/>
              </a:defRPr>
            </a:lvl1pPr>
            <a:lvl2pPr marL="457200" indent="0" algn="l">
              <a:buNone/>
              <a:defRPr sz="2000">
                <a:latin typeface="Pluto Cond Regular" panose="020B0506020203060204" pitchFamily="34" charset="0"/>
              </a:defRPr>
            </a:lvl2pPr>
          </a:lstStyle>
          <a:p>
            <a:pPr lvl="0"/>
            <a:r>
              <a:rPr lang="en-US" b="1" i="0" dirty="0">
                <a:solidFill>
                  <a:srgbClr val="000000"/>
                </a:solidFill>
                <a:effectLst/>
                <a:highlight>
                  <a:srgbClr val="FFFFFF"/>
                </a:highlight>
                <a:latin typeface="Open Sans" panose="020B0606030504020204" pitchFamily="34" charset="0"/>
              </a:rPr>
              <a:t>Lorem Ipsum</a:t>
            </a:r>
            <a:r>
              <a:rPr lang="en-US" b="0" i="0" dirty="0">
                <a:solidFill>
                  <a:srgbClr val="000000"/>
                </a:solidFill>
                <a:effectLst/>
                <a:highlight>
                  <a:srgbClr val="FFFFFF"/>
                </a:highlight>
                <a:latin typeface="Open Sans" panose="020B0606030504020204" pitchFamily="34" charset="0"/>
              </a:rPr>
              <a:t> is simply dummy text of the printing and typesetting industry. Lorem Ipsum has been the industry's standard dummy text ever since the 1500s, when an unknown printer took a galley of type and scrambled it to</a:t>
            </a:r>
            <a:endParaRPr lang="es-ES" dirty="0"/>
          </a:p>
        </p:txBody>
      </p:sp>
      <p:pic>
        <p:nvPicPr>
          <p:cNvPr id="13" name="Gráfico 12">
            <a:extLst>
              <a:ext uri="{FF2B5EF4-FFF2-40B4-BE49-F238E27FC236}">
                <a16:creationId xmlns:a16="http://schemas.microsoft.com/office/drawing/2014/main" id="{FF5EF22D-DCDB-E3E5-FE47-2BEB9AB646A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5231" y="5339751"/>
            <a:ext cx="12234483" cy="1542810"/>
          </a:xfrm>
          <a:prstGeom prst="rect">
            <a:avLst/>
          </a:prstGeom>
        </p:spPr>
      </p:pic>
      <p:sp>
        <p:nvSpPr>
          <p:cNvPr id="19" name="Subtítulo 2">
            <a:extLst>
              <a:ext uri="{FF2B5EF4-FFF2-40B4-BE49-F238E27FC236}">
                <a16:creationId xmlns:a16="http://schemas.microsoft.com/office/drawing/2014/main" id="{92629A22-D5FF-39B1-94BB-18A07B507808}"/>
              </a:ext>
            </a:extLst>
          </p:cNvPr>
          <p:cNvSpPr>
            <a:spLocks noGrp="1"/>
          </p:cNvSpPr>
          <p:nvPr>
            <p:ph type="subTitle" idx="13" hasCustomPrompt="1"/>
          </p:nvPr>
        </p:nvSpPr>
        <p:spPr>
          <a:xfrm>
            <a:off x="838201" y="2601566"/>
            <a:ext cx="4514850"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3715391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10358" y="1889644"/>
            <a:ext cx="2151185" cy="450944"/>
          </a:xfrm>
        </p:spPr>
        <p:txBody>
          <a:bodyPr/>
          <a:lstStyle>
            <a:lvl1pPr algn="l">
              <a:defRPr>
                <a:latin typeface="Pluto Bold" panose="020B0803020203060204" pitchFamily="34" charset="0"/>
              </a:defRPr>
            </a:lvl1pPr>
          </a:lstStyle>
          <a:p>
            <a:r>
              <a:rPr lang="es-ES" dirty="0"/>
              <a:t>Título </a:t>
            </a:r>
            <a:endParaRPr lang="es-419" dirty="0"/>
          </a:p>
        </p:txBody>
      </p:sp>
      <p:sp>
        <p:nvSpPr>
          <p:cNvPr id="3" name="Marcador de contenido 2">
            <a:extLst>
              <a:ext uri="{FF2B5EF4-FFF2-40B4-BE49-F238E27FC236}">
                <a16:creationId xmlns:a16="http://schemas.microsoft.com/office/drawing/2014/main" id="{A2865C88-8304-E85F-A88A-DD2D42713873}"/>
              </a:ext>
            </a:extLst>
          </p:cNvPr>
          <p:cNvSpPr>
            <a:spLocks noGrp="1"/>
          </p:cNvSpPr>
          <p:nvPr>
            <p:ph idx="1" hasCustomPrompt="1"/>
          </p:nvPr>
        </p:nvSpPr>
        <p:spPr>
          <a:xfrm>
            <a:off x="810358" y="3332285"/>
            <a:ext cx="4514850" cy="2029884"/>
          </a:xfrm>
        </p:spPr>
        <p:txBody>
          <a:bodyPr>
            <a:noAutofit/>
          </a:bodyPr>
          <a:lstStyle>
            <a:lvl1pPr marL="0" indent="0" algn="just">
              <a:buNone/>
              <a:defRPr sz="2000">
                <a:latin typeface="Pluto Cond Regular" panose="020B0506020203060204" pitchFamily="34" charset="0"/>
              </a:defRPr>
            </a:lvl1pPr>
            <a:lvl2pPr marL="457200" indent="0" algn="l">
              <a:buNone/>
              <a:defRPr sz="2000">
                <a:latin typeface="Pluto Cond Regular" panose="020B0506020203060204" pitchFamily="34" charset="0"/>
              </a:defRPr>
            </a:lvl2pPr>
          </a:lstStyle>
          <a:p>
            <a:pPr lvl="0"/>
            <a:r>
              <a:rPr lang="en-US" b="1" i="0" dirty="0">
                <a:solidFill>
                  <a:srgbClr val="000000"/>
                </a:solidFill>
                <a:effectLst/>
                <a:highlight>
                  <a:srgbClr val="FFFFFF"/>
                </a:highlight>
                <a:latin typeface="Open Sans" panose="020B0606030504020204" pitchFamily="34" charset="0"/>
              </a:rPr>
              <a:t>Lorem Ipsum</a:t>
            </a:r>
            <a:r>
              <a:rPr lang="en-US" b="0" i="0" dirty="0">
                <a:solidFill>
                  <a:srgbClr val="000000"/>
                </a:solidFill>
                <a:effectLst/>
                <a:highlight>
                  <a:srgbClr val="FFFFFF"/>
                </a:highlight>
                <a:latin typeface="Open Sans" panose="020B0606030504020204" pitchFamily="34" charset="0"/>
              </a:rPr>
              <a:t> is simply dummy text of the printing and typesetting industry. Lorem Ipsum has been the industry's standard dummy text ever since the 1500s, when an unknown printer took a galley of type and scrambled it to</a:t>
            </a:r>
            <a:endParaRPr lang="es-ES" dirty="0"/>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0358" y="2911881"/>
            <a:ext cx="2257425" cy="161925"/>
          </a:xfrm>
          <a:prstGeom prst="rect">
            <a:avLst/>
          </a:prstGeom>
        </p:spPr>
      </p:pic>
      <p:sp>
        <p:nvSpPr>
          <p:cNvPr id="6" name="Marcador de posición de imagen 5">
            <a:extLst>
              <a:ext uri="{FF2B5EF4-FFF2-40B4-BE49-F238E27FC236}">
                <a16:creationId xmlns:a16="http://schemas.microsoft.com/office/drawing/2014/main" id="{43401731-99A6-A293-A63D-319DFCE718D2}"/>
              </a:ext>
            </a:extLst>
          </p:cNvPr>
          <p:cNvSpPr>
            <a:spLocks noGrp="1"/>
          </p:cNvSpPr>
          <p:nvPr>
            <p:ph type="pic" sz="quarter" idx="12"/>
          </p:nvPr>
        </p:nvSpPr>
        <p:spPr>
          <a:xfrm>
            <a:off x="5918200" y="501650"/>
            <a:ext cx="5838825" cy="6356349"/>
          </a:xfrm>
        </p:spPr>
        <p:txBody>
          <a:bodyPr/>
          <a:lstStyle/>
          <a:p>
            <a:endParaRPr lang="es-419"/>
          </a:p>
        </p:txBody>
      </p:sp>
      <p:pic>
        <p:nvPicPr>
          <p:cNvPr id="7" name="Gráfico 6">
            <a:extLst>
              <a:ext uri="{FF2B5EF4-FFF2-40B4-BE49-F238E27FC236}">
                <a16:creationId xmlns:a16="http://schemas.microsoft.com/office/drawing/2014/main" id="{478CA16E-464D-4399-F625-B199F252ECD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231" y="5339751"/>
            <a:ext cx="12234483" cy="1542810"/>
          </a:xfrm>
          <a:prstGeom prst="rect">
            <a:avLst/>
          </a:prstGeom>
        </p:spPr>
      </p:pic>
      <p:sp>
        <p:nvSpPr>
          <p:cNvPr id="11" name="Subtítulo 2">
            <a:extLst>
              <a:ext uri="{FF2B5EF4-FFF2-40B4-BE49-F238E27FC236}">
                <a16:creationId xmlns:a16="http://schemas.microsoft.com/office/drawing/2014/main" id="{455C1CC9-412B-2E11-F6C4-4FED6142A9E8}"/>
              </a:ext>
            </a:extLst>
          </p:cNvPr>
          <p:cNvSpPr>
            <a:spLocks noGrp="1"/>
          </p:cNvSpPr>
          <p:nvPr>
            <p:ph type="subTitle" idx="13" hasCustomPrompt="1"/>
          </p:nvPr>
        </p:nvSpPr>
        <p:spPr>
          <a:xfrm>
            <a:off x="838201" y="2470839"/>
            <a:ext cx="2151185"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287701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7126656-4361-8B0B-E0FD-BABE8B18950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contenido 3">
            <a:extLst>
              <a:ext uri="{FF2B5EF4-FFF2-40B4-BE49-F238E27FC236}">
                <a16:creationId xmlns:a16="http://schemas.microsoft.com/office/drawing/2014/main" id="{35A0B642-FE1B-C24D-E35E-5F1FD050DD3E}"/>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8" name="Título 1">
            <a:extLst>
              <a:ext uri="{FF2B5EF4-FFF2-40B4-BE49-F238E27FC236}">
                <a16:creationId xmlns:a16="http://schemas.microsoft.com/office/drawing/2014/main" id="{A89AB2CE-6D4A-C3BF-A5AA-E8BD6F7D1EF5}"/>
              </a:ext>
            </a:extLst>
          </p:cNvPr>
          <p:cNvSpPr>
            <a:spLocks noGrp="1"/>
          </p:cNvSpPr>
          <p:nvPr>
            <p:ph type="title" hasCustomPrompt="1"/>
          </p:nvPr>
        </p:nvSpPr>
        <p:spPr>
          <a:xfrm>
            <a:off x="838200" y="411385"/>
            <a:ext cx="4514850" cy="454384"/>
          </a:xfrm>
        </p:spPr>
        <p:txBody>
          <a:bodyPr/>
          <a:lstStyle>
            <a:lvl1pPr algn="l">
              <a:defRPr>
                <a:latin typeface="Pluto Bold" panose="020B0803020203060204" pitchFamily="34" charset="0"/>
              </a:defRPr>
            </a:lvl1pPr>
          </a:lstStyle>
          <a:p>
            <a:r>
              <a:rPr lang="es-ES" dirty="0"/>
              <a:t>Título </a:t>
            </a:r>
            <a:endParaRPr lang="es-419" dirty="0"/>
          </a:p>
        </p:txBody>
      </p:sp>
      <p:pic>
        <p:nvPicPr>
          <p:cNvPr id="10" name="Gráfico 9">
            <a:extLst>
              <a:ext uri="{FF2B5EF4-FFF2-40B4-BE49-F238E27FC236}">
                <a16:creationId xmlns:a16="http://schemas.microsoft.com/office/drawing/2014/main" id="{B82A46FF-D9BC-8FDA-EF94-03069B9EBEC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0358" y="1427308"/>
            <a:ext cx="2257425" cy="161925"/>
          </a:xfrm>
          <a:prstGeom prst="rect">
            <a:avLst/>
          </a:prstGeom>
        </p:spPr>
      </p:pic>
      <p:pic>
        <p:nvPicPr>
          <p:cNvPr id="11" name="Gráfico 10">
            <a:extLst>
              <a:ext uri="{FF2B5EF4-FFF2-40B4-BE49-F238E27FC236}">
                <a16:creationId xmlns:a16="http://schemas.microsoft.com/office/drawing/2014/main" id="{CE7BAEC6-7B13-8EC5-8D56-42F2C433463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231" y="5339751"/>
            <a:ext cx="12234483" cy="1542810"/>
          </a:xfrm>
          <a:prstGeom prst="rect">
            <a:avLst/>
          </a:prstGeom>
        </p:spPr>
      </p:pic>
      <p:sp>
        <p:nvSpPr>
          <p:cNvPr id="12" name="Subtítulo 2">
            <a:extLst>
              <a:ext uri="{FF2B5EF4-FFF2-40B4-BE49-F238E27FC236}">
                <a16:creationId xmlns:a16="http://schemas.microsoft.com/office/drawing/2014/main" id="{0DFFA840-0EC8-EDDB-275B-D2A87CBC0DEA}"/>
              </a:ext>
            </a:extLst>
          </p:cNvPr>
          <p:cNvSpPr>
            <a:spLocks noGrp="1"/>
          </p:cNvSpPr>
          <p:nvPr>
            <p:ph type="subTitle" idx="13" hasCustomPrompt="1"/>
          </p:nvPr>
        </p:nvSpPr>
        <p:spPr>
          <a:xfrm>
            <a:off x="838201" y="919598"/>
            <a:ext cx="4514850"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351364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4" name="Marcador de fecha 3">
            <a:extLst>
              <a:ext uri="{FF2B5EF4-FFF2-40B4-BE49-F238E27FC236}">
                <a16:creationId xmlns:a16="http://schemas.microsoft.com/office/drawing/2014/main" id="{8C68711D-FDED-CA9A-1175-7C599B5B4F86}"/>
              </a:ext>
            </a:extLst>
          </p:cNvPr>
          <p:cNvSpPr>
            <a:spLocks noGrp="1"/>
          </p:cNvSpPr>
          <p:nvPr>
            <p:ph type="dt" sz="half" idx="10"/>
          </p:nvPr>
        </p:nvSpPr>
        <p:spPr/>
        <p:txBody>
          <a:bodyPr/>
          <a:lstStyle/>
          <a:p>
            <a:fld id="{9E48A63E-2420-43D7-A764-0D842C970DA3}" type="datetimeFigureOut">
              <a:rPr lang="es-419" smtClean="0"/>
              <a:t>3/9/2024</a:t>
            </a:fld>
            <a:endParaRPr lang="es-419"/>
          </a:p>
        </p:txBody>
      </p:sp>
      <p:sp>
        <p:nvSpPr>
          <p:cNvPr id="5" name="Marcador de pie de página 4">
            <a:extLst>
              <a:ext uri="{FF2B5EF4-FFF2-40B4-BE49-F238E27FC236}">
                <a16:creationId xmlns:a16="http://schemas.microsoft.com/office/drawing/2014/main" id="{3FD82D24-B9AD-1166-B663-D06B8C2DD000}"/>
              </a:ext>
            </a:extLst>
          </p:cNvPr>
          <p:cNvSpPr>
            <a:spLocks noGrp="1"/>
          </p:cNvSpPr>
          <p:nvPr>
            <p:ph type="ftr" sz="quarter" idx="11"/>
          </p:nvPr>
        </p:nvSpPr>
        <p:spPr/>
        <p:txBody>
          <a:bodyPr/>
          <a:lstStyle/>
          <a:p>
            <a:endParaRPr lang="es-419"/>
          </a:p>
        </p:txBody>
      </p:sp>
      <p:sp>
        <p:nvSpPr>
          <p:cNvPr id="6" name="Marcador de número de diapositiva 5">
            <a:extLst>
              <a:ext uri="{FF2B5EF4-FFF2-40B4-BE49-F238E27FC236}">
                <a16:creationId xmlns:a16="http://schemas.microsoft.com/office/drawing/2014/main" id="{D3A78D4C-E3B2-0124-B085-05A689D56C0D}"/>
              </a:ext>
            </a:extLst>
          </p:cNvPr>
          <p:cNvSpPr>
            <a:spLocks noGrp="1"/>
          </p:cNvSpPr>
          <p:nvPr>
            <p:ph type="sldNum" sz="quarter" idx="12"/>
          </p:nvPr>
        </p:nvSpPr>
        <p:spPr/>
        <p:txBody>
          <a:bodyPr/>
          <a:lstStyle/>
          <a:p>
            <a:fld id="{607AB382-0445-4B49-A5F1-1D0049C4FE25}" type="slidenum">
              <a:rPr lang="es-419" smtClean="0"/>
              <a:t>‹Nº›</a:t>
            </a:fld>
            <a:endParaRPr lang="es-419"/>
          </a:p>
        </p:txBody>
      </p:sp>
      <p:pic>
        <p:nvPicPr>
          <p:cNvPr id="8" name="Gráfico 7">
            <a:extLst>
              <a:ext uri="{FF2B5EF4-FFF2-40B4-BE49-F238E27FC236}">
                <a16:creationId xmlns:a16="http://schemas.microsoft.com/office/drawing/2014/main" id="{FB598110-29A4-95F2-BEC2-8135D51F693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154" y="483079"/>
            <a:ext cx="12263032" cy="6394075"/>
          </a:xfrm>
          <a:prstGeom prst="rect">
            <a:avLst/>
          </a:prstGeom>
        </p:spPr>
      </p:pic>
      <p:sp>
        <p:nvSpPr>
          <p:cNvPr id="9" name="Título 1">
            <a:extLst>
              <a:ext uri="{FF2B5EF4-FFF2-40B4-BE49-F238E27FC236}">
                <a16:creationId xmlns:a16="http://schemas.microsoft.com/office/drawing/2014/main" id="{DB555EFB-C887-35F2-A8CE-49D9B0A692AA}"/>
              </a:ext>
            </a:extLst>
          </p:cNvPr>
          <p:cNvSpPr>
            <a:spLocks noGrp="1"/>
          </p:cNvSpPr>
          <p:nvPr>
            <p:ph type="title" hasCustomPrompt="1"/>
          </p:nvPr>
        </p:nvSpPr>
        <p:spPr>
          <a:xfrm>
            <a:off x="4562849" y="2974616"/>
            <a:ext cx="2001853" cy="454384"/>
          </a:xfrm>
        </p:spPr>
        <p:txBody>
          <a:bodyPr/>
          <a:lstStyle>
            <a:lvl1pPr algn="l">
              <a:defRPr>
                <a:latin typeface="Pluto Bold" panose="020B0803020203060204" pitchFamily="34" charset="0"/>
              </a:defRPr>
            </a:lvl1pPr>
          </a:lstStyle>
          <a:p>
            <a:r>
              <a:rPr lang="es-ES" dirty="0"/>
              <a:t>Título </a:t>
            </a:r>
            <a:endParaRPr lang="es-419" dirty="0"/>
          </a:p>
        </p:txBody>
      </p:sp>
    </p:spTree>
    <p:extLst>
      <p:ext uri="{BB962C8B-B14F-4D97-AF65-F5344CB8AC3E}">
        <p14:creationId xmlns:p14="http://schemas.microsoft.com/office/powerpoint/2010/main" val="23658732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37F926-8DFC-D4AF-CE52-8266E00A03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419"/>
          </a:p>
        </p:txBody>
      </p:sp>
      <p:sp>
        <p:nvSpPr>
          <p:cNvPr id="3" name="Marcador de texto 2">
            <a:extLst>
              <a:ext uri="{FF2B5EF4-FFF2-40B4-BE49-F238E27FC236}">
                <a16:creationId xmlns:a16="http://schemas.microsoft.com/office/drawing/2014/main" id="{DC7AC9F8-9CEE-DB2C-5584-FBA4072803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419" dirty="0"/>
          </a:p>
        </p:txBody>
      </p:sp>
      <p:sp>
        <p:nvSpPr>
          <p:cNvPr id="4" name="Marcador de fecha 3">
            <a:extLst>
              <a:ext uri="{FF2B5EF4-FFF2-40B4-BE49-F238E27FC236}">
                <a16:creationId xmlns:a16="http://schemas.microsoft.com/office/drawing/2014/main" id="{8229AA0D-DF2F-A4CF-2BDF-379BD8567A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E48A63E-2420-43D7-A764-0D842C970DA3}" type="datetimeFigureOut">
              <a:rPr lang="es-419" smtClean="0"/>
              <a:t>3/9/2024</a:t>
            </a:fld>
            <a:endParaRPr lang="es-419"/>
          </a:p>
        </p:txBody>
      </p:sp>
      <p:sp>
        <p:nvSpPr>
          <p:cNvPr id="5" name="Marcador de pie de página 4">
            <a:extLst>
              <a:ext uri="{FF2B5EF4-FFF2-40B4-BE49-F238E27FC236}">
                <a16:creationId xmlns:a16="http://schemas.microsoft.com/office/drawing/2014/main" id="{14D59C6B-3065-3DF4-1574-BA1F9EA486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419"/>
          </a:p>
        </p:txBody>
      </p:sp>
      <p:sp>
        <p:nvSpPr>
          <p:cNvPr id="6" name="Marcador de número de diapositiva 5">
            <a:extLst>
              <a:ext uri="{FF2B5EF4-FFF2-40B4-BE49-F238E27FC236}">
                <a16:creationId xmlns:a16="http://schemas.microsoft.com/office/drawing/2014/main" id="{2BC54E47-9431-574C-CF66-7F54146946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07AB382-0445-4B49-A5F1-1D0049C4FE25}" type="slidenum">
              <a:rPr lang="es-419" smtClean="0"/>
              <a:t>‹Nº›</a:t>
            </a:fld>
            <a:endParaRPr lang="es-419"/>
          </a:p>
        </p:txBody>
      </p:sp>
    </p:spTree>
    <p:extLst>
      <p:ext uri="{BB962C8B-B14F-4D97-AF65-F5344CB8AC3E}">
        <p14:creationId xmlns:p14="http://schemas.microsoft.com/office/powerpoint/2010/main" val="40831053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52" r:id="rId5"/>
    <p:sldLayoutId id="214748365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419"/>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sirep@sefin.gob.hn"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0F6444-9A61-101C-AE79-3E73EE5BD3E9}"/>
              </a:ext>
            </a:extLst>
          </p:cNvPr>
          <p:cNvSpPr>
            <a:spLocks noGrp="1"/>
          </p:cNvSpPr>
          <p:nvPr>
            <p:ph type="ctrTitle"/>
          </p:nvPr>
        </p:nvSpPr>
        <p:spPr>
          <a:xfrm>
            <a:off x="1807234" y="2601426"/>
            <a:ext cx="8577531" cy="2050386"/>
          </a:xfrm>
        </p:spPr>
        <p:txBody>
          <a:bodyPr/>
          <a:lstStyle/>
          <a:p>
            <a:r>
              <a:rPr lang="es-419" dirty="0"/>
              <a:t>SISTEMA DE REGISTRO Y CONTROL DE SERVIDORES </a:t>
            </a:r>
            <a:br>
              <a:rPr lang="es-419" dirty="0"/>
            </a:br>
            <a:r>
              <a:rPr lang="es-419" sz="4800" dirty="0">
                <a:solidFill>
                  <a:schemeClr val="bg2">
                    <a:lumMod val="25000"/>
                  </a:schemeClr>
                </a:solidFill>
                <a:effectLst>
                  <a:outerShdw blurRad="38100" dist="38100" dir="2700000" algn="tl">
                    <a:srgbClr val="000000">
                      <a:alpha val="43137"/>
                    </a:srgbClr>
                  </a:outerShdw>
                </a:effectLst>
              </a:rPr>
              <a:t>SIREP</a:t>
            </a:r>
            <a:endParaRPr lang="es-419" dirty="0">
              <a:solidFill>
                <a:schemeClr val="bg2">
                  <a:lumMod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495273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48E09876-1535-EC2C-5B90-B6CBC9DFA249}"/>
              </a:ext>
            </a:extLst>
          </p:cNvPr>
          <p:cNvSpPr txBox="1"/>
          <p:nvPr/>
        </p:nvSpPr>
        <p:spPr>
          <a:xfrm>
            <a:off x="348448" y="3429000"/>
            <a:ext cx="6147786" cy="1384995"/>
          </a:xfrm>
          <a:prstGeom prst="rect">
            <a:avLst/>
          </a:prstGeom>
          <a:noFill/>
        </p:spPr>
        <p:txBody>
          <a:bodyPr wrap="square">
            <a:spAutoFit/>
          </a:bodyPr>
          <a:lstStyle/>
          <a:p>
            <a:pPr algn="ctr"/>
            <a:r>
              <a:rPr lang="es-ES" sz="28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Lineamientos Generales para la Atención en Gestiones de Registro de Servidores</a:t>
            </a:r>
            <a:endParaRPr lang="es-HN" sz="28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
        <p:nvSpPr>
          <p:cNvPr id="8" name="Rectángulo 7">
            <a:extLst>
              <a:ext uri="{FF2B5EF4-FFF2-40B4-BE49-F238E27FC236}">
                <a16:creationId xmlns:a16="http://schemas.microsoft.com/office/drawing/2014/main" id="{D02863A2-4F7C-C549-0D40-61BBCEDA1CD5}"/>
              </a:ext>
            </a:extLst>
          </p:cNvPr>
          <p:cNvSpPr/>
          <p:nvPr/>
        </p:nvSpPr>
        <p:spPr>
          <a:xfrm>
            <a:off x="745724" y="2423604"/>
            <a:ext cx="2592280" cy="85225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7" name="Imagen 6">
            <a:extLst>
              <a:ext uri="{FF2B5EF4-FFF2-40B4-BE49-F238E27FC236}">
                <a16:creationId xmlns:a16="http://schemas.microsoft.com/office/drawing/2014/main" id="{A1A0496B-0D31-7B37-4ACC-1958894CA41D}"/>
              </a:ext>
            </a:extLst>
          </p:cNvPr>
          <p:cNvPicPr>
            <a:picLocks noChangeAspect="1"/>
          </p:cNvPicPr>
          <p:nvPr/>
        </p:nvPicPr>
        <p:blipFill>
          <a:blip r:embed="rId2"/>
          <a:stretch>
            <a:fillRect/>
          </a:stretch>
        </p:blipFill>
        <p:spPr>
          <a:xfrm>
            <a:off x="1686710" y="567735"/>
            <a:ext cx="3302588" cy="2632408"/>
          </a:xfrm>
          <a:prstGeom prst="rect">
            <a:avLst/>
          </a:prstGeom>
        </p:spPr>
      </p:pic>
    </p:spTree>
    <p:extLst>
      <p:ext uri="{BB962C8B-B14F-4D97-AF65-F5344CB8AC3E}">
        <p14:creationId xmlns:p14="http://schemas.microsoft.com/office/powerpoint/2010/main" val="172765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7AC19ECD-6490-11BA-20CE-9D7646470E31}"/>
              </a:ext>
            </a:extLst>
          </p:cNvPr>
          <p:cNvSpPr txBox="1"/>
          <p:nvPr/>
        </p:nvSpPr>
        <p:spPr>
          <a:xfrm>
            <a:off x="3030985" y="476216"/>
            <a:ext cx="6130030" cy="1200329"/>
          </a:xfrm>
          <a:prstGeom prst="rect">
            <a:avLst/>
          </a:prstGeom>
          <a:noFill/>
        </p:spPr>
        <p:txBody>
          <a:bodyPr wrap="square">
            <a:spAutoFit/>
          </a:bodyPr>
          <a:lstStyle/>
          <a:p>
            <a:pPr algn="ctr"/>
            <a:r>
              <a:rPr lang="es-ES"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Lineamientos para Gestiones</a:t>
            </a:r>
            <a:endPar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
        <p:nvSpPr>
          <p:cNvPr id="5" name="Título 1">
            <a:extLst>
              <a:ext uri="{FF2B5EF4-FFF2-40B4-BE49-F238E27FC236}">
                <a16:creationId xmlns:a16="http://schemas.microsoft.com/office/drawing/2014/main" id="{70F37753-9ADD-E169-3FF1-C53D5D823AA2}"/>
              </a:ext>
            </a:extLst>
          </p:cNvPr>
          <p:cNvSpPr txBox="1">
            <a:spLocks/>
          </p:cNvSpPr>
          <p:nvPr/>
        </p:nvSpPr>
        <p:spPr>
          <a:xfrm>
            <a:off x="284085" y="1179182"/>
            <a:ext cx="4642836" cy="6159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Pluto Bold" panose="020B0803020203060204" pitchFamily="34" charset="0"/>
                <a:ea typeface="+mj-ea"/>
                <a:cs typeface="+mj-cs"/>
              </a:defRPr>
            </a:lvl1pPr>
          </a:lstStyle>
          <a:p>
            <a:endParaRPr lang="es-ES" sz="2400" b="1" dirty="0">
              <a:solidFill>
                <a:srgbClr val="949699"/>
              </a:solidFill>
              <a:latin typeface="Cambria" panose="02040503050406030204" pitchFamily="18" charset="0"/>
              <a:ea typeface="Cambria" panose="02040503050406030204" pitchFamily="18" charset="0"/>
            </a:endParaRPr>
          </a:p>
        </p:txBody>
      </p:sp>
      <p:pic>
        <p:nvPicPr>
          <p:cNvPr id="6" name="Imagen 5">
            <a:extLst>
              <a:ext uri="{FF2B5EF4-FFF2-40B4-BE49-F238E27FC236}">
                <a16:creationId xmlns:a16="http://schemas.microsoft.com/office/drawing/2014/main" id="{04B72B16-CD86-4B77-01EF-0B12101E717B}"/>
              </a:ext>
            </a:extLst>
          </p:cNvPr>
          <p:cNvPicPr>
            <a:picLocks noChangeAspect="1"/>
          </p:cNvPicPr>
          <p:nvPr/>
        </p:nvPicPr>
        <p:blipFill>
          <a:blip r:embed="rId2"/>
          <a:stretch>
            <a:fillRect/>
          </a:stretch>
        </p:blipFill>
        <p:spPr>
          <a:xfrm>
            <a:off x="6096000" y="2300253"/>
            <a:ext cx="5743575" cy="1352550"/>
          </a:xfrm>
          <a:prstGeom prst="rect">
            <a:avLst/>
          </a:prstGeom>
        </p:spPr>
      </p:pic>
      <p:sp>
        <p:nvSpPr>
          <p:cNvPr id="7" name="CuadroTexto 6">
            <a:extLst>
              <a:ext uri="{FF2B5EF4-FFF2-40B4-BE49-F238E27FC236}">
                <a16:creationId xmlns:a16="http://schemas.microsoft.com/office/drawing/2014/main" id="{9FC7265F-3517-9265-9095-3C0569FF0523}"/>
              </a:ext>
            </a:extLst>
          </p:cNvPr>
          <p:cNvSpPr txBox="1"/>
          <p:nvPr/>
        </p:nvSpPr>
        <p:spPr>
          <a:xfrm>
            <a:off x="0" y="2561030"/>
            <a:ext cx="4313382" cy="830997"/>
          </a:xfrm>
          <a:prstGeom prst="rect">
            <a:avLst/>
          </a:prstGeom>
          <a:solidFill>
            <a:schemeClr val="bg2">
              <a:lumMod val="25000"/>
            </a:schemeClr>
          </a:solidFill>
        </p:spPr>
        <p:txBody>
          <a:bodyPr wrap="square" rtlCol="0">
            <a:spAutoFit/>
          </a:bodyPr>
          <a:lstStyle/>
          <a:p>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Flujograma de Gestiones de Recursos Humanos</a:t>
            </a:r>
          </a:p>
        </p:txBody>
      </p:sp>
      <p:sp>
        <p:nvSpPr>
          <p:cNvPr id="8" name="Flecha: a la derecha 7">
            <a:extLst>
              <a:ext uri="{FF2B5EF4-FFF2-40B4-BE49-F238E27FC236}">
                <a16:creationId xmlns:a16="http://schemas.microsoft.com/office/drawing/2014/main" id="{D4D1D8A8-3DBD-7D8A-D7A6-9995C89DAE0F}"/>
              </a:ext>
            </a:extLst>
          </p:cNvPr>
          <p:cNvSpPr/>
          <p:nvPr/>
        </p:nvSpPr>
        <p:spPr>
          <a:xfrm>
            <a:off x="4641273" y="2758319"/>
            <a:ext cx="1126836" cy="436418"/>
          </a:xfrm>
          <a:prstGeom prst="rightArrow">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9" name="Imagen 8">
            <a:extLst>
              <a:ext uri="{FF2B5EF4-FFF2-40B4-BE49-F238E27FC236}">
                <a16:creationId xmlns:a16="http://schemas.microsoft.com/office/drawing/2014/main" id="{9795AA65-D536-1C4D-6C46-A72BDE0EE4B0}"/>
              </a:ext>
            </a:extLst>
          </p:cNvPr>
          <p:cNvPicPr>
            <a:picLocks noChangeAspect="1"/>
          </p:cNvPicPr>
          <p:nvPr/>
        </p:nvPicPr>
        <p:blipFill>
          <a:blip r:embed="rId3"/>
          <a:stretch>
            <a:fillRect/>
          </a:stretch>
        </p:blipFill>
        <p:spPr>
          <a:xfrm>
            <a:off x="10823714" y="0"/>
            <a:ext cx="1378951" cy="1099127"/>
          </a:xfrm>
          <a:prstGeom prst="rect">
            <a:avLst/>
          </a:prstGeom>
        </p:spPr>
      </p:pic>
    </p:spTree>
    <p:extLst>
      <p:ext uri="{BB962C8B-B14F-4D97-AF65-F5344CB8AC3E}">
        <p14:creationId xmlns:p14="http://schemas.microsoft.com/office/powerpoint/2010/main" val="24819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3">
            <a:extLst>
              <a:ext uri="{FF2B5EF4-FFF2-40B4-BE49-F238E27FC236}">
                <a16:creationId xmlns:a16="http://schemas.microsoft.com/office/drawing/2014/main" id="{0B9A2942-AD43-E959-B0A9-8ACBFFE748B5}"/>
              </a:ext>
            </a:extLst>
          </p:cNvPr>
          <p:cNvSpPr>
            <a:spLocks noGrp="1"/>
          </p:cNvSpPr>
          <p:nvPr>
            <p:ph type="subTitle" idx="13"/>
          </p:nvPr>
        </p:nvSpPr>
        <p:spPr>
          <a:xfrm>
            <a:off x="192998" y="1955260"/>
            <a:ext cx="4514850" cy="1187837"/>
          </a:xfrm>
        </p:spPr>
        <p:txBody>
          <a:bodyPr/>
          <a:lstStyle/>
          <a:p>
            <a:r>
              <a:rPr lang="es-ES" sz="2400" b="1" dirty="0">
                <a:solidFill>
                  <a:srgbClr val="949699"/>
                </a:solidFill>
                <a:latin typeface="Pluto Light" panose="020B0303020203060204" pitchFamily="34" charset="0"/>
                <a:ea typeface="Cambria" panose="02040503050406030204" pitchFamily="18" charset="0"/>
              </a:rPr>
              <a:t>Flujograma de </a:t>
            </a:r>
            <a:br>
              <a:rPr lang="es-ES" sz="2400" b="1" dirty="0">
                <a:solidFill>
                  <a:srgbClr val="949699"/>
                </a:solidFill>
                <a:latin typeface="Pluto Light" panose="020B0303020203060204" pitchFamily="34" charset="0"/>
                <a:ea typeface="Cambria" panose="02040503050406030204" pitchFamily="18" charset="0"/>
              </a:rPr>
            </a:br>
            <a:r>
              <a:rPr lang="es-ES" sz="2400" b="1" dirty="0">
                <a:solidFill>
                  <a:srgbClr val="949699"/>
                </a:solidFill>
                <a:latin typeface="Pluto Light" panose="020B0303020203060204" pitchFamily="34" charset="0"/>
                <a:ea typeface="Cambria" panose="02040503050406030204" pitchFamily="18" charset="0"/>
              </a:rPr>
              <a:t>Gestiones de Recursos Humanos</a:t>
            </a:r>
            <a:endParaRPr lang="es-419" sz="2400" dirty="0">
              <a:latin typeface="Pluto Light" panose="020B0303020203060204" pitchFamily="34" charset="0"/>
            </a:endParaRPr>
          </a:p>
        </p:txBody>
      </p:sp>
      <p:graphicFrame>
        <p:nvGraphicFramePr>
          <p:cNvPr id="5" name="Tabla 4">
            <a:extLst>
              <a:ext uri="{FF2B5EF4-FFF2-40B4-BE49-F238E27FC236}">
                <a16:creationId xmlns:a16="http://schemas.microsoft.com/office/drawing/2014/main" id="{D08E8E24-202B-0705-7292-181C505648C1}"/>
              </a:ext>
            </a:extLst>
          </p:cNvPr>
          <p:cNvGraphicFramePr>
            <a:graphicFrameLocks noGrp="1"/>
          </p:cNvGraphicFramePr>
          <p:nvPr>
            <p:extLst>
              <p:ext uri="{D42A27DB-BD31-4B8C-83A1-F6EECF244321}">
                <p14:modId xmlns:p14="http://schemas.microsoft.com/office/powerpoint/2010/main" val="3825072908"/>
              </p:ext>
            </p:extLst>
          </p:nvPr>
        </p:nvGraphicFramePr>
        <p:xfrm>
          <a:off x="4394446" y="172984"/>
          <a:ext cx="5477523" cy="5526479"/>
        </p:xfrm>
        <a:graphic>
          <a:graphicData uri="http://schemas.openxmlformats.org/drawingml/2006/table">
            <a:tbl>
              <a:tblPr firstRow="1" bandRow="1">
                <a:tableStyleId>{7DF18680-E054-41AD-8BC1-D1AEF772440D}</a:tableStyleId>
              </a:tblPr>
              <a:tblGrid>
                <a:gridCol w="2376487">
                  <a:extLst>
                    <a:ext uri="{9D8B030D-6E8A-4147-A177-3AD203B41FA5}">
                      <a16:colId xmlns:a16="http://schemas.microsoft.com/office/drawing/2014/main" val="20000"/>
                    </a:ext>
                  </a:extLst>
                </a:gridCol>
                <a:gridCol w="1680948">
                  <a:extLst>
                    <a:ext uri="{9D8B030D-6E8A-4147-A177-3AD203B41FA5}">
                      <a16:colId xmlns:a16="http://schemas.microsoft.com/office/drawing/2014/main" val="20001"/>
                    </a:ext>
                  </a:extLst>
                </a:gridCol>
                <a:gridCol w="1420088">
                  <a:extLst>
                    <a:ext uri="{9D8B030D-6E8A-4147-A177-3AD203B41FA5}">
                      <a16:colId xmlns:a16="http://schemas.microsoft.com/office/drawing/2014/main" val="20002"/>
                    </a:ext>
                  </a:extLst>
                </a:gridCol>
              </a:tblGrid>
              <a:tr h="41537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HN" sz="1400" baseline="0" dirty="0"/>
                        <a:t>INSTITUCIÓN </a:t>
                      </a:r>
                      <a:endParaRPr lang="es-HN" dirty="0"/>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51C1D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1400" b="1" kern="1200" dirty="0">
                          <a:solidFill>
                            <a:schemeClr val="lt1"/>
                          </a:solidFill>
                          <a:latin typeface="+mn-lt"/>
                          <a:ea typeface="+mn-ea"/>
                          <a:cs typeface="+mn-cs"/>
                        </a:rPr>
                        <a:t>SEFIN</a:t>
                      </a:r>
                      <a:r>
                        <a:rPr lang="es-HN" sz="1400" b="1" kern="1200" dirty="0">
                          <a:solidFill>
                            <a:schemeClr val="lt1"/>
                          </a:solidFill>
                          <a:latin typeface="+mn-lt"/>
                          <a:ea typeface="+mn-ea"/>
                          <a:cs typeface="+mn-cs"/>
                        </a:rPr>
                        <a:t> - DGP</a:t>
                      </a:r>
                    </a:p>
                  </a:txBody>
                  <a:tcPr anchor="ctr">
                    <a:lnT w="12700" cap="flat" cmpd="sng" algn="ctr">
                      <a:solidFill>
                        <a:schemeClr val="tx1"/>
                      </a:solidFill>
                      <a:prstDash val="solid"/>
                      <a:round/>
                      <a:headEnd type="none" w="med" len="med"/>
                      <a:tailEnd type="none" w="med" len="med"/>
                    </a:lnT>
                    <a:solidFill>
                      <a:srgbClr val="51C1D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 sz="1400" b="1" kern="1200" dirty="0">
                          <a:solidFill>
                            <a:schemeClr val="lt1"/>
                          </a:solidFill>
                          <a:latin typeface="+mn-lt"/>
                          <a:ea typeface="+mn-ea"/>
                          <a:cs typeface="+mn-cs"/>
                        </a:rPr>
                        <a:t>SEFIN - SIREP</a:t>
                      </a:r>
                      <a:endParaRPr lang="es-HN" sz="1400" b="1" kern="1200" dirty="0">
                        <a:solidFill>
                          <a:schemeClr val="lt1"/>
                        </a:solidFill>
                        <a:latin typeface="+mn-lt"/>
                        <a:ea typeface="+mn-ea"/>
                        <a:cs typeface="+mn-cs"/>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51C1D1"/>
                    </a:solidFill>
                  </a:tcPr>
                </a:tc>
                <a:extLst>
                  <a:ext uri="{0D108BD9-81ED-4DB2-BD59-A6C34878D82A}">
                    <a16:rowId xmlns:a16="http://schemas.microsoft.com/office/drawing/2014/main" val="10000"/>
                  </a:ext>
                </a:extLst>
              </a:tr>
              <a:tr h="682892">
                <a:tc>
                  <a:txBody>
                    <a:bodyPr/>
                    <a:lstStyle/>
                    <a:p>
                      <a:endParaRPr lang="es-HN" sz="1400" b="1" dirty="0"/>
                    </a:p>
                  </a:txBody>
                  <a:tcPr>
                    <a:lnL w="12700" cap="flat" cmpd="sng" algn="ctr">
                      <a:solidFill>
                        <a:schemeClr val="tx1"/>
                      </a:solidFill>
                      <a:prstDash val="solid"/>
                      <a:round/>
                      <a:headEnd type="none" w="med" len="med"/>
                      <a:tailEnd type="none" w="med" len="med"/>
                    </a:lnL>
                    <a:solidFill>
                      <a:schemeClr val="bg1">
                        <a:lumMod val="85000"/>
                      </a:schemeClr>
                    </a:solidFill>
                  </a:tcPr>
                </a:tc>
                <a:tc>
                  <a:txBody>
                    <a:bodyPr/>
                    <a:lstStyle/>
                    <a:p>
                      <a:endParaRPr lang="es-HN" sz="1400" b="1" dirty="0"/>
                    </a:p>
                  </a:txBody>
                  <a:tcPr>
                    <a:solidFill>
                      <a:schemeClr val="bg1">
                        <a:lumMod val="85000"/>
                      </a:schemeClr>
                    </a:solidFill>
                  </a:tcPr>
                </a:tc>
                <a:tc>
                  <a:txBody>
                    <a:bodyPr/>
                    <a:lstStyle/>
                    <a:p>
                      <a:endParaRPr lang="es-HN" sz="1400" b="1" dirty="0"/>
                    </a:p>
                  </a:txBody>
                  <a:tcPr>
                    <a:lnR w="12700" cap="flat" cmpd="sng" algn="ctr">
                      <a:solidFill>
                        <a:schemeClr val="tx1"/>
                      </a:solidFill>
                      <a:prstDash val="solid"/>
                      <a:round/>
                      <a:headEnd type="none" w="med" len="med"/>
                      <a:tailEnd type="none" w="med" len="med"/>
                    </a:lnR>
                    <a:solidFill>
                      <a:schemeClr val="bg1">
                        <a:lumMod val="85000"/>
                      </a:schemeClr>
                    </a:solidFill>
                  </a:tcPr>
                </a:tc>
                <a:extLst>
                  <a:ext uri="{0D108BD9-81ED-4DB2-BD59-A6C34878D82A}">
                    <a16:rowId xmlns:a16="http://schemas.microsoft.com/office/drawing/2014/main" val="10001"/>
                  </a:ext>
                </a:extLst>
              </a:tr>
              <a:tr h="715025">
                <a:tc>
                  <a:txBody>
                    <a:bodyPr/>
                    <a:lstStyle/>
                    <a:p>
                      <a:endParaRPr lang="es-HN" dirty="0"/>
                    </a:p>
                  </a:txBody>
                  <a:tcPr>
                    <a:lnL w="12700" cap="flat" cmpd="sng" algn="ctr">
                      <a:solidFill>
                        <a:schemeClr val="tx1"/>
                      </a:solidFill>
                      <a:prstDash val="solid"/>
                      <a:round/>
                      <a:headEnd type="none" w="med" len="med"/>
                      <a:tailEnd type="none" w="med" len="med"/>
                    </a:lnL>
                    <a:solidFill>
                      <a:schemeClr val="bg1">
                        <a:lumMod val="95000"/>
                      </a:schemeClr>
                    </a:solidFill>
                  </a:tcPr>
                </a:tc>
                <a:tc>
                  <a:txBody>
                    <a:bodyPr/>
                    <a:lstStyle/>
                    <a:p>
                      <a:endParaRPr lang="es-HN" dirty="0"/>
                    </a:p>
                  </a:txBody>
                  <a:tcPr>
                    <a:solidFill>
                      <a:schemeClr val="bg1">
                        <a:lumMod val="9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2"/>
                  </a:ext>
                </a:extLst>
              </a:tr>
              <a:tr h="853457">
                <a:tc>
                  <a:txBody>
                    <a:bodyPr/>
                    <a:lstStyle/>
                    <a:p>
                      <a:endParaRPr lang="es-HN" dirty="0"/>
                    </a:p>
                  </a:txBody>
                  <a:tcPr>
                    <a:lnL w="12700" cap="flat" cmpd="sng" algn="ctr">
                      <a:solidFill>
                        <a:schemeClr val="tx1"/>
                      </a:solidFill>
                      <a:prstDash val="solid"/>
                      <a:round/>
                      <a:headEnd type="none" w="med" len="med"/>
                      <a:tailEnd type="none" w="med" len="med"/>
                    </a:lnL>
                    <a:solidFill>
                      <a:schemeClr val="bg1">
                        <a:lumMod val="85000"/>
                      </a:schemeClr>
                    </a:solidFill>
                  </a:tcPr>
                </a:tc>
                <a:tc>
                  <a:txBody>
                    <a:bodyPr/>
                    <a:lstStyle/>
                    <a:p>
                      <a:endParaRPr lang="es-HN" dirty="0"/>
                    </a:p>
                  </a:txBody>
                  <a:tcPr>
                    <a:solidFill>
                      <a:schemeClr val="bg1">
                        <a:lumMod val="8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solidFill>
                      <a:schemeClr val="bg1">
                        <a:lumMod val="85000"/>
                      </a:schemeClr>
                    </a:solidFill>
                  </a:tcPr>
                </a:tc>
                <a:extLst>
                  <a:ext uri="{0D108BD9-81ED-4DB2-BD59-A6C34878D82A}">
                    <a16:rowId xmlns:a16="http://schemas.microsoft.com/office/drawing/2014/main" val="10003"/>
                  </a:ext>
                </a:extLst>
              </a:tr>
              <a:tr h="752826">
                <a:tc>
                  <a:txBody>
                    <a:bodyPr/>
                    <a:lstStyle/>
                    <a:p>
                      <a:endParaRPr lang="es-HN" dirty="0"/>
                    </a:p>
                  </a:txBody>
                  <a:tcPr>
                    <a:lnL w="12700" cap="flat" cmpd="sng" algn="ctr">
                      <a:solidFill>
                        <a:schemeClr val="tx1"/>
                      </a:solidFill>
                      <a:prstDash val="solid"/>
                      <a:round/>
                      <a:headEnd type="none" w="med" len="med"/>
                      <a:tailEnd type="none" w="med" len="med"/>
                    </a:lnL>
                    <a:solidFill>
                      <a:schemeClr val="bg1">
                        <a:lumMod val="95000"/>
                      </a:schemeClr>
                    </a:solidFill>
                  </a:tcPr>
                </a:tc>
                <a:tc>
                  <a:txBody>
                    <a:bodyPr/>
                    <a:lstStyle/>
                    <a:p>
                      <a:endParaRPr lang="es-HN" dirty="0"/>
                    </a:p>
                  </a:txBody>
                  <a:tcPr>
                    <a:solidFill>
                      <a:schemeClr val="bg1">
                        <a:lumMod val="9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4"/>
                  </a:ext>
                </a:extLst>
              </a:tr>
              <a:tr h="694770">
                <a:tc>
                  <a:txBody>
                    <a:bodyPr/>
                    <a:lstStyle/>
                    <a:p>
                      <a:endParaRPr lang="es-HN" dirty="0"/>
                    </a:p>
                  </a:txBody>
                  <a:tcPr>
                    <a:lnL w="12700" cap="flat" cmpd="sng" algn="ctr">
                      <a:solidFill>
                        <a:schemeClr val="tx1"/>
                      </a:solidFill>
                      <a:prstDash val="solid"/>
                      <a:round/>
                      <a:headEnd type="none" w="med" len="med"/>
                      <a:tailEnd type="none" w="med" len="med"/>
                    </a:lnL>
                    <a:solidFill>
                      <a:schemeClr val="bg1">
                        <a:lumMod val="85000"/>
                      </a:schemeClr>
                    </a:solidFill>
                  </a:tcPr>
                </a:tc>
                <a:tc>
                  <a:txBody>
                    <a:bodyPr/>
                    <a:lstStyle/>
                    <a:p>
                      <a:endParaRPr lang="es-HN" dirty="0"/>
                    </a:p>
                  </a:txBody>
                  <a:tcPr>
                    <a:solidFill>
                      <a:schemeClr val="bg1">
                        <a:lumMod val="8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solidFill>
                      <a:schemeClr val="bg1">
                        <a:lumMod val="85000"/>
                      </a:schemeClr>
                    </a:solidFill>
                  </a:tcPr>
                </a:tc>
                <a:extLst>
                  <a:ext uri="{0D108BD9-81ED-4DB2-BD59-A6C34878D82A}">
                    <a16:rowId xmlns:a16="http://schemas.microsoft.com/office/drawing/2014/main" val="1658037134"/>
                  </a:ext>
                </a:extLst>
              </a:tr>
              <a:tr h="719184">
                <a:tc>
                  <a:txBody>
                    <a:bodyPr/>
                    <a:lstStyle/>
                    <a:p>
                      <a:endParaRPr lang="es-HN" dirty="0"/>
                    </a:p>
                  </a:txBody>
                  <a:tcPr>
                    <a:lnL w="12700" cap="flat" cmpd="sng" algn="ctr">
                      <a:solidFill>
                        <a:schemeClr val="tx1"/>
                      </a:solidFill>
                      <a:prstDash val="solid"/>
                      <a:round/>
                      <a:headEnd type="none" w="med" len="med"/>
                      <a:tailEnd type="none" w="med" len="med"/>
                    </a:lnL>
                    <a:solidFill>
                      <a:schemeClr val="bg1">
                        <a:lumMod val="95000"/>
                      </a:schemeClr>
                    </a:solidFill>
                  </a:tcPr>
                </a:tc>
                <a:tc>
                  <a:txBody>
                    <a:bodyPr/>
                    <a:lstStyle/>
                    <a:p>
                      <a:endParaRPr lang="es-HN" dirty="0"/>
                    </a:p>
                  </a:txBody>
                  <a:tcPr>
                    <a:solidFill>
                      <a:schemeClr val="bg1">
                        <a:lumMod val="9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539649062"/>
                  </a:ext>
                </a:extLst>
              </a:tr>
              <a:tr h="692951">
                <a:tc>
                  <a:txBody>
                    <a:bodyPr/>
                    <a:lstStyle/>
                    <a:p>
                      <a:endParaRPr lang="es-HN"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s-HN" dirty="0"/>
                    </a:p>
                  </a:txBody>
                  <a:tcPr>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s-HN"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635791543"/>
                  </a:ext>
                </a:extLst>
              </a:tr>
            </a:tbl>
          </a:graphicData>
        </a:graphic>
      </p:graphicFrame>
      <p:pic>
        <p:nvPicPr>
          <p:cNvPr id="6" name="Imagen 5">
            <a:extLst>
              <a:ext uri="{FF2B5EF4-FFF2-40B4-BE49-F238E27FC236}">
                <a16:creationId xmlns:a16="http://schemas.microsoft.com/office/drawing/2014/main" id="{721499E6-9F2C-E4E2-99F1-424EACE0FA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7255" y="600015"/>
            <a:ext cx="678660" cy="636766"/>
          </a:xfrm>
          <a:prstGeom prst="rect">
            <a:avLst/>
          </a:prstGeom>
        </p:spPr>
      </p:pic>
      <p:sp>
        <p:nvSpPr>
          <p:cNvPr id="7" name="Rectángulo 6">
            <a:extLst>
              <a:ext uri="{FF2B5EF4-FFF2-40B4-BE49-F238E27FC236}">
                <a16:creationId xmlns:a16="http://schemas.microsoft.com/office/drawing/2014/main" id="{D7F3D3CB-90D6-7AF4-7B3C-49A690B916A1}"/>
              </a:ext>
            </a:extLst>
          </p:cNvPr>
          <p:cNvSpPr/>
          <p:nvPr/>
        </p:nvSpPr>
        <p:spPr>
          <a:xfrm>
            <a:off x="4842823" y="1426299"/>
            <a:ext cx="1319902" cy="454618"/>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Identificación del puesto/plaza </a:t>
            </a:r>
          </a:p>
          <a:p>
            <a:pPr algn="ctr"/>
            <a:r>
              <a:rPr lang="es-HN" sz="1100" dirty="0">
                <a:solidFill>
                  <a:schemeClr val="bg2">
                    <a:lumMod val="50000"/>
                  </a:schemeClr>
                </a:solidFill>
                <a:latin typeface="Cambria" panose="02040503050406030204" pitchFamily="18" charset="0"/>
              </a:rPr>
              <a:t>en el Anexo</a:t>
            </a:r>
          </a:p>
        </p:txBody>
      </p:sp>
      <p:sp>
        <p:nvSpPr>
          <p:cNvPr id="8" name="Rectángulo 7">
            <a:extLst>
              <a:ext uri="{FF2B5EF4-FFF2-40B4-BE49-F238E27FC236}">
                <a16:creationId xmlns:a16="http://schemas.microsoft.com/office/drawing/2014/main" id="{D116285A-714E-1260-7481-99DF7B1F680F}"/>
              </a:ext>
            </a:extLst>
          </p:cNvPr>
          <p:cNvSpPr/>
          <p:nvPr/>
        </p:nvSpPr>
        <p:spPr>
          <a:xfrm>
            <a:off x="4828547" y="2243415"/>
            <a:ext cx="1349885" cy="611528"/>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Gestiones Presupuestarias y Cambios de Estructuras</a:t>
            </a:r>
          </a:p>
        </p:txBody>
      </p:sp>
      <p:pic>
        <p:nvPicPr>
          <p:cNvPr id="9" name="Imagen 8">
            <a:extLst>
              <a:ext uri="{FF2B5EF4-FFF2-40B4-BE49-F238E27FC236}">
                <a16:creationId xmlns:a16="http://schemas.microsoft.com/office/drawing/2014/main" id="{B8D4EB0F-5641-3928-4E76-707F31F08A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1759" y="607274"/>
            <a:ext cx="678660" cy="623458"/>
          </a:xfrm>
          <a:prstGeom prst="rect">
            <a:avLst/>
          </a:prstGeom>
        </p:spPr>
      </p:pic>
      <p:cxnSp>
        <p:nvCxnSpPr>
          <p:cNvPr id="10" name="Conector angular 23">
            <a:extLst>
              <a:ext uri="{FF2B5EF4-FFF2-40B4-BE49-F238E27FC236}">
                <a16:creationId xmlns:a16="http://schemas.microsoft.com/office/drawing/2014/main" id="{991126BC-0A6C-80BA-2060-C292D8F01CF8}"/>
              </a:ext>
            </a:extLst>
          </p:cNvPr>
          <p:cNvCxnSpPr>
            <a:cxnSpLocks/>
            <a:stCxn id="7" idx="2"/>
            <a:endCxn id="8" idx="0"/>
          </p:cNvCxnSpPr>
          <p:nvPr/>
        </p:nvCxnSpPr>
        <p:spPr>
          <a:xfrm rot="16200000" flipH="1">
            <a:off x="5321883" y="2061808"/>
            <a:ext cx="362498" cy="716"/>
          </a:xfrm>
          <a:prstGeom prst="bentConnector3">
            <a:avLst>
              <a:gd name="adj1" fmla="val 50000"/>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angular 24">
            <a:extLst>
              <a:ext uri="{FF2B5EF4-FFF2-40B4-BE49-F238E27FC236}">
                <a16:creationId xmlns:a16="http://schemas.microsoft.com/office/drawing/2014/main" id="{4FE2BA52-DDFD-86FC-0420-1EDDCD5B0E00}"/>
              </a:ext>
            </a:extLst>
          </p:cNvPr>
          <p:cNvCxnSpPr>
            <a:cxnSpLocks/>
            <a:stCxn id="8" idx="3"/>
            <a:endCxn id="13" idx="1"/>
          </p:cNvCxnSpPr>
          <p:nvPr/>
        </p:nvCxnSpPr>
        <p:spPr>
          <a:xfrm>
            <a:off x="6178432" y="2549179"/>
            <a:ext cx="954775" cy="291"/>
          </a:xfrm>
          <a:prstGeom prst="bentConnector3">
            <a:avLst>
              <a:gd name="adj1" fmla="val 50000"/>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angular 26">
            <a:extLst>
              <a:ext uri="{FF2B5EF4-FFF2-40B4-BE49-F238E27FC236}">
                <a16:creationId xmlns:a16="http://schemas.microsoft.com/office/drawing/2014/main" id="{70CD40A3-FC3D-DEB6-9742-84DD933CD832}"/>
              </a:ext>
            </a:extLst>
          </p:cNvPr>
          <p:cNvCxnSpPr>
            <a:cxnSpLocks/>
            <a:stCxn id="15" idx="2"/>
            <a:endCxn id="19" idx="3"/>
          </p:cNvCxnSpPr>
          <p:nvPr/>
        </p:nvCxnSpPr>
        <p:spPr>
          <a:xfrm rot="5400000">
            <a:off x="7481494" y="3346008"/>
            <a:ext cx="415081" cy="2619716"/>
          </a:xfrm>
          <a:prstGeom prst="bentConnector2">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sp>
        <p:nvSpPr>
          <p:cNvPr id="13" name="Rectángulo 12">
            <a:extLst>
              <a:ext uri="{FF2B5EF4-FFF2-40B4-BE49-F238E27FC236}">
                <a16:creationId xmlns:a16="http://schemas.microsoft.com/office/drawing/2014/main" id="{3280E685-7AB7-4B7F-5788-F28ED210FFD4}"/>
              </a:ext>
            </a:extLst>
          </p:cNvPr>
          <p:cNvSpPr/>
          <p:nvPr/>
        </p:nvSpPr>
        <p:spPr>
          <a:xfrm>
            <a:off x="7133207" y="2314812"/>
            <a:ext cx="968879" cy="469316"/>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Gestión de Resolución</a:t>
            </a:r>
          </a:p>
        </p:txBody>
      </p:sp>
      <p:cxnSp>
        <p:nvCxnSpPr>
          <p:cNvPr id="14" name="Conector angular 28">
            <a:extLst>
              <a:ext uri="{FF2B5EF4-FFF2-40B4-BE49-F238E27FC236}">
                <a16:creationId xmlns:a16="http://schemas.microsoft.com/office/drawing/2014/main" id="{FB0E8D37-E4E8-5AF0-115A-7BC6637B4045}"/>
              </a:ext>
            </a:extLst>
          </p:cNvPr>
          <p:cNvCxnSpPr>
            <a:cxnSpLocks/>
            <a:stCxn id="13" idx="2"/>
            <a:endCxn id="17" idx="0"/>
          </p:cNvCxnSpPr>
          <p:nvPr/>
        </p:nvCxnSpPr>
        <p:spPr>
          <a:xfrm rot="5400000">
            <a:off x="6336797" y="1952246"/>
            <a:ext cx="448969" cy="2112733"/>
          </a:xfrm>
          <a:prstGeom prst="bentConnector3">
            <a:avLst>
              <a:gd name="adj1" fmla="val 50000"/>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id="{1D348A37-D67B-D513-5E82-18D3C41F9244}"/>
              </a:ext>
            </a:extLst>
          </p:cNvPr>
          <p:cNvSpPr/>
          <p:nvPr/>
        </p:nvSpPr>
        <p:spPr>
          <a:xfrm>
            <a:off x="8514452" y="3965793"/>
            <a:ext cx="968879" cy="482533"/>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Verificación de estatus laboral</a:t>
            </a:r>
          </a:p>
        </p:txBody>
      </p:sp>
      <p:pic>
        <p:nvPicPr>
          <p:cNvPr id="16" name="Imagen 15">
            <a:extLst>
              <a:ext uri="{FF2B5EF4-FFF2-40B4-BE49-F238E27FC236}">
                <a16:creationId xmlns:a16="http://schemas.microsoft.com/office/drawing/2014/main" id="{5C53F447-0B03-1F24-5F70-85D440223D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66928" y="599908"/>
            <a:ext cx="697387" cy="630766"/>
          </a:xfrm>
          <a:prstGeom prst="rect">
            <a:avLst/>
          </a:prstGeom>
        </p:spPr>
      </p:pic>
      <p:sp>
        <p:nvSpPr>
          <p:cNvPr id="17" name="Rectángulo 16">
            <a:extLst>
              <a:ext uri="{FF2B5EF4-FFF2-40B4-BE49-F238E27FC236}">
                <a16:creationId xmlns:a16="http://schemas.microsoft.com/office/drawing/2014/main" id="{F2599DEA-6D9A-8F82-ECD4-075FE404B9A4}"/>
              </a:ext>
            </a:extLst>
          </p:cNvPr>
          <p:cNvSpPr/>
          <p:nvPr/>
        </p:nvSpPr>
        <p:spPr>
          <a:xfrm>
            <a:off x="4829972" y="3233097"/>
            <a:ext cx="1349884" cy="401268"/>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Actualización y envío de Anexo</a:t>
            </a:r>
          </a:p>
        </p:txBody>
      </p:sp>
      <p:sp>
        <p:nvSpPr>
          <p:cNvPr id="18" name="Rectángulo 17">
            <a:extLst>
              <a:ext uri="{FF2B5EF4-FFF2-40B4-BE49-F238E27FC236}">
                <a16:creationId xmlns:a16="http://schemas.microsoft.com/office/drawing/2014/main" id="{04F23A10-C70F-C2AF-7EB0-172C07EF42E7}"/>
              </a:ext>
            </a:extLst>
          </p:cNvPr>
          <p:cNvSpPr/>
          <p:nvPr/>
        </p:nvSpPr>
        <p:spPr>
          <a:xfrm>
            <a:off x="4853532" y="4012519"/>
            <a:ext cx="1297406" cy="401268"/>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Consulta a SIREP de estatus laboral</a:t>
            </a:r>
          </a:p>
        </p:txBody>
      </p:sp>
      <p:sp>
        <p:nvSpPr>
          <p:cNvPr id="19" name="Rectángulo 18">
            <a:extLst>
              <a:ext uri="{FF2B5EF4-FFF2-40B4-BE49-F238E27FC236}">
                <a16:creationId xmlns:a16="http://schemas.microsoft.com/office/drawing/2014/main" id="{21481996-F140-9282-0ED1-91D5E4F99FCA}"/>
              </a:ext>
            </a:extLst>
          </p:cNvPr>
          <p:cNvSpPr/>
          <p:nvPr/>
        </p:nvSpPr>
        <p:spPr>
          <a:xfrm>
            <a:off x="4844604" y="4617639"/>
            <a:ext cx="1534572" cy="491535"/>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Acciones de Personal y envío de solicitud de registros a SIREP</a:t>
            </a:r>
          </a:p>
        </p:txBody>
      </p:sp>
      <p:sp>
        <p:nvSpPr>
          <p:cNvPr id="20" name="Rectángulo 19">
            <a:extLst>
              <a:ext uri="{FF2B5EF4-FFF2-40B4-BE49-F238E27FC236}">
                <a16:creationId xmlns:a16="http://schemas.microsoft.com/office/drawing/2014/main" id="{08EC849A-483D-828E-040F-749DC260EDA8}"/>
              </a:ext>
            </a:extLst>
          </p:cNvPr>
          <p:cNvSpPr/>
          <p:nvPr/>
        </p:nvSpPr>
        <p:spPr>
          <a:xfrm>
            <a:off x="6961925" y="3203333"/>
            <a:ext cx="1157336" cy="448969"/>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Verificación y envío de Anexo a SIREP</a:t>
            </a:r>
          </a:p>
        </p:txBody>
      </p:sp>
      <p:sp>
        <p:nvSpPr>
          <p:cNvPr id="21" name="Rectángulo 20">
            <a:extLst>
              <a:ext uri="{FF2B5EF4-FFF2-40B4-BE49-F238E27FC236}">
                <a16:creationId xmlns:a16="http://schemas.microsoft.com/office/drawing/2014/main" id="{3E0D5F10-607D-1337-222D-C84ECCFDE8DB}"/>
              </a:ext>
            </a:extLst>
          </p:cNvPr>
          <p:cNvSpPr/>
          <p:nvPr/>
        </p:nvSpPr>
        <p:spPr>
          <a:xfrm>
            <a:off x="8514451" y="5086483"/>
            <a:ext cx="968879" cy="482533"/>
          </a:xfrm>
          <a:prstGeom prst="rect">
            <a:avLst/>
          </a:prstGeom>
          <a:ln w="19050">
            <a:solidFill>
              <a:srgbClr val="55CBD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s-HN" sz="1100" dirty="0">
                <a:solidFill>
                  <a:schemeClr val="bg2">
                    <a:lumMod val="50000"/>
                  </a:schemeClr>
                </a:solidFill>
                <a:latin typeface="Cambria" panose="02040503050406030204" pitchFamily="18" charset="0"/>
              </a:rPr>
              <a:t>Atención de solicitud de registro</a:t>
            </a:r>
          </a:p>
        </p:txBody>
      </p:sp>
      <p:cxnSp>
        <p:nvCxnSpPr>
          <p:cNvPr id="22" name="Conector angular 26">
            <a:extLst>
              <a:ext uri="{FF2B5EF4-FFF2-40B4-BE49-F238E27FC236}">
                <a16:creationId xmlns:a16="http://schemas.microsoft.com/office/drawing/2014/main" id="{EBC5AEE9-36E9-9B63-80FD-785DFC64E329}"/>
              </a:ext>
            </a:extLst>
          </p:cNvPr>
          <p:cNvCxnSpPr>
            <a:cxnSpLocks/>
          </p:cNvCxnSpPr>
          <p:nvPr/>
        </p:nvCxnSpPr>
        <p:spPr>
          <a:xfrm rot="16200000" flipH="1">
            <a:off x="6998273" y="3705035"/>
            <a:ext cx="129796" cy="2902562"/>
          </a:xfrm>
          <a:prstGeom prst="bentConnector2">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angular 24">
            <a:extLst>
              <a:ext uri="{FF2B5EF4-FFF2-40B4-BE49-F238E27FC236}">
                <a16:creationId xmlns:a16="http://schemas.microsoft.com/office/drawing/2014/main" id="{95EE4C74-ADE7-EAA8-2222-303B0F5B6AB7}"/>
              </a:ext>
            </a:extLst>
          </p:cNvPr>
          <p:cNvCxnSpPr>
            <a:cxnSpLocks/>
            <a:endCxn id="15" idx="1"/>
          </p:cNvCxnSpPr>
          <p:nvPr/>
        </p:nvCxnSpPr>
        <p:spPr>
          <a:xfrm>
            <a:off x="6178432" y="4202559"/>
            <a:ext cx="2336020" cy="4501"/>
          </a:xfrm>
          <a:prstGeom prst="bentConnector3">
            <a:avLst>
              <a:gd name="adj1" fmla="val 50000"/>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angular 23">
            <a:extLst>
              <a:ext uri="{FF2B5EF4-FFF2-40B4-BE49-F238E27FC236}">
                <a16:creationId xmlns:a16="http://schemas.microsoft.com/office/drawing/2014/main" id="{717261A3-5DD4-9EE5-AA7A-BA6A99BF4C79}"/>
              </a:ext>
            </a:extLst>
          </p:cNvPr>
          <p:cNvCxnSpPr>
            <a:cxnSpLocks/>
            <a:stCxn id="7" idx="1"/>
            <a:endCxn id="18" idx="1"/>
          </p:cNvCxnSpPr>
          <p:nvPr/>
        </p:nvCxnSpPr>
        <p:spPr>
          <a:xfrm rot="10800000" flipH="1" flipV="1">
            <a:off x="4842822" y="1653607"/>
            <a:ext cx="10709" cy="2559545"/>
          </a:xfrm>
          <a:prstGeom prst="bentConnector3">
            <a:avLst>
              <a:gd name="adj1" fmla="val -2134653"/>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ector angular 24">
            <a:extLst>
              <a:ext uri="{FF2B5EF4-FFF2-40B4-BE49-F238E27FC236}">
                <a16:creationId xmlns:a16="http://schemas.microsoft.com/office/drawing/2014/main" id="{78D1FFF8-D8A9-5727-C963-55A672AC4590}"/>
              </a:ext>
            </a:extLst>
          </p:cNvPr>
          <p:cNvCxnSpPr>
            <a:cxnSpLocks/>
          </p:cNvCxnSpPr>
          <p:nvPr/>
        </p:nvCxnSpPr>
        <p:spPr>
          <a:xfrm flipV="1">
            <a:off x="6195064" y="3361271"/>
            <a:ext cx="766861" cy="42785"/>
          </a:xfrm>
          <a:prstGeom prst="bentConnector3">
            <a:avLst>
              <a:gd name="adj1" fmla="val -2095"/>
            </a:avLst>
          </a:prstGeom>
          <a:ln w="19050">
            <a:solidFill>
              <a:srgbClr val="55CBDC"/>
            </a:solidFill>
            <a:tailEnd type="triangle"/>
          </a:ln>
        </p:spPr>
        <p:style>
          <a:lnRef idx="1">
            <a:schemeClr val="accent1"/>
          </a:lnRef>
          <a:fillRef idx="0">
            <a:schemeClr val="accent1"/>
          </a:fillRef>
          <a:effectRef idx="0">
            <a:schemeClr val="accent1"/>
          </a:effectRef>
          <a:fontRef idx="minor">
            <a:schemeClr val="tx1"/>
          </a:fontRef>
        </p:style>
      </p:cxnSp>
      <p:pic>
        <p:nvPicPr>
          <p:cNvPr id="2" name="Imagen 1">
            <a:extLst>
              <a:ext uri="{FF2B5EF4-FFF2-40B4-BE49-F238E27FC236}">
                <a16:creationId xmlns:a16="http://schemas.microsoft.com/office/drawing/2014/main" id="{0477BA53-F31C-A6B8-98B9-BA5C976AD044}"/>
              </a:ext>
            </a:extLst>
          </p:cNvPr>
          <p:cNvPicPr>
            <a:picLocks noChangeAspect="1"/>
          </p:cNvPicPr>
          <p:nvPr/>
        </p:nvPicPr>
        <p:blipFill>
          <a:blip r:embed="rId5"/>
          <a:stretch>
            <a:fillRect/>
          </a:stretch>
        </p:blipFill>
        <p:spPr>
          <a:xfrm>
            <a:off x="10823714" y="0"/>
            <a:ext cx="1378951" cy="1099127"/>
          </a:xfrm>
          <a:prstGeom prst="rect">
            <a:avLst/>
          </a:prstGeom>
        </p:spPr>
      </p:pic>
    </p:spTree>
    <p:extLst>
      <p:ext uri="{BB962C8B-B14F-4D97-AF65-F5344CB8AC3E}">
        <p14:creationId xmlns:p14="http://schemas.microsoft.com/office/powerpoint/2010/main" val="3460346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1">
            <a:extLst>
              <a:ext uri="{FF2B5EF4-FFF2-40B4-BE49-F238E27FC236}">
                <a16:creationId xmlns:a16="http://schemas.microsoft.com/office/drawing/2014/main" id="{C2C23B18-9154-048C-B04A-FF70AA8E929F}"/>
              </a:ext>
            </a:extLst>
          </p:cNvPr>
          <p:cNvSpPr>
            <a:spLocks noGrp="1"/>
          </p:cNvSpPr>
          <p:nvPr>
            <p:ph sz="half" idx="1"/>
          </p:nvPr>
        </p:nvSpPr>
        <p:spPr>
          <a:xfrm>
            <a:off x="856619" y="1824334"/>
            <a:ext cx="5181600" cy="3422369"/>
          </a:xfrm>
          <a:ln w="57150">
            <a:solidFill>
              <a:schemeClr val="bg1">
                <a:lumMod val="85000"/>
              </a:schemeClr>
            </a:solidFill>
          </a:ln>
        </p:spPr>
        <p:txBody>
          <a:bodyPr>
            <a:normAutofit/>
          </a:bodyPr>
          <a:lstStyle/>
          <a:p>
            <a:pPr marL="0" indent="0">
              <a:buNone/>
            </a:pPr>
            <a:r>
              <a:rPr lang="es-419" dirty="0"/>
              <a:t>       </a:t>
            </a:r>
            <a:r>
              <a:rPr lang="es-ES" sz="2000" dirty="0">
                <a:solidFill>
                  <a:schemeClr val="bg1">
                    <a:lumMod val="50000"/>
                  </a:schemeClr>
                </a:solidFill>
                <a:latin typeface="Pluto Light" panose="020B0303020203060204" pitchFamily="34" charset="0"/>
                <a:cs typeface="Times New Roman" panose="02020603050405020304" pitchFamily="18" charset="0"/>
              </a:rPr>
              <a:t>Tiempos de atención de las solicitudes.</a:t>
            </a:r>
          </a:p>
          <a:p>
            <a:pPr marL="0" indent="0">
              <a:buNone/>
            </a:pPr>
            <a:endParaRPr lang="es-ES" sz="1050" dirty="0">
              <a:solidFill>
                <a:schemeClr val="bg1">
                  <a:lumMod val="50000"/>
                </a:schemeClr>
              </a:solidFill>
              <a:latin typeface="Pluto Light" panose="020B0303020203060204" pitchFamily="34" charset="0"/>
              <a:cs typeface="Times New Roman" panose="02020603050405020304" pitchFamily="18" charset="0"/>
            </a:endParaRPr>
          </a:p>
          <a:p>
            <a:pPr marL="0" indent="0">
              <a:buNone/>
            </a:pPr>
            <a:r>
              <a:rPr lang="es-419" sz="2400" dirty="0">
                <a:latin typeface="Pluto Light" panose="020B0303020203060204" pitchFamily="34" charset="0"/>
              </a:rPr>
              <a:t>       </a:t>
            </a:r>
            <a:r>
              <a:rPr lang="es-ES" sz="2000" dirty="0">
                <a:solidFill>
                  <a:schemeClr val="bg1">
                    <a:lumMod val="50000"/>
                  </a:schemeClr>
                </a:solidFill>
                <a:latin typeface="Pluto Light" panose="020B0303020203060204" pitchFamily="34" charset="0"/>
                <a:cs typeface="Times New Roman" panose="02020603050405020304" pitchFamily="18" charset="0"/>
              </a:rPr>
              <a:t>Instituciones grandes con muchos empleados y/o muchos movimientos.</a:t>
            </a:r>
          </a:p>
          <a:p>
            <a:pPr marL="0" indent="0">
              <a:buNone/>
            </a:pPr>
            <a:endParaRPr lang="es-ES" sz="1050" dirty="0">
              <a:solidFill>
                <a:schemeClr val="bg1">
                  <a:lumMod val="50000"/>
                </a:schemeClr>
              </a:solidFill>
              <a:latin typeface="Pluto Light" panose="020B0303020203060204" pitchFamily="34" charset="0"/>
              <a:cs typeface="Times New Roman" panose="02020603050405020304" pitchFamily="18" charset="0"/>
            </a:endParaRPr>
          </a:p>
          <a:p>
            <a:pPr marL="0" indent="0">
              <a:buNone/>
            </a:pPr>
            <a:r>
              <a:rPr lang="es-419" sz="2000" dirty="0">
                <a:latin typeface="Pluto Light" panose="020B0303020203060204" pitchFamily="34" charset="0"/>
              </a:rPr>
              <a:t>         </a:t>
            </a:r>
            <a:r>
              <a:rPr lang="es-ES" sz="2000" dirty="0">
                <a:solidFill>
                  <a:schemeClr val="bg1">
                    <a:lumMod val="50000"/>
                  </a:schemeClr>
                </a:solidFill>
                <a:latin typeface="Pluto Light" panose="020B0303020203060204" pitchFamily="34" charset="0"/>
                <a:cs typeface="Times New Roman" panose="02020603050405020304" pitchFamily="18" charset="0"/>
              </a:rPr>
              <a:t>Procesos críticos en diferentes sectores y etapas del año.</a:t>
            </a:r>
          </a:p>
          <a:p>
            <a:pPr marL="0" indent="0">
              <a:buNone/>
            </a:pPr>
            <a:endParaRPr lang="es-419" sz="1600" dirty="0"/>
          </a:p>
        </p:txBody>
      </p:sp>
      <p:sp>
        <p:nvSpPr>
          <p:cNvPr id="3" name="Marcador de contenido 2">
            <a:extLst>
              <a:ext uri="{FF2B5EF4-FFF2-40B4-BE49-F238E27FC236}">
                <a16:creationId xmlns:a16="http://schemas.microsoft.com/office/drawing/2014/main" id="{20CFC1C9-9D21-989E-61D3-F3DC8D1F1920}"/>
              </a:ext>
            </a:extLst>
          </p:cNvPr>
          <p:cNvSpPr>
            <a:spLocks noGrp="1"/>
          </p:cNvSpPr>
          <p:nvPr>
            <p:ph sz="half" idx="2"/>
          </p:nvPr>
        </p:nvSpPr>
        <p:spPr>
          <a:xfrm>
            <a:off x="6172200" y="1825625"/>
            <a:ext cx="5181600" cy="4351338"/>
          </a:xfrm>
        </p:spPr>
        <p:txBody>
          <a:bodyPr/>
          <a:lstStyle/>
          <a:p>
            <a:pPr marL="0" indent="0">
              <a:buNone/>
            </a:pPr>
            <a:endParaRPr lang="es-ES" sz="2800" dirty="0">
              <a:solidFill>
                <a:schemeClr val="bg1">
                  <a:lumMod val="50000"/>
                </a:schemeClr>
              </a:solidFill>
              <a:latin typeface="Cambria" panose="02040503050406030204" pitchFamily="18" charset="0"/>
              <a:cs typeface="Times New Roman" panose="02020603050405020304" pitchFamily="18" charset="0"/>
            </a:endParaRPr>
          </a:p>
          <a:p>
            <a:endParaRPr lang="es-419" dirty="0"/>
          </a:p>
        </p:txBody>
      </p:sp>
      <p:sp>
        <p:nvSpPr>
          <p:cNvPr id="5" name="Subtítulo 4">
            <a:extLst>
              <a:ext uri="{FF2B5EF4-FFF2-40B4-BE49-F238E27FC236}">
                <a16:creationId xmlns:a16="http://schemas.microsoft.com/office/drawing/2014/main" id="{37583B08-E3BC-A189-37E3-159126F9B58D}"/>
              </a:ext>
            </a:extLst>
          </p:cNvPr>
          <p:cNvSpPr>
            <a:spLocks noGrp="1"/>
          </p:cNvSpPr>
          <p:nvPr>
            <p:ph type="subTitle" idx="13"/>
          </p:nvPr>
        </p:nvSpPr>
        <p:spPr/>
        <p:txBody>
          <a:bodyPr/>
          <a:lstStyle/>
          <a:p>
            <a:r>
              <a:rPr lang="es-ES" sz="2800" b="1" dirty="0">
                <a:solidFill>
                  <a:schemeClr val="tx1">
                    <a:lumMod val="50000"/>
                    <a:lumOff val="50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Puntos Importantes</a:t>
            </a:r>
          </a:p>
          <a:p>
            <a:endParaRPr lang="es-419" dirty="0"/>
          </a:p>
        </p:txBody>
      </p:sp>
      <p:sp>
        <p:nvSpPr>
          <p:cNvPr id="6" name="Título 1">
            <a:extLst>
              <a:ext uri="{FF2B5EF4-FFF2-40B4-BE49-F238E27FC236}">
                <a16:creationId xmlns:a16="http://schemas.microsoft.com/office/drawing/2014/main" id="{7A06ED70-377D-0702-278F-0122945A28E6}"/>
              </a:ext>
            </a:extLst>
          </p:cNvPr>
          <p:cNvSpPr txBox="1">
            <a:spLocks noGrp="1"/>
          </p:cNvSpPr>
          <p:nvPr>
            <p:ph type="title"/>
          </p:nvPr>
        </p:nvSpPr>
        <p:spPr>
          <a:xfrm>
            <a:off x="0" y="131758"/>
            <a:ext cx="9397754"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Gestiones de Recursos Humanos</a:t>
            </a:r>
            <a:endParaRPr lang="es-HN"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pic>
        <p:nvPicPr>
          <p:cNvPr id="8" name="Imagen 7">
            <a:extLst>
              <a:ext uri="{FF2B5EF4-FFF2-40B4-BE49-F238E27FC236}">
                <a16:creationId xmlns:a16="http://schemas.microsoft.com/office/drawing/2014/main" id="{9F649139-1EEB-CFD0-96F5-FFDBE62CC4B5}"/>
              </a:ext>
            </a:extLst>
          </p:cNvPr>
          <p:cNvPicPr>
            <a:picLocks noChangeAspect="1"/>
          </p:cNvPicPr>
          <p:nvPr/>
        </p:nvPicPr>
        <p:blipFill>
          <a:blip r:embed="rId2"/>
          <a:stretch>
            <a:fillRect/>
          </a:stretch>
        </p:blipFill>
        <p:spPr>
          <a:xfrm>
            <a:off x="916174" y="1890944"/>
            <a:ext cx="459865" cy="370281"/>
          </a:xfrm>
          <a:prstGeom prst="rect">
            <a:avLst/>
          </a:prstGeom>
        </p:spPr>
      </p:pic>
      <p:pic>
        <p:nvPicPr>
          <p:cNvPr id="9" name="Imagen 8">
            <a:extLst>
              <a:ext uri="{FF2B5EF4-FFF2-40B4-BE49-F238E27FC236}">
                <a16:creationId xmlns:a16="http://schemas.microsoft.com/office/drawing/2014/main" id="{3C53F552-7750-D31E-C091-F6D9417DD67F}"/>
              </a:ext>
            </a:extLst>
          </p:cNvPr>
          <p:cNvPicPr>
            <a:picLocks noChangeAspect="1"/>
          </p:cNvPicPr>
          <p:nvPr/>
        </p:nvPicPr>
        <p:blipFill>
          <a:blip r:embed="rId2"/>
          <a:stretch>
            <a:fillRect/>
          </a:stretch>
        </p:blipFill>
        <p:spPr>
          <a:xfrm>
            <a:off x="916174" y="2644425"/>
            <a:ext cx="473105" cy="380942"/>
          </a:xfrm>
          <a:prstGeom prst="rect">
            <a:avLst/>
          </a:prstGeom>
        </p:spPr>
      </p:pic>
      <p:pic>
        <p:nvPicPr>
          <p:cNvPr id="10" name="Imagen 9">
            <a:extLst>
              <a:ext uri="{FF2B5EF4-FFF2-40B4-BE49-F238E27FC236}">
                <a16:creationId xmlns:a16="http://schemas.microsoft.com/office/drawing/2014/main" id="{73EF4390-18A1-DDA2-C805-E57E39F95AB0}"/>
              </a:ext>
            </a:extLst>
          </p:cNvPr>
          <p:cNvPicPr>
            <a:picLocks noChangeAspect="1"/>
          </p:cNvPicPr>
          <p:nvPr/>
        </p:nvPicPr>
        <p:blipFill>
          <a:blip r:embed="rId2"/>
          <a:stretch>
            <a:fillRect/>
          </a:stretch>
        </p:blipFill>
        <p:spPr>
          <a:xfrm>
            <a:off x="916174" y="3594015"/>
            <a:ext cx="473106" cy="380942"/>
          </a:xfrm>
          <a:prstGeom prst="rect">
            <a:avLst/>
          </a:prstGeom>
        </p:spPr>
      </p:pic>
      <p:sp>
        <p:nvSpPr>
          <p:cNvPr id="18" name="Marcador de contenido 1">
            <a:extLst>
              <a:ext uri="{FF2B5EF4-FFF2-40B4-BE49-F238E27FC236}">
                <a16:creationId xmlns:a16="http://schemas.microsoft.com/office/drawing/2014/main" id="{810DD4F8-F209-B613-D98F-D2718073BAAD}"/>
              </a:ext>
            </a:extLst>
          </p:cNvPr>
          <p:cNvSpPr txBox="1">
            <a:spLocks/>
          </p:cNvSpPr>
          <p:nvPr/>
        </p:nvSpPr>
        <p:spPr>
          <a:xfrm>
            <a:off x="6306181" y="1824334"/>
            <a:ext cx="5181600" cy="3422369"/>
          </a:xfrm>
          <a:prstGeom prst="rect">
            <a:avLst/>
          </a:prstGeom>
          <a:ln w="57150">
            <a:solidFill>
              <a:schemeClr val="bg1">
                <a:lumMod val="8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419" dirty="0"/>
              <a:t>       </a:t>
            </a:r>
            <a:r>
              <a:rPr lang="es-ES" sz="2000" dirty="0">
                <a:solidFill>
                  <a:schemeClr val="bg1">
                    <a:lumMod val="50000"/>
                  </a:schemeClr>
                </a:solidFill>
                <a:latin typeface="Pluto Light" panose="020B0303020203060204" pitchFamily="34" charset="0"/>
                <a:cs typeface="Times New Roman" panose="02020603050405020304" pitchFamily="18" charset="0"/>
              </a:rPr>
              <a:t>Realizar todas las gestiones en tiempo y forma.</a:t>
            </a:r>
          </a:p>
          <a:p>
            <a:pPr marL="0" indent="0">
              <a:buNone/>
            </a:pPr>
            <a:endParaRPr lang="es-ES" sz="1050" dirty="0">
              <a:solidFill>
                <a:schemeClr val="bg1">
                  <a:lumMod val="50000"/>
                </a:schemeClr>
              </a:solidFill>
              <a:latin typeface="Pluto Light" panose="020B0303020203060204" pitchFamily="34" charset="0"/>
              <a:cs typeface="Times New Roman" panose="02020603050405020304" pitchFamily="18" charset="0"/>
            </a:endParaRPr>
          </a:p>
          <a:p>
            <a:pPr marL="0" indent="0">
              <a:buNone/>
            </a:pPr>
            <a:r>
              <a:rPr lang="es-419" sz="1400" dirty="0">
                <a:latin typeface="Pluto Light" panose="020B0303020203060204" pitchFamily="34" charset="0"/>
              </a:rPr>
              <a:t>              </a:t>
            </a:r>
            <a:r>
              <a:rPr lang="es-ES" sz="2000" dirty="0">
                <a:solidFill>
                  <a:schemeClr val="bg1">
                    <a:lumMod val="50000"/>
                  </a:schemeClr>
                </a:solidFill>
                <a:latin typeface="Pluto Light" panose="020B0303020203060204" pitchFamily="34" charset="0"/>
                <a:cs typeface="Times New Roman" panose="02020603050405020304" pitchFamily="18" charset="0"/>
              </a:rPr>
              <a:t>Prevenir/evitar reprocesos en atención de solicitudes.</a:t>
            </a:r>
          </a:p>
          <a:p>
            <a:pPr marL="0" indent="0">
              <a:buNone/>
            </a:pPr>
            <a:endParaRPr lang="es-ES" sz="2000" dirty="0">
              <a:solidFill>
                <a:schemeClr val="bg1">
                  <a:lumMod val="50000"/>
                </a:schemeClr>
              </a:solidFill>
              <a:latin typeface="Pluto Light" panose="020B0303020203060204" pitchFamily="34" charset="0"/>
              <a:cs typeface="Times New Roman" panose="02020603050405020304" pitchFamily="18" charset="0"/>
            </a:endParaRPr>
          </a:p>
          <a:p>
            <a:pPr marL="0" indent="0">
              <a:buNone/>
            </a:pPr>
            <a:r>
              <a:rPr lang="es-419" sz="1400" dirty="0">
                <a:latin typeface="Pluto Light" panose="020B0303020203060204" pitchFamily="34" charset="0"/>
              </a:rPr>
              <a:t>              </a:t>
            </a:r>
            <a:r>
              <a:rPr lang="es-ES" sz="2000" dirty="0">
                <a:solidFill>
                  <a:schemeClr val="bg1">
                    <a:lumMod val="50000"/>
                  </a:schemeClr>
                </a:solidFill>
                <a:latin typeface="Pluto Light" panose="020B0303020203060204" pitchFamily="34" charset="0"/>
                <a:cs typeface="Times New Roman" panose="02020603050405020304" pitchFamily="18" charset="0"/>
              </a:rPr>
              <a:t>Aspectos por considerar sobre los lineamientos normativos.</a:t>
            </a:r>
          </a:p>
          <a:p>
            <a:pPr marL="0" indent="0">
              <a:buFont typeface="Arial" panose="020B0604020202020204" pitchFamily="34" charset="0"/>
              <a:buNone/>
            </a:pPr>
            <a:endParaRPr lang="es-419" sz="1600" dirty="0"/>
          </a:p>
        </p:txBody>
      </p:sp>
      <p:pic>
        <p:nvPicPr>
          <p:cNvPr id="19" name="Imagen 18">
            <a:extLst>
              <a:ext uri="{FF2B5EF4-FFF2-40B4-BE49-F238E27FC236}">
                <a16:creationId xmlns:a16="http://schemas.microsoft.com/office/drawing/2014/main" id="{8FB58159-8615-1A6F-D1D0-18DBBBB61AC5}"/>
              </a:ext>
            </a:extLst>
          </p:cNvPr>
          <p:cNvPicPr>
            <a:picLocks noChangeAspect="1"/>
          </p:cNvPicPr>
          <p:nvPr/>
        </p:nvPicPr>
        <p:blipFill>
          <a:blip r:embed="rId2"/>
          <a:stretch>
            <a:fillRect/>
          </a:stretch>
        </p:blipFill>
        <p:spPr>
          <a:xfrm>
            <a:off x="6430687" y="1898378"/>
            <a:ext cx="459865" cy="370281"/>
          </a:xfrm>
          <a:prstGeom prst="rect">
            <a:avLst/>
          </a:prstGeom>
        </p:spPr>
      </p:pic>
      <p:pic>
        <p:nvPicPr>
          <p:cNvPr id="20" name="Imagen 19">
            <a:extLst>
              <a:ext uri="{FF2B5EF4-FFF2-40B4-BE49-F238E27FC236}">
                <a16:creationId xmlns:a16="http://schemas.microsoft.com/office/drawing/2014/main" id="{3A95A7A9-A572-A03A-7EBA-7DD7E25595E3}"/>
              </a:ext>
            </a:extLst>
          </p:cNvPr>
          <p:cNvPicPr>
            <a:picLocks noChangeAspect="1"/>
          </p:cNvPicPr>
          <p:nvPr/>
        </p:nvPicPr>
        <p:blipFill>
          <a:blip r:embed="rId2"/>
          <a:stretch>
            <a:fillRect/>
          </a:stretch>
        </p:blipFill>
        <p:spPr>
          <a:xfrm>
            <a:off x="6430684" y="3870811"/>
            <a:ext cx="459865" cy="370281"/>
          </a:xfrm>
          <a:prstGeom prst="rect">
            <a:avLst/>
          </a:prstGeom>
        </p:spPr>
      </p:pic>
      <p:pic>
        <p:nvPicPr>
          <p:cNvPr id="21" name="Imagen 20">
            <a:extLst>
              <a:ext uri="{FF2B5EF4-FFF2-40B4-BE49-F238E27FC236}">
                <a16:creationId xmlns:a16="http://schemas.microsoft.com/office/drawing/2014/main" id="{392A1A1D-331D-E9E8-A453-B1474D73BB6D}"/>
              </a:ext>
            </a:extLst>
          </p:cNvPr>
          <p:cNvPicPr>
            <a:picLocks noChangeAspect="1"/>
          </p:cNvPicPr>
          <p:nvPr/>
        </p:nvPicPr>
        <p:blipFill>
          <a:blip r:embed="rId2"/>
          <a:stretch>
            <a:fillRect/>
          </a:stretch>
        </p:blipFill>
        <p:spPr>
          <a:xfrm>
            <a:off x="6430685" y="2848218"/>
            <a:ext cx="459865" cy="370281"/>
          </a:xfrm>
          <a:prstGeom prst="rect">
            <a:avLst/>
          </a:prstGeom>
        </p:spPr>
      </p:pic>
      <p:pic>
        <p:nvPicPr>
          <p:cNvPr id="4" name="Imagen 3">
            <a:extLst>
              <a:ext uri="{FF2B5EF4-FFF2-40B4-BE49-F238E27FC236}">
                <a16:creationId xmlns:a16="http://schemas.microsoft.com/office/drawing/2014/main" id="{6E5BF973-97F0-DFE9-76D9-158321BCBCC9}"/>
              </a:ext>
            </a:extLst>
          </p:cNvPr>
          <p:cNvPicPr>
            <a:picLocks noChangeAspect="1"/>
          </p:cNvPicPr>
          <p:nvPr/>
        </p:nvPicPr>
        <p:blipFill>
          <a:blip r:embed="rId3"/>
          <a:stretch>
            <a:fillRect/>
          </a:stretch>
        </p:blipFill>
        <p:spPr>
          <a:xfrm>
            <a:off x="10823714" y="0"/>
            <a:ext cx="1378951" cy="1099127"/>
          </a:xfrm>
          <a:prstGeom prst="rect">
            <a:avLst/>
          </a:prstGeom>
        </p:spPr>
      </p:pic>
    </p:spTree>
    <p:extLst>
      <p:ext uri="{BB962C8B-B14F-4D97-AF65-F5344CB8AC3E}">
        <p14:creationId xmlns:p14="http://schemas.microsoft.com/office/powerpoint/2010/main" val="153964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8">
                                            <p:txEl>
                                              <p:pRg st="2" end="2"/>
                                            </p:txEl>
                                          </p:spTgt>
                                        </p:tgtEl>
                                        <p:attrNameLst>
                                          <p:attrName>style.visibility</p:attrName>
                                        </p:attrNameLst>
                                      </p:cBhvr>
                                      <p:to>
                                        <p:strVal val="visible"/>
                                      </p:to>
                                    </p:set>
                                    <p:anim calcmode="lin" valueType="num">
                                      <p:cBhvr additive="base">
                                        <p:cTn id="31"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8">
                                            <p:txEl>
                                              <p:pRg st="4" end="4"/>
                                            </p:txEl>
                                          </p:spTgt>
                                        </p:tgtEl>
                                        <p:attrNameLst>
                                          <p:attrName>style.visibility</p:attrName>
                                        </p:attrNameLst>
                                      </p:cBhvr>
                                      <p:to>
                                        <p:strVal val="visible"/>
                                      </p:to>
                                    </p:set>
                                    <p:anim calcmode="lin" valueType="num">
                                      <p:cBhvr additive="base">
                                        <p:cTn id="37" dur="500" fill="hold"/>
                                        <p:tgtEl>
                                          <p:spTgt spid="18">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Imagen 41">
            <a:extLst>
              <a:ext uri="{FF2B5EF4-FFF2-40B4-BE49-F238E27FC236}">
                <a16:creationId xmlns:a16="http://schemas.microsoft.com/office/drawing/2014/main" id="{E2D25C2F-3108-6AF9-8857-E9A74B90FA71}"/>
              </a:ext>
            </a:extLst>
          </p:cNvPr>
          <p:cNvPicPr>
            <a:picLocks noChangeAspect="1"/>
          </p:cNvPicPr>
          <p:nvPr/>
        </p:nvPicPr>
        <p:blipFill>
          <a:blip r:embed="rId2"/>
          <a:stretch>
            <a:fillRect/>
          </a:stretch>
        </p:blipFill>
        <p:spPr>
          <a:xfrm>
            <a:off x="3256301" y="3247873"/>
            <a:ext cx="7934325" cy="219075"/>
          </a:xfrm>
          <a:prstGeom prst="rect">
            <a:avLst/>
          </a:prstGeom>
        </p:spPr>
      </p:pic>
      <p:sp>
        <p:nvSpPr>
          <p:cNvPr id="4" name="CuadroTexto 3">
            <a:extLst>
              <a:ext uri="{FF2B5EF4-FFF2-40B4-BE49-F238E27FC236}">
                <a16:creationId xmlns:a16="http://schemas.microsoft.com/office/drawing/2014/main" id="{1600B992-50C0-25BA-7214-8AA7CB0B2CF5}"/>
              </a:ext>
            </a:extLst>
          </p:cNvPr>
          <p:cNvSpPr txBox="1"/>
          <p:nvPr/>
        </p:nvSpPr>
        <p:spPr>
          <a:xfrm>
            <a:off x="1506113" y="1316717"/>
            <a:ext cx="9179773" cy="707886"/>
          </a:xfrm>
          <a:prstGeom prst="rect">
            <a:avLst/>
          </a:prstGeom>
          <a:noFill/>
        </p:spPr>
        <p:txBody>
          <a:bodyPr wrap="square">
            <a:spAutoFit/>
          </a:bodyPr>
          <a:lstStyle/>
          <a:p>
            <a:pPr algn="just" defTabSz="457200" eaLnBrk="0" hangingPunct="0"/>
            <a:r>
              <a:rPr lang="es-ES" sz="2000" dirty="0">
                <a:solidFill>
                  <a:schemeClr val="tx1">
                    <a:lumMod val="50000"/>
                    <a:lumOff val="50000"/>
                  </a:schemeClr>
                </a:solidFill>
                <a:latin typeface="Pluto Light" panose="020B0303020203060204" pitchFamily="34" charset="0"/>
                <a:cs typeface="Times New Roman" panose="02020603050405020304" pitchFamily="18" charset="0"/>
              </a:rPr>
              <a:t>Los lineamientos para gestiones de registros están formados por cuatro etapas:</a:t>
            </a:r>
          </a:p>
        </p:txBody>
      </p:sp>
      <p:sp>
        <p:nvSpPr>
          <p:cNvPr id="36" name="Elipse 35">
            <a:extLst>
              <a:ext uri="{FF2B5EF4-FFF2-40B4-BE49-F238E27FC236}">
                <a16:creationId xmlns:a16="http://schemas.microsoft.com/office/drawing/2014/main" id="{328CE662-093F-F6BF-6B32-2EF591F448A6}"/>
              </a:ext>
            </a:extLst>
          </p:cNvPr>
          <p:cNvSpPr/>
          <p:nvPr/>
        </p:nvSpPr>
        <p:spPr>
          <a:xfrm>
            <a:off x="8002065" y="3217872"/>
            <a:ext cx="310719" cy="310718"/>
          </a:xfrm>
          <a:prstGeom prst="ellipse">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37" name="Elipse 36">
            <a:extLst>
              <a:ext uri="{FF2B5EF4-FFF2-40B4-BE49-F238E27FC236}">
                <a16:creationId xmlns:a16="http://schemas.microsoft.com/office/drawing/2014/main" id="{7C714980-FE65-B7A9-BD65-10288EF99941}"/>
              </a:ext>
            </a:extLst>
          </p:cNvPr>
          <p:cNvSpPr/>
          <p:nvPr/>
        </p:nvSpPr>
        <p:spPr>
          <a:xfrm>
            <a:off x="9921119" y="3217872"/>
            <a:ext cx="310719" cy="310718"/>
          </a:xfrm>
          <a:prstGeom prst="ellipse">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30" name="Elipse 29">
            <a:extLst>
              <a:ext uri="{FF2B5EF4-FFF2-40B4-BE49-F238E27FC236}">
                <a16:creationId xmlns:a16="http://schemas.microsoft.com/office/drawing/2014/main" id="{CC56EE01-7B9C-FA82-3430-A6887BB4B170}"/>
              </a:ext>
            </a:extLst>
          </p:cNvPr>
          <p:cNvSpPr/>
          <p:nvPr/>
        </p:nvSpPr>
        <p:spPr>
          <a:xfrm>
            <a:off x="4034902" y="3247873"/>
            <a:ext cx="310719" cy="310718"/>
          </a:xfrm>
          <a:prstGeom prst="ellipse">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p>
        </p:txBody>
      </p:sp>
      <p:sp>
        <p:nvSpPr>
          <p:cNvPr id="35" name="Elipse 34">
            <a:extLst>
              <a:ext uri="{FF2B5EF4-FFF2-40B4-BE49-F238E27FC236}">
                <a16:creationId xmlns:a16="http://schemas.microsoft.com/office/drawing/2014/main" id="{7A8C4F1E-EA18-0174-6197-EFC5597ED56D}"/>
              </a:ext>
            </a:extLst>
          </p:cNvPr>
          <p:cNvSpPr/>
          <p:nvPr/>
        </p:nvSpPr>
        <p:spPr>
          <a:xfrm>
            <a:off x="5975572" y="3241215"/>
            <a:ext cx="310719" cy="310718"/>
          </a:xfrm>
          <a:prstGeom prst="ellipse">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43" name="CuadroTexto 42">
            <a:extLst>
              <a:ext uri="{FF2B5EF4-FFF2-40B4-BE49-F238E27FC236}">
                <a16:creationId xmlns:a16="http://schemas.microsoft.com/office/drawing/2014/main" id="{9B3D706C-1CF3-B6E7-1298-21162BC62C6D}"/>
              </a:ext>
            </a:extLst>
          </p:cNvPr>
          <p:cNvSpPr txBox="1"/>
          <p:nvPr/>
        </p:nvSpPr>
        <p:spPr>
          <a:xfrm>
            <a:off x="3502241" y="3558591"/>
            <a:ext cx="1376040" cy="923330"/>
          </a:xfrm>
          <a:prstGeom prst="rect">
            <a:avLst/>
          </a:prstGeom>
          <a:noFill/>
        </p:spPr>
        <p:txBody>
          <a:bodyPr wrap="square" rtlCol="0">
            <a:spAutoFit/>
          </a:bodyPr>
          <a:lstStyle/>
          <a:p>
            <a:pPr algn="ctr"/>
            <a:r>
              <a:rPr lang="es-ES" sz="1400" b="1"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I </a:t>
            </a:r>
            <a:r>
              <a:rPr lang="es-ES" sz="1400"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Etapa</a:t>
            </a:r>
          </a:p>
          <a:p>
            <a:pPr algn="ctr"/>
            <a:r>
              <a:rPr lang="es-ES" sz="1400"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 </a:t>
            </a:r>
            <a:r>
              <a:rPr lang="es-ES" sz="1200" dirty="0">
                <a:solidFill>
                  <a:schemeClr val="tx1">
                    <a:lumMod val="50000"/>
                    <a:lumOff val="50000"/>
                  </a:schemeClr>
                </a:solidFill>
                <a:latin typeface="Pluto Light" panose="020B0303020203060204" pitchFamily="34" charset="0"/>
                <a:cs typeface="Times New Roman" panose="02020603050405020304" pitchFamily="18" charset="0"/>
              </a:rPr>
              <a:t>Gestiones internas en la Institución</a:t>
            </a:r>
            <a:endParaRPr lang="es-ES" sz="1400" dirty="0">
              <a:solidFill>
                <a:schemeClr val="tx1">
                  <a:lumMod val="50000"/>
                  <a:lumOff val="50000"/>
                </a:schemeClr>
              </a:solidFill>
              <a:latin typeface="Pluto Light" panose="020B0303020203060204" pitchFamily="34" charset="0"/>
              <a:cs typeface="Times New Roman" panose="02020603050405020304" pitchFamily="18" charset="0"/>
            </a:endParaRPr>
          </a:p>
          <a:p>
            <a:pPr algn="ctr"/>
            <a:endParaRPr lang="es-HN" sz="1400" dirty="0"/>
          </a:p>
        </p:txBody>
      </p:sp>
      <p:sp>
        <p:nvSpPr>
          <p:cNvPr id="44" name="CuadroTexto 43">
            <a:extLst>
              <a:ext uri="{FF2B5EF4-FFF2-40B4-BE49-F238E27FC236}">
                <a16:creationId xmlns:a16="http://schemas.microsoft.com/office/drawing/2014/main" id="{1B5E5E03-438E-42B0-4514-5E96BE80DCE8}"/>
              </a:ext>
            </a:extLst>
          </p:cNvPr>
          <p:cNvSpPr txBox="1"/>
          <p:nvPr/>
        </p:nvSpPr>
        <p:spPr>
          <a:xfrm>
            <a:off x="5407980" y="3581934"/>
            <a:ext cx="1376040" cy="1077218"/>
          </a:xfrm>
          <a:prstGeom prst="rect">
            <a:avLst/>
          </a:prstGeom>
          <a:noFill/>
        </p:spPr>
        <p:txBody>
          <a:bodyPr wrap="square" rtlCol="0">
            <a:spAutoFit/>
          </a:bodyPr>
          <a:lstStyle/>
          <a:p>
            <a:pPr algn="ctr"/>
            <a:r>
              <a:rPr lang="es-ES" sz="1400" b="1"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II </a:t>
            </a:r>
            <a:r>
              <a:rPr lang="es-ES" sz="1400"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Etapa </a:t>
            </a:r>
          </a:p>
          <a:p>
            <a:pPr algn="ctr"/>
            <a:r>
              <a:rPr lang="es-ES" sz="1200" dirty="0">
                <a:solidFill>
                  <a:schemeClr val="tx1">
                    <a:lumMod val="50000"/>
                    <a:lumOff val="50000"/>
                  </a:schemeClr>
                </a:solidFill>
                <a:latin typeface="Pluto Light" panose="020B0303020203060204" pitchFamily="34" charset="0"/>
                <a:cs typeface="Times New Roman" panose="02020603050405020304" pitchFamily="18" charset="0"/>
              </a:rPr>
              <a:t>Envío de solicitud de registros</a:t>
            </a:r>
          </a:p>
          <a:p>
            <a:pPr algn="ctr"/>
            <a:endParaRPr lang="es-HN" sz="1400" dirty="0"/>
          </a:p>
        </p:txBody>
      </p:sp>
      <p:sp>
        <p:nvSpPr>
          <p:cNvPr id="45" name="CuadroTexto 44">
            <a:extLst>
              <a:ext uri="{FF2B5EF4-FFF2-40B4-BE49-F238E27FC236}">
                <a16:creationId xmlns:a16="http://schemas.microsoft.com/office/drawing/2014/main" id="{C0B37D72-4297-6D52-9643-7340F3DEE834}"/>
              </a:ext>
            </a:extLst>
          </p:cNvPr>
          <p:cNvSpPr txBox="1"/>
          <p:nvPr/>
        </p:nvSpPr>
        <p:spPr>
          <a:xfrm>
            <a:off x="7469404" y="3581934"/>
            <a:ext cx="1376040" cy="1077218"/>
          </a:xfrm>
          <a:prstGeom prst="rect">
            <a:avLst/>
          </a:prstGeom>
          <a:noFill/>
        </p:spPr>
        <p:txBody>
          <a:bodyPr wrap="square" rtlCol="0">
            <a:spAutoFit/>
          </a:bodyPr>
          <a:lstStyle/>
          <a:p>
            <a:pPr algn="ctr"/>
            <a:r>
              <a:rPr lang="es-ES" sz="1400" b="1"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III </a:t>
            </a:r>
            <a:r>
              <a:rPr lang="es-ES" sz="1400"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Etapa </a:t>
            </a:r>
          </a:p>
          <a:p>
            <a:pPr algn="ctr"/>
            <a:r>
              <a:rPr lang="es-ES" sz="1200" dirty="0">
                <a:solidFill>
                  <a:schemeClr val="tx1">
                    <a:lumMod val="50000"/>
                    <a:lumOff val="50000"/>
                  </a:schemeClr>
                </a:solidFill>
                <a:latin typeface="Pluto Light" panose="020B0303020203060204" pitchFamily="34" charset="0"/>
                <a:cs typeface="Times New Roman" panose="02020603050405020304" pitchFamily="18" charset="0"/>
              </a:rPr>
              <a:t>Revisión y Gestión de la solicitud</a:t>
            </a:r>
          </a:p>
          <a:p>
            <a:pPr algn="ctr"/>
            <a:endParaRPr lang="es-HN" sz="1400" dirty="0"/>
          </a:p>
        </p:txBody>
      </p:sp>
      <p:sp>
        <p:nvSpPr>
          <p:cNvPr id="46" name="CuadroTexto 45">
            <a:extLst>
              <a:ext uri="{FF2B5EF4-FFF2-40B4-BE49-F238E27FC236}">
                <a16:creationId xmlns:a16="http://schemas.microsoft.com/office/drawing/2014/main" id="{B9E31065-160A-F782-8A8D-32E3CA361E11}"/>
              </a:ext>
            </a:extLst>
          </p:cNvPr>
          <p:cNvSpPr txBox="1"/>
          <p:nvPr/>
        </p:nvSpPr>
        <p:spPr>
          <a:xfrm>
            <a:off x="9468360" y="3581934"/>
            <a:ext cx="1376040" cy="892552"/>
          </a:xfrm>
          <a:prstGeom prst="rect">
            <a:avLst/>
          </a:prstGeom>
          <a:noFill/>
        </p:spPr>
        <p:txBody>
          <a:bodyPr wrap="square" rtlCol="0">
            <a:spAutoFit/>
          </a:bodyPr>
          <a:lstStyle/>
          <a:p>
            <a:pPr algn="ctr"/>
            <a:r>
              <a:rPr lang="es-ES" sz="1400" b="1"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IV </a:t>
            </a:r>
            <a:r>
              <a:rPr lang="es-ES" sz="1400" dirty="0">
                <a:solidFill>
                  <a:schemeClr val="accent1">
                    <a:lumMod val="60000"/>
                    <a:lumOff val="40000"/>
                  </a:schemeClr>
                </a:solidFill>
                <a:effectLst>
                  <a:outerShdw blurRad="38100" dist="38100" dir="2700000" algn="tl">
                    <a:srgbClr val="000000">
                      <a:alpha val="43137"/>
                    </a:srgbClr>
                  </a:outerShdw>
                </a:effectLst>
                <a:latin typeface="Cambria" panose="02040503050406030204" pitchFamily="18" charset="0"/>
                <a:cs typeface="Times New Roman" panose="02020603050405020304" pitchFamily="18" charset="0"/>
              </a:rPr>
              <a:t>Etapa </a:t>
            </a:r>
          </a:p>
          <a:p>
            <a:pPr algn="ctr"/>
            <a:r>
              <a:rPr lang="es-ES" sz="1200" dirty="0">
                <a:solidFill>
                  <a:schemeClr val="tx1">
                    <a:lumMod val="50000"/>
                    <a:lumOff val="50000"/>
                  </a:schemeClr>
                </a:solidFill>
                <a:latin typeface="Pluto Light" panose="020B0303020203060204" pitchFamily="34" charset="0"/>
                <a:cs typeface="Times New Roman" panose="02020603050405020304" pitchFamily="18" charset="0"/>
              </a:rPr>
              <a:t>Carga de planillas</a:t>
            </a:r>
          </a:p>
          <a:p>
            <a:pPr algn="ctr"/>
            <a:endParaRPr lang="es-HN" sz="1400" dirty="0"/>
          </a:p>
        </p:txBody>
      </p:sp>
      <p:pic>
        <p:nvPicPr>
          <p:cNvPr id="48" name="Imagen 47">
            <a:extLst>
              <a:ext uri="{FF2B5EF4-FFF2-40B4-BE49-F238E27FC236}">
                <a16:creationId xmlns:a16="http://schemas.microsoft.com/office/drawing/2014/main" id="{5CF96BB3-773A-4778-16A5-96AFC7754592}"/>
              </a:ext>
            </a:extLst>
          </p:cNvPr>
          <p:cNvPicPr>
            <a:picLocks noChangeAspect="1"/>
          </p:cNvPicPr>
          <p:nvPr/>
        </p:nvPicPr>
        <p:blipFill>
          <a:blip r:embed="rId3"/>
          <a:stretch>
            <a:fillRect/>
          </a:stretch>
        </p:blipFill>
        <p:spPr>
          <a:xfrm>
            <a:off x="3860908" y="2442586"/>
            <a:ext cx="658705" cy="725018"/>
          </a:xfrm>
          <a:prstGeom prst="rect">
            <a:avLst/>
          </a:prstGeom>
        </p:spPr>
      </p:pic>
      <p:pic>
        <p:nvPicPr>
          <p:cNvPr id="50" name="Imagen 49">
            <a:extLst>
              <a:ext uri="{FF2B5EF4-FFF2-40B4-BE49-F238E27FC236}">
                <a16:creationId xmlns:a16="http://schemas.microsoft.com/office/drawing/2014/main" id="{4A6AE9AF-80B9-996E-37D5-B93559927900}"/>
              </a:ext>
            </a:extLst>
          </p:cNvPr>
          <p:cNvPicPr>
            <a:picLocks noChangeAspect="1"/>
          </p:cNvPicPr>
          <p:nvPr/>
        </p:nvPicPr>
        <p:blipFill>
          <a:blip r:embed="rId4"/>
          <a:stretch>
            <a:fillRect/>
          </a:stretch>
        </p:blipFill>
        <p:spPr>
          <a:xfrm>
            <a:off x="5764675" y="2680238"/>
            <a:ext cx="662650" cy="368423"/>
          </a:xfrm>
          <a:prstGeom prst="rect">
            <a:avLst/>
          </a:prstGeom>
        </p:spPr>
      </p:pic>
      <p:pic>
        <p:nvPicPr>
          <p:cNvPr id="52" name="Imagen 51">
            <a:extLst>
              <a:ext uri="{FF2B5EF4-FFF2-40B4-BE49-F238E27FC236}">
                <a16:creationId xmlns:a16="http://schemas.microsoft.com/office/drawing/2014/main" id="{E701C3B0-4E6D-29EB-7FF1-F86C198AC868}"/>
              </a:ext>
            </a:extLst>
          </p:cNvPr>
          <p:cNvPicPr>
            <a:picLocks noChangeAspect="1"/>
          </p:cNvPicPr>
          <p:nvPr/>
        </p:nvPicPr>
        <p:blipFill>
          <a:blip r:embed="rId5"/>
          <a:stretch>
            <a:fillRect/>
          </a:stretch>
        </p:blipFill>
        <p:spPr>
          <a:xfrm>
            <a:off x="7810408" y="2589884"/>
            <a:ext cx="788669" cy="544293"/>
          </a:xfrm>
          <a:prstGeom prst="rect">
            <a:avLst/>
          </a:prstGeom>
        </p:spPr>
      </p:pic>
      <p:pic>
        <p:nvPicPr>
          <p:cNvPr id="54" name="Imagen 53">
            <a:extLst>
              <a:ext uri="{FF2B5EF4-FFF2-40B4-BE49-F238E27FC236}">
                <a16:creationId xmlns:a16="http://schemas.microsoft.com/office/drawing/2014/main" id="{9F8F1632-62B4-FF22-6C2E-019E08197C26}"/>
              </a:ext>
            </a:extLst>
          </p:cNvPr>
          <p:cNvPicPr>
            <a:picLocks noChangeAspect="1"/>
          </p:cNvPicPr>
          <p:nvPr/>
        </p:nvPicPr>
        <p:blipFill>
          <a:blip r:embed="rId6"/>
          <a:stretch>
            <a:fillRect/>
          </a:stretch>
        </p:blipFill>
        <p:spPr>
          <a:xfrm>
            <a:off x="9843673" y="2642813"/>
            <a:ext cx="489935" cy="505453"/>
          </a:xfrm>
          <a:prstGeom prst="rect">
            <a:avLst/>
          </a:prstGeom>
        </p:spPr>
      </p:pic>
      <p:pic>
        <p:nvPicPr>
          <p:cNvPr id="3" name="Imagen 2">
            <a:extLst>
              <a:ext uri="{FF2B5EF4-FFF2-40B4-BE49-F238E27FC236}">
                <a16:creationId xmlns:a16="http://schemas.microsoft.com/office/drawing/2014/main" id="{2B3BAB6C-FFF2-6CBC-4C8F-1A5F0C2794E5}"/>
              </a:ext>
            </a:extLst>
          </p:cNvPr>
          <p:cNvPicPr>
            <a:picLocks noChangeAspect="1"/>
          </p:cNvPicPr>
          <p:nvPr/>
        </p:nvPicPr>
        <p:blipFill>
          <a:blip r:embed="rId7"/>
          <a:stretch>
            <a:fillRect/>
          </a:stretch>
        </p:blipFill>
        <p:spPr>
          <a:xfrm>
            <a:off x="10823714" y="0"/>
            <a:ext cx="1378951" cy="1099127"/>
          </a:xfrm>
          <a:prstGeom prst="rect">
            <a:avLst/>
          </a:prstGeom>
        </p:spPr>
      </p:pic>
      <p:sp>
        <p:nvSpPr>
          <p:cNvPr id="5" name="Título 1">
            <a:extLst>
              <a:ext uri="{FF2B5EF4-FFF2-40B4-BE49-F238E27FC236}">
                <a16:creationId xmlns:a16="http://schemas.microsoft.com/office/drawing/2014/main" id="{1A750AAE-CF85-CC49-2705-C735372FA4EF}"/>
              </a:ext>
            </a:extLst>
          </p:cNvPr>
          <p:cNvSpPr txBox="1">
            <a:spLocks/>
          </p:cNvSpPr>
          <p:nvPr/>
        </p:nvSpPr>
        <p:spPr>
          <a:xfrm>
            <a:off x="1" y="304647"/>
            <a:ext cx="6564702"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HN" sz="32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Lineamientos por considerar</a:t>
            </a:r>
            <a:endParaRPr lang="es-HN" sz="4000"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Tree>
    <p:extLst>
      <p:ext uri="{BB962C8B-B14F-4D97-AF65-F5344CB8AC3E}">
        <p14:creationId xmlns:p14="http://schemas.microsoft.com/office/powerpoint/2010/main" val="144033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par>
                                <p:cTn id="11" presetID="31" presetClass="entr" presetSubtype="0"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1000" fill="hold"/>
                                        <p:tgtEl>
                                          <p:spTgt spid="50"/>
                                        </p:tgtEl>
                                        <p:attrNameLst>
                                          <p:attrName>ppt_w</p:attrName>
                                        </p:attrNameLst>
                                      </p:cBhvr>
                                      <p:tavLst>
                                        <p:tav tm="0">
                                          <p:val>
                                            <p:fltVal val="0"/>
                                          </p:val>
                                        </p:tav>
                                        <p:tav tm="100000">
                                          <p:val>
                                            <p:strVal val="#ppt_w"/>
                                          </p:val>
                                        </p:tav>
                                      </p:tavLst>
                                    </p:anim>
                                    <p:anim calcmode="lin" valueType="num">
                                      <p:cBhvr>
                                        <p:cTn id="14" dur="1000" fill="hold"/>
                                        <p:tgtEl>
                                          <p:spTgt spid="50"/>
                                        </p:tgtEl>
                                        <p:attrNameLst>
                                          <p:attrName>ppt_h</p:attrName>
                                        </p:attrNameLst>
                                      </p:cBhvr>
                                      <p:tavLst>
                                        <p:tav tm="0">
                                          <p:val>
                                            <p:fltVal val="0"/>
                                          </p:val>
                                        </p:tav>
                                        <p:tav tm="100000">
                                          <p:val>
                                            <p:strVal val="#ppt_h"/>
                                          </p:val>
                                        </p:tav>
                                      </p:tavLst>
                                    </p:anim>
                                    <p:anim calcmode="lin" valueType="num">
                                      <p:cBhvr>
                                        <p:cTn id="15" dur="1000" fill="hold"/>
                                        <p:tgtEl>
                                          <p:spTgt spid="50"/>
                                        </p:tgtEl>
                                        <p:attrNameLst>
                                          <p:attrName>style.rotation</p:attrName>
                                        </p:attrNameLst>
                                      </p:cBhvr>
                                      <p:tavLst>
                                        <p:tav tm="0">
                                          <p:val>
                                            <p:fltVal val="90"/>
                                          </p:val>
                                        </p:tav>
                                        <p:tav tm="100000">
                                          <p:val>
                                            <p:fltVal val="0"/>
                                          </p:val>
                                        </p:tav>
                                      </p:tavLst>
                                    </p:anim>
                                    <p:animEffect transition="in" filter="fade">
                                      <p:cBhvr>
                                        <p:cTn id="16" dur="1000"/>
                                        <p:tgtEl>
                                          <p:spTgt spid="50"/>
                                        </p:tgtEl>
                                      </p:cBhvr>
                                    </p:animEffect>
                                  </p:childTnLst>
                                </p:cTn>
                              </p:par>
                              <p:par>
                                <p:cTn id="17" presetID="31" presetClass="entr" presetSubtype="0"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p:cTn id="19" dur="1000" fill="hold"/>
                                        <p:tgtEl>
                                          <p:spTgt spid="52"/>
                                        </p:tgtEl>
                                        <p:attrNameLst>
                                          <p:attrName>ppt_w</p:attrName>
                                        </p:attrNameLst>
                                      </p:cBhvr>
                                      <p:tavLst>
                                        <p:tav tm="0">
                                          <p:val>
                                            <p:fltVal val="0"/>
                                          </p:val>
                                        </p:tav>
                                        <p:tav tm="100000">
                                          <p:val>
                                            <p:strVal val="#ppt_w"/>
                                          </p:val>
                                        </p:tav>
                                      </p:tavLst>
                                    </p:anim>
                                    <p:anim calcmode="lin" valueType="num">
                                      <p:cBhvr>
                                        <p:cTn id="20" dur="1000" fill="hold"/>
                                        <p:tgtEl>
                                          <p:spTgt spid="52"/>
                                        </p:tgtEl>
                                        <p:attrNameLst>
                                          <p:attrName>ppt_h</p:attrName>
                                        </p:attrNameLst>
                                      </p:cBhvr>
                                      <p:tavLst>
                                        <p:tav tm="0">
                                          <p:val>
                                            <p:fltVal val="0"/>
                                          </p:val>
                                        </p:tav>
                                        <p:tav tm="100000">
                                          <p:val>
                                            <p:strVal val="#ppt_h"/>
                                          </p:val>
                                        </p:tav>
                                      </p:tavLst>
                                    </p:anim>
                                    <p:anim calcmode="lin" valueType="num">
                                      <p:cBhvr>
                                        <p:cTn id="21" dur="1000" fill="hold"/>
                                        <p:tgtEl>
                                          <p:spTgt spid="52"/>
                                        </p:tgtEl>
                                        <p:attrNameLst>
                                          <p:attrName>style.rotation</p:attrName>
                                        </p:attrNameLst>
                                      </p:cBhvr>
                                      <p:tavLst>
                                        <p:tav tm="0">
                                          <p:val>
                                            <p:fltVal val="90"/>
                                          </p:val>
                                        </p:tav>
                                        <p:tav tm="100000">
                                          <p:val>
                                            <p:fltVal val="0"/>
                                          </p:val>
                                        </p:tav>
                                      </p:tavLst>
                                    </p:anim>
                                    <p:animEffect transition="in" filter="fade">
                                      <p:cBhvr>
                                        <p:cTn id="22" dur="1000"/>
                                        <p:tgtEl>
                                          <p:spTgt spid="52"/>
                                        </p:tgtEl>
                                      </p:cBhvr>
                                    </p:animEffect>
                                  </p:childTnLst>
                                </p:cTn>
                              </p:par>
                              <p:par>
                                <p:cTn id="23" presetID="31" presetClass="entr" presetSubtype="0" fill="hold" nodeType="with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1000" fill="hold"/>
                                        <p:tgtEl>
                                          <p:spTgt spid="54"/>
                                        </p:tgtEl>
                                        <p:attrNameLst>
                                          <p:attrName>ppt_w</p:attrName>
                                        </p:attrNameLst>
                                      </p:cBhvr>
                                      <p:tavLst>
                                        <p:tav tm="0">
                                          <p:val>
                                            <p:fltVal val="0"/>
                                          </p:val>
                                        </p:tav>
                                        <p:tav tm="100000">
                                          <p:val>
                                            <p:strVal val="#ppt_w"/>
                                          </p:val>
                                        </p:tav>
                                      </p:tavLst>
                                    </p:anim>
                                    <p:anim calcmode="lin" valueType="num">
                                      <p:cBhvr>
                                        <p:cTn id="26" dur="1000" fill="hold"/>
                                        <p:tgtEl>
                                          <p:spTgt spid="54"/>
                                        </p:tgtEl>
                                        <p:attrNameLst>
                                          <p:attrName>ppt_h</p:attrName>
                                        </p:attrNameLst>
                                      </p:cBhvr>
                                      <p:tavLst>
                                        <p:tav tm="0">
                                          <p:val>
                                            <p:fltVal val="0"/>
                                          </p:val>
                                        </p:tav>
                                        <p:tav tm="100000">
                                          <p:val>
                                            <p:strVal val="#ppt_h"/>
                                          </p:val>
                                        </p:tav>
                                      </p:tavLst>
                                    </p:anim>
                                    <p:anim calcmode="lin" valueType="num">
                                      <p:cBhvr>
                                        <p:cTn id="27" dur="1000" fill="hold"/>
                                        <p:tgtEl>
                                          <p:spTgt spid="54"/>
                                        </p:tgtEl>
                                        <p:attrNameLst>
                                          <p:attrName>style.rotation</p:attrName>
                                        </p:attrNameLst>
                                      </p:cBhvr>
                                      <p:tavLst>
                                        <p:tav tm="0">
                                          <p:val>
                                            <p:fltVal val="90"/>
                                          </p:val>
                                        </p:tav>
                                        <p:tav tm="100000">
                                          <p:val>
                                            <p:fltVal val="0"/>
                                          </p:val>
                                        </p:tav>
                                      </p:tavLst>
                                    </p:anim>
                                    <p:animEffect transition="in" filter="fade">
                                      <p:cBhvr>
                                        <p:cTn id="28" dur="1000"/>
                                        <p:tgtEl>
                                          <p:spTgt spid="5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1000" fill="hold"/>
                                        <p:tgtEl>
                                          <p:spTgt spid="35"/>
                                        </p:tgtEl>
                                        <p:attrNameLst>
                                          <p:attrName>ppt_w</p:attrName>
                                        </p:attrNameLst>
                                      </p:cBhvr>
                                      <p:tavLst>
                                        <p:tav tm="0">
                                          <p:val>
                                            <p:fltVal val="0"/>
                                          </p:val>
                                        </p:tav>
                                        <p:tav tm="100000">
                                          <p:val>
                                            <p:strVal val="#ppt_w"/>
                                          </p:val>
                                        </p:tav>
                                      </p:tavLst>
                                    </p:anim>
                                    <p:anim calcmode="lin" valueType="num">
                                      <p:cBhvr>
                                        <p:cTn id="32" dur="1000" fill="hold"/>
                                        <p:tgtEl>
                                          <p:spTgt spid="35"/>
                                        </p:tgtEl>
                                        <p:attrNameLst>
                                          <p:attrName>ppt_h</p:attrName>
                                        </p:attrNameLst>
                                      </p:cBhvr>
                                      <p:tavLst>
                                        <p:tav tm="0">
                                          <p:val>
                                            <p:fltVal val="0"/>
                                          </p:val>
                                        </p:tav>
                                        <p:tav tm="100000">
                                          <p:val>
                                            <p:strVal val="#ppt_h"/>
                                          </p:val>
                                        </p:tav>
                                      </p:tavLst>
                                    </p:anim>
                                    <p:anim calcmode="lin" valueType="num">
                                      <p:cBhvr>
                                        <p:cTn id="33" dur="1000" fill="hold"/>
                                        <p:tgtEl>
                                          <p:spTgt spid="35"/>
                                        </p:tgtEl>
                                        <p:attrNameLst>
                                          <p:attrName>style.rotation</p:attrName>
                                        </p:attrNameLst>
                                      </p:cBhvr>
                                      <p:tavLst>
                                        <p:tav tm="0">
                                          <p:val>
                                            <p:fltVal val="90"/>
                                          </p:val>
                                        </p:tav>
                                        <p:tav tm="100000">
                                          <p:val>
                                            <p:fltVal val="0"/>
                                          </p:val>
                                        </p:tav>
                                      </p:tavLst>
                                    </p:anim>
                                    <p:animEffect transition="in" filter="fade">
                                      <p:cBhvr>
                                        <p:cTn id="34" dur="1000"/>
                                        <p:tgtEl>
                                          <p:spTgt spid="3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1000" fill="hold"/>
                                        <p:tgtEl>
                                          <p:spTgt spid="30"/>
                                        </p:tgtEl>
                                        <p:attrNameLst>
                                          <p:attrName>ppt_w</p:attrName>
                                        </p:attrNameLst>
                                      </p:cBhvr>
                                      <p:tavLst>
                                        <p:tav tm="0">
                                          <p:val>
                                            <p:fltVal val="0"/>
                                          </p:val>
                                        </p:tav>
                                        <p:tav tm="100000">
                                          <p:val>
                                            <p:strVal val="#ppt_w"/>
                                          </p:val>
                                        </p:tav>
                                      </p:tavLst>
                                    </p:anim>
                                    <p:anim calcmode="lin" valueType="num">
                                      <p:cBhvr>
                                        <p:cTn id="38" dur="1000" fill="hold"/>
                                        <p:tgtEl>
                                          <p:spTgt spid="30"/>
                                        </p:tgtEl>
                                        <p:attrNameLst>
                                          <p:attrName>ppt_h</p:attrName>
                                        </p:attrNameLst>
                                      </p:cBhvr>
                                      <p:tavLst>
                                        <p:tav tm="0">
                                          <p:val>
                                            <p:fltVal val="0"/>
                                          </p:val>
                                        </p:tav>
                                        <p:tav tm="100000">
                                          <p:val>
                                            <p:strVal val="#ppt_h"/>
                                          </p:val>
                                        </p:tav>
                                      </p:tavLst>
                                    </p:anim>
                                    <p:anim calcmode="lin" valueType="num">
                                      <p:cBhvr>
                                        <p:cTn id="39" dur="1000" fill="hold"/>
                                        <p:tgtEl>
                                          <p:spTgt spid="30"/>
                                        </p:tgtEl>
                                        <p:attrNameLst>
                                          <p:attrName>style.rotation</p:attrName>
                                        </p:attrNameLst>
                                      </p:cBhvr>
                                      <p:tavLst>
                                        <p:tav tm="0">
                                          <p:val>
                                            <p:fltVal val="90"/>
                                          </p:val>
                                        </p:tav>
                                        <p:tav tm="100000">
                                          <p:val>
                                            <p:fltVal val="0"/>
                                          </p:val>
                                        </p:tav>
                                      </p:tavLst>
                                    </p:anim>
                                    <p:animEffect transition="in" filter="fade">
                                      <p:cBhvr>
                                        <p:cTn id="40" dur="1000"/>
                                        <p:tgtEl>
                                          <p:spTgt spid="30"/>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1000" fill="hold"/>
                                        <p:tgtEl>
                                          <p:spTgt spid="36"/>
                                        </p:tgtEl>
                                        <p:attrNameLst>
                                          <p:attrName>ppt_w</p:attrName>
                                        </p:attrNameLst>
                                      </p:cBhvr>
                                      <p:tavLst>
                                        <p:tav tm="0">
                                          <p:val>
                                            <p:fltVal val="0"/>
                                          </p:val>
                                        </p:tav>
                                        <p:tav tm="100000">
                                          <p:val>
                                            <p:strVal val="#ppt_w"/>
                                          </p:val>
                                        </p:tav>
                                      </p:tavLst>
                                    </p:anim>
                                    <p:anim calcmode="lin" valueType="num">
                                      <p:cBhvr>
                                        <p:cTn id="44" dur="1000" fill="hold"/>
                                        <p:tgtEl>
                                          <p:spTgt spid="36"/>
                                        </p:tgtEl>
                                        <p:attrNameLst>
                                          <p:attrName>ppt_h</p:attrName>
                                        </p:attrNameLst>
                                      </p:cBhvr>
                                      <p:tavLst>
                                        <p:tav tm="0">
                                          <p:val>
                                            <p:fltVal val="0"/>
                                          </p:val>
                                        </p:tav>
                                        <p:tav tm="100000">
                                          <p:val>
                                            <p:strVal val="#ppt_h"/>
                                          </p:val>
                                        </p:tav>
                                      </p:tavLst>
                                    </p:anim>
                                    <p:anim calcmode="lin" valueType="num">
                                      <p:cBhvr>
                                        <p:cTn id="45" dur="1000" fill="hold"/>
                                        <p:tgtEl>
                                          <p:spTgt spid="36"/>
                                        </p:tgtEl>
                                        <p:attrNameLst>
                                          <p:attrName>style.rotation</p:attrName>
                                        </p:attrNameLst>
                                      </p:cBhvr>
                                      <p:tavLst>
                                        <p:tav tm="0">
                                          <p:val>
                                            <p:fltVal val="90"/>
                                          </p:val>
                                        </p:tav>
                                        <p:tav tm="100000">
                                          <p:val>
                                            <p:fltVal val="0"/>
                                          </p:val>
                                        </p:tav>
                                      </p:tavLst>
                                    </p:anim>
                                    <p:animEffect transition="in" filter="fade">
                                      <p:cBhvr>
                                        <p:cTn id="46" dur="1000"/>
                                        <p:tgtEl>
                                          <p:spTgt spid="36"/>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1000" fill="hold"/>
                                        <p:tgtEl>
                                          <p:spTgt spid="37"/>
                                        </p:tgtEl>
                                        <p:attrNameLst>
                                          <p:attrName>ppt_w</p:attrName>
                                        </p:attrNameLst>
                                      </p:cBhvr>
                                      <p:tavLst>
                                        <p:tav tm="0">
                                          <p:val>
                                            <p:fltVal val="0"/>
                                          </p:val>
                                        </p:tav>
                                        <p:tav tm="100000">
                                          <p:val>
                                            <p:strVal val="#ppt_w"/>
                                          </p:val>
                                        </p:tav>
                                      </p:tavLst>
                                    </p:anim>
                                    <p:anim calcmode="lin" valueType="num">
                                      <p:cBhvr>
                                        <p:cTn id="50" dur="1000" fill="hold"/>
                                        <p:tgtEl>
                                          <p:spTgt spid="37"/>
                                        </p:tgtEl>
                                        <p:attrNameLst>
                                          <p:attrName>ppt_h</p:attrName>
                                        </p:attrNameLst>
                                      </p:cBhvr>
                                      <p:tavLst>
                                        <p:tav tm="0">
                                          <p:val>
                                            <p:fltVal val="0"/>
                                          </p:val>
                                        </p:tav>
                                        <p:tav tm="100000">
                                          <p:val>
                                            <p:strVal val="#ppt_h"/>
                                          </p:val>
                                        </p:tav>
                                      </p:tavLst>
                                    </p:anim>
                                    <p:anim calcmode="lin" valueType="num">
                                      <p:cBhvr>
                                        <p:cTn id="51" dur="1000" fill="hold"/>
                                        <p:tgtEl>
                                          <p:spTgt spid="37"/>
                                        </p:tgtEl>
                                        <p:attrNameLst>
                                          <p:attrName>style.rotation</p:attrName>
                                        </p:attrNameLst>
                                      </p:cBhvr>
                                      <p:tavLst>
                                        <p:tav tm="0">
                                          <p:val>
                                            <p:fltVal val="90"/>
                                          </p:val>
                                        </p:tav>
                                        <p:tav tm="100000">
                                          <p:val>
                                            <p:fltVal val="0"/>
                                          </p:val>
                                        </p:tav>
                                      </p:tavLst>
                                    </p:anim>
                                    <p:animEffect transition="in" filter="fade">
                                      <p:cBhvr>
                                        <p:cTn id="52" dur="1000"/>
                                        <p:tgtEl>
                                          <p:spTgt spid="37"/>
                                        </p:tgtEl>
                                      </p:cBhvr>
                                    </p:animEffect>
                                  </p:childTnLst>
                                </p:cTn>
                              </p:par>
                              <p:par>
                                <p:cTn id="53" presetID="31" presetClass="entr" presetSubtype="0" fill="hold"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1000" fill="hold"/>
                                        <p:tgtEl>
                                          <p:spTgt spid="42"/>
                                        </p:tgtEl>
                                        <p:attrNameLst>
                                          <p:attrName>ppt_w</p:attrName>
                                        </p:attrNameLst>
                                      </p:cBhvr>
                                      <p:tavLst>
                                        <p:tav tm="0">
                                          <p:val>
                                            <p:fltVal val="0"/>
                                          </p:val>
                                        </p:tav>
                                        <p:tav tm="100000">
                                          <p:val>
                                            <p:strVal val="#ppt_w"/>
                                          </p:val>
                                        </p:tav>
                                      </p:tavLst>
                                    </p:anim>
                                    <p:anim calcmode="lin" valueType="num">
                                      <p:cBhvr>
                                        <p:cTn id="56" dur="1000" fill="hold"/>
                                        <p:tgtEl>
                                          <p:spTgt spid="42"/>
                                        </p:tgtEl>
                                        <p:attrNameLst>
                                          <p:attrName>ppt_h</p:attrName>
                                        </p:attrNameLst>
                                      </p:cBhvr>
                                      <p:tavLst>
                                        <p:tav tm="0">
                                          <p:val>
                                            <p:fltVal val="0"/>
                                          </p:val>
                                        </p:tav>
                                        <p:tav tm="100000">
                                          <p:val>
                                            <p:strVal val="#ppt_h"/>
                                          </p:val>
                                        </p:tav>
                                      </p:tavLst>
                                    </p:anim>
                                    <p:anim calcmode="lin" valueType="num">
                                      <p:cBhvr>
                                        <p:cTn id="57" dur="1000" fill="hold"/>
                                        <p:tgtEl>
                                          <p:spTgt spid="42"/>
                                        </p:tgtEl>
                                        <p:attrNameLst>
                                          <p:attrName>style.rotation</p:attrName>
                                        </p:attrNameLst>
                                      </p:cBhvr>
                                      <p:tavLst>
                                        <p:tav tm="0">
                                          <p:val>
                                            <p:fltVal val="90"/>
                                          </p:val>
                                        </p:tav>
                                        <p:tav tm="100000">
                                          <p:val>
                                            <p:fltVal val="0"/>
                                          </p:val>
                                        </p:tav>
                                      </p:tavLst>
                                    </p:anim>
                                    <p:animEffect transition="in" filter="fade">
                                      <p:cBhvr>
                                        <p:cTn id="58" dur="1000"/>
                                        <p:tgtEl>
                                          <p:spTgt spid="42"/>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p:cTn id="61" dur="1000" fill="hold"/>
                                        <p:tgtEl>
                                          <p:spTgt spid="46"/>
                                        </p:tgtEl>
                                        <p:attrNameLst>
                                          <p:attrName>ppt_w</p:attrName>
                                        </p:attrNameLst>
                                      </p:cBhvr>
                                      <p:tavLst>
                                        <p:tav tm="0">
                                          <p:val>
                                            <p:fltVal val="0"/>
                                          </p:val>
                                        </p:tav>
                                        <p:tav tm="100000">
                                          <p:val>
                                            <p:strVal val="#ppt_w"/>
                                          </p:val>
                                        </p:tav>
                                      </p:tavLst>
                                    </p:anim>
                                    <p:anim calcmode="lin" valueType="num">
                                      <p:cBhvr>
                                        <p:cTn id="62" dur="1000" fill="hold"/>
                                        <p:tgtEl>
                                          <p:spTgt spid="46"/>
                                        </p:tgtEl>
                                        <p:attrNameLst>
                                          <p:attrName>ppt_h</p:attrName>
                                        </p:attrNameLst>
                                      </p:cBhvr>
                                      <p:tavLst>
                                        <p:tav tm="0">
                                          <p:val>
                                            <p:fltVal val="0"/>
                                          </p:val>
                                        </p:tav>
                                        <p:tav tm="100000">
                                          <p:val>
                                            <p:strVal val="#ppt_h"/>
                                          </p:val>
                                        </p:tav>
                                      </p:tavLst>
                                    </p:anim>
                                    <p:anim calcmode="lin" valueType="num">
                                      <p:cBhvr>
                                        <p:cTn id="63" dur="1000" fill="hold"/>
                                        <p:tgtEl>
                                          <p:spTgt spid="46"/>
                                        </p:tgtEl>
                                        <p:attrNameLst>
                                          <p:attrName>style.rotation</p:attrName>
                                        </p:attrNameLst>
                                      </p:cBhvr>
                                      <p:tavLst>
                                        <p:tav tm="0">
                                          <p:val>
                                            <p:fltVal val="90"/>
                                          </p:val>
                                        </p:tav>
                                        <p:tav tm="100000">
                                          <p:val>
                                            <p:fltVal val="0"/>
                                          </p:val>
                                        </p:tav>
                                      </p:tavLst>
                                    </p:anim>
                                    <p:animEffect transition="in" filter="fade">
                                      <p:cBhvr>
                                        <p:cTn id="64" dur="1000"/>
                                        <p:tgtEl>
                                          <p:spTgt spid="46"/>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1000" fill="hold"/>
                                        <p:tgtEl>
                                          <p:spTgt spid="45"/>
                                        </p:tgtEl>
                                        <p:attrNameLst>
                                          <p:attrName>ppt_w</p:attrName>
                                        </p:attrNameLst>
                                      </p:cBhvr>
                                      <p:tavLst>
                                        <p:tav tm="0">
                                          <p:val>
                                            <p:fltVal val="0"/>
                                          </p:val>
                                        </p:tav>
                                        <p:tav tm="100000">
                                          <p:val>
                                            <p:strVal val="#ppt_w"/>
                                          </p:val>
                                        </p:tav>
                                      </p:tavLst>
                                    </p:anim>
                                    <p:anim calcmode="lin" valueType="num">
                                      <p:cBhvr>
                                        <p:cTn id="68" dur="1000" fill="hold"/>
                                        <p:tgtEl>
                                          <p:spTgt spid="45"/>
                                        </p:tgtEl>
                                        <p:attrNameLst>
                                          <p:attrName>ppt_h</p:attrName>
                                        </p:attrNameLst>
                                      </p:cBhvr>
                                      <p:tavLst>
                                        <p:tav tm="0">
                                          <p:val>
                                            <p:fltVal val="0"/>
                                          </p:val>
                                        </p:tav>
                                        <p:tav tm="100000">
                                          <p:val>
                                            <p:strVal val="#ppt_h"/>
                                          </p:val>
                                        </p:tav>
                                      </p:tavLst>
                                    </p:anim>
                                    <p:anim calcmode="lin" valueType="num">
                                      <p:cBhvr>
                                        <p:cTn id="69" dur="1000" fill="hold"/>
                                        <p:tgtEl>
                                          <p:spTgt spid="45"/>
                                        </p:tgtEl>
                                        <p:attrNameLst>
                                          <p:attrName>style.rotation</p:attrName>
                                        </p:attrNameLst>
                                      </p:cBhvr>
                                      <p:tavLst>
                                        <p:tav tm="0">
                                          <p:val>
                                            <p:fltVal val="90"/>
                                          </p:val>
                                        </p:tav>
                                        <p:tav tm="100000">
                                          <p:val>
                                            <p:fltVal val="0"/>
                                          </p:val>
                                        </p:tav>
                                      </p:tavLst>
                                    </p:anim>
                                    <p:animEffect transition="in" filter="fade">
                                      <p:cBhvr>
                                        <p:cTn id="70" dur="1000"/>
                                        <p:tgtEl>
                                          <p:spTgt spid="45"/>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 calcmode="lin" valueType="num">
                                      <p:cBhvr>
                                        <p:cTn id="73" dur="1000" fill="hold"/>
                                        <p:tgtEl>
                                          <p:spTgt spid="44"/>
                                        </p:tgtEl>
                                        <p:attrNameLst>
                                          <p:attrName>ppt_w</p:attrName>
                                        </p:attrNameLst>
                                      </p:cBhvr>
                                      <p:tavLst>
                                        <p:tav tm="0">
                                          <p:val>
                                            <p:fltVal val="0"/>
                                          </p:val>
                                        </p:tav>
                                        <p:tav tm="100000">
                                          <p:val>
                                            <p:strVal val="#ppt_w"/>
                                          </p:val>
                                        </p:tav>
                                      </p:tavLst>
                                    </p:anim>
                                    <p:anim calcmode="lin" valueType="num">
                                      <p:cBhvr>
                                        <p:cTn id="74" dur="1000" fill="hold"/>
                                        <p:tgtEl>
                                          <p:spTgt spid="44"/>
                                        </p:tgtEl>
                                        <p:attrNameLst>
                                          <p:attrName>ppt_h</p:attrName>
                                        </p:attrNameLst>
                                      </p:cBhvr>
                                      <p:tavLst>
                                        <p:tav tm="0">
                                          <p:val>
                                            <p:fltVal val="0"/>
                                          </p:val>
                                        </p:tav>
                                        <p:tav tm="100000">
                                          <p:val>
                                            <p:strVal val="#ppt_h"/>
                                          </p:val>
                                        </p:tav>
                                      </p:tavLst>
                                    </p:anim>
                                    <p:anim calcmode="lin" valueType="num">
                                      <p:cBhvr>
                                        <p:cTn id="75" dur="1000" fill="hold"/>
                                        <p:tgtEl>
                                          <p:spTgt spid="44"/>
                                        </p:tgtEl>
                                        <p:attrNameLst>
                                          <p:attrName>style.rotation</p:attrName>
                                        </p:attrNameLst>
                                      </p:cBhvr>
                                      <p:tavLst>
                                        <p:tav tm="0">
                                          <p:val>
                                            <p:fltVal val="90"/>
                                          </p:val>
                                        </p:tav>
                                        <p:tav tm="100000">
                                          <p:val>
                                            <p:fltVal val="0"/>
                                          </p:val>
                                        </p:tav>
                                      </p:tavLst>
                                    </p:anim>
                                    <p:animEffect transition="in" filter="fade">
                                      <p:cBhvr>
                                        <p:cTn id="76" dur="1000"/>
                                        <p:tgtEl>
                                          <p:spTgt spid="44"/>
                                        </p:tgtEl>
                                      </p:cBhvr>
                                    </p:animEffect>
                                  </p:childTnLst>
                                </p:cTn>
                              </p:par>
                              <p:par>
                                <p:cTn id="77" presetID="31" presetClass="entr" presetSubtype="0"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p:cTn id="79" dur="1000" fill="hold"/>
                                        <p:tgtEl>
                                          <p:spTgt spid="43"/>
                                        </p:tgtEl>
                                        <p:attrNameLst>
                                          <p:attrName>ppt_w</p:attrName>
                                        </p:attrNameLst>
                                      </p:cBhvr>
                                      <p:tavLst>
                                        <p:tav tm="0">
                                          <p:val>
                                            <p:fltVal val="0"/>
                                          </p:val>
                                        </p:tav>
                                        <p:tav tm="100000">
                                          <p:val>
                                            <p:strVal val="#ppt_w"/>
                                          </p:val>
                                        </p:tav>
                                      </p:tavLst>
                                    </p:anim>
                                    <p:anim calcmode="lin" valueType="num">
                                      <p:cBhvr>
                                        <p:cTn id="80" dur="1000" fill="hold"/>
                                        <p:tgtEl>
                                          <p:spTgt spid="43"/>
                                        </p:tgtEl>
                                        <p:attrNameLst>
                                          <p:attrName>ppt_h</p:attrName>
                                        </p:attrNameLst>
                                      </p:cBhvr>
                                      <p:tavLst>
                                        <p:tav tm="0">
                                          <p:val>
                                            <p:fltVal val="0"/>
                                          </p:val>
                                        </p:tav>
                                        <p:tav tm="100000">
                                          <p:val>
                                            <p:strVal val="#ppt_h"/>
                                          </p:val>
                                        </p:tav>
                                      </p:tavLst>
                                    </p:anim>
                                    <p:anim calcmode="lin" valueType="num">
                                      <p:cBhvr>
                                        <p:cTn id="81" dur="1000" fill="hold"/>
                                        <p:tgtEl>
                                          <p:spTgt spid="43"/>
                                        </p:tgtEl>
                                        <p:attrNameLst>
                                          <p:attrName>style.rotation</p:attrName>
                                        </p:attrNameLst>
                                      </p:cBhvr>
                                      <p:tavLst>
                                        <p:tav tm="0">
                                          <p:val>
                                            <p:fltVal val="90"/>
                                          </p:val>
                                        </p:tav>
                                        <p:tav tm="100000">
                                          <p:val>
                                            <p:fltVal val="0"/>
                                          </p:val>
                                        </p:tav>
                                      </p:tavLst>
                                    </p:anim>
                                    <p:animEffect transition="in" filter="fade">
                                      <p:cBhvr>
                                        <p:cTn id="82"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0" grpId="0" animBg="1"/>
      <p:bldP spid="35" grpId="0" animBg="1"/>
      <p:bldP spid="43" grpId="0"/>
      <p:bldP spid="44" grpId="0"/>
      <p:bldP spid="45" grpId="0"/>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67FE5BA3-4AD6-9DDD-45A0-1FD5AE7D89A8}"/>
              </a:ext>
            </a:extLst>
          </p:cNvPr>
          <p:cNvSpPr txBox="1">
            <a:spLocks/>
          </p:cNvSpPr>
          <p:nvPr/>
        </p:nvSpPr>
        <p:spPr>
          <a:xfrm>
            <a:off x="1" y="304647"/>
            <a:ext cx="6564702"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I Etapa </a:t>
            </a:r>
          </a:p>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Gestiones internas en la Institución</a:t>
            </a:r>
            <a:endParaRPr lang="es-HN" sz="3200"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
        <p:nvSpPr>
          <p:cNvPr id="20" name="CuadroTexto 19">
            <a:extLst>
              <a:ext uri="{FF2B5EF4-FFF2-40B4-BE49-F238E27FC236}">
                <a16:creationId xmlns:a16="http://schemas.microsoft.com/office/drawing/2014/main" id="{ED21F70F-1680-FB8F-CC4B-4D84895EF1DA}"/>
              </a:ext>
            </a:extLst>
          </p:cNvPr>
          <p:cNvSpPr txBox="1"/>
          <p:nvPr/>
        </p:nvSpPr>
        <p:spPr>
          <a:xfrm>
            <a:off x="727875" y="1218575"/>
            <a:ext cx="4803125" cy="677108"/>
          </a:xfrm>
          <a:prstGeom prst="rect">
            <a:avLst/>
          </a:prstGeom>
          <a:solidFill>
            <a:schemeClr val="bg1"/>
          </a:solidFill>
        </p:spPr>
        <p:txBody>
          <a:bodyPr wrap="square" rtlCol="0">
            <a:spAutoFit/>
          </a:bodyPr>
          <a:lstStyle/>
          <a:p>
            <a:pPr algn="just"/>
            <a:r>
              <a:rPr lang="es-ES" sz="1200" b="1" dirty="0">
                <a:solidFill>
                  <a:schemeClr val="bg1">
                    <a:lumMod val="50000"/>
                  </a:schemeClr>
                </a:solidFill>
                <a:latin typeface="Pluto Light" panose="020B0303020203060204" pitchFamily="34" charset="0"/>
                <a:cs typeface="Times New Roman" panose="02020603050405020304" pitchFamily="18" charset="0"/>
              </a:rPr>
              <a:t>Integración</a:t>
            </a:r>
            <a:r>
              <a:rPr lang="es-ES" sz="1200" dirty="0">
                <a:solidFill>
                  <a:schemeClr val="bg1">
                    <a:lumMod val="50000"/>
                  </a:schemeClr>
                </a:solidFill>
                <a:latin typeface="Pluto Light" panose="020B0303020203060204" pitchFamily="34" charset="0"/>
                <a:cs typeface="Times New Roman" panose="02020603050405020304" pitchFamily="18" charset="0"/>
              </a:rPr>
              <a:t> entre las áreas de RRHH y Presupuesto de su institución.</a:t>
            </a:r>
          </a:p>
          <a:p>
            <a:endParaRPr lang="es-HN" sz="1400" dirty="0"/>
          </a:p>
        </p:txBody>
      </p:sp>
      <p:sp>
        <p:nvSpPr>
          <p:cNvPr id="17" name="Rectángulo 16">
            <a:extLst>
              <a:ext uri="{FF2B5EF4-FFF2-40B4-BE49-F238E27FC236}">
                <a16:creationId xmlns:a16="http://schemas.microsoft.com/office/drawing/2014/main" id="{C9028C81-83B5-73FE-DBD1-D4A0648C8DB3}"/>
              </a:ext>
            </a:extLst>
          </p:cNvPr>
          <p:cNvSpPr/>
          <p:nvPr/>
        </p:nvSpPr>
        <p:spPr>
          <a:xfrm>
            <a:off x="315770" y="1148590"/>
            <a:ext cx="5574178" cy="585069"/>
          </a:xfrm>
          <a:prstGeom prst="rect">
            <a:avLst/>
          </a:prstGeom>
          <a:noFill/>
          <a:ln w="12700">
            <a:solidFill>
              <a:srgbClr val="38383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HN" dirty="0">
                <a:noFill/>
              </a:rPr>
              <a:t>  </a:t>
            </a:r>
          </a:p>
        </p:txBody>
      </p:sp>
      <p:sp>
        <p:nvSpPr>
          <p:cNvPr id="4" name="Rectángulo 3">
            <a:extLst>
              <a:ext uri="{FF2B5EF4-FFF2-40B4-BE49-F238E27FC236}">
                <a16:creationId xmlns:a16="http://schemas.microsoft.com/office/drawing/2014/main" id="{6624C11E-F837-4025-0A8F-AB6C15AD1DB3}"/>
              </a:ext>
            </a:extLst>
          </p:cNvPr>
          <p:cNvSpPr/>
          <p:nvPr/>
        </p:nvSpPr>
        <p:spPr>
          <a:xfrm>
            <a:off x="315768" y="1770578"/>
            <a:ext cx="5567546" cy="1765644"/>
          </a:xfrm>
          <a:prstGeom prst="rect">
            <a:avLst/>
          </a:prstGeom>
          <a:noFill/>
          <a:ln w="12700">
            <a:solidFill>
              <a:srgbClr val="38383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noFill/>
            </a:endParaRPr>
          </a:p>
        </p:txBody>
      </p:sp>
      <p:sp>
        <p:nvSpPr>
          <p:cNvPr id="5" name="CuadroTexto 4">
            <a:extLst>
              <a:ext uri="{FF2B5EF4-FFF2-40B4-BE49-F238E27FC236}">
                <a16:creationId xmlns:a16="http://schemas.microsoft.com/office/drawing/2014/main" id="{A35C8BBB-B2F3-88D3-87B8-570FB444CC42}"/>
              </a:ext>
            </a:extLst>
          </p:cNvPr>
          <p:cNvSpPr txBox="1"/>
          <p:nvPr/>
        </p:nvSpPr>
        <p:spPr>
          <a:xfrm>
            <a:off x="783315" y="1831688"/>
            <a:ext cx="4998071" cy="1569660"/>
          </a:xfrm>
          <a:prstGeom prst="rect">
            <a:avLst/>
          </a:prstGeom>
          <a:solidFill>
            <a:schemeClr val="bg1"/>
          </a:solidFill>
        </p:spPr>
        <p:txBody>
          <a:bodyPr wrap="square" rtlCol="0">
            <a:spAutoFit/>
          </a:bodyPr>
          <a:lstStyle/>
          <a:p>
            <a:pPr algn="just" defTabSz="457200" eaLnBrk="0" hangingPunct="0"/>
            <a:r>
              <a:rPr lang="es-ES" sz="1200" b="1" dirty="0">
                <a:solidFill>
                  <a:schemeClr val="bg1">
                    <a:lumMod val="50000"/>
                  </a:schemeClr>
                </a:solidFill>
                <a:latin typeface="Pluto Light" panose="020B0303020203060204" pitchFamily="34" charset="0"/>
                <a:cs typeface="Times New Roman" panose="02020603050405020304" pitchFamily="18" charset="0"/>
              </a:rPr>
              <a:t>Disponibilidad presupuestaria, </a:t>
            </a:r>
            <a:r>
              <a:rPr lang="es-ES" sz="1200" dirty="0">
                <a:solidFill>
                  <a:schemeClr val="bg1">
                    <a:lumMod val="50000"/>
                  </a:schemeClr>
                </a:solidFill>
                <a:latin typeface="Pluto Light" panose="020B0303020203060204" pitchFamily="34" charset="0"/>
                <a:cs typeface="Times New Roman" panose="02020603050405020304" pitchFamily="18" charset="0"/>
              </a:rPr>
              <a:t>verificar la disponibilidad antes de adquirir el compromiso (DL-62-2023 artículo 43: </a:t>
            </a:r>
            <a:r>
              <a:rPr lang="es-ES" sz="1200" i="1" dirty="0">
                <a:solidFill>
                  <a:schemeClr val="bg1">
                    <a:lumMod val="50000"/>
                  </a:schemeClr>
                </a:solidFill>
                <a:latin typeface="Pluto Light" panose="020B0303020203060204" pitchFamily="34" charset="0"/>
                <a:cs typeface="Times New Roman" panose="02020603050405020304" pitchFamily="18" charset="0"/>
              </a:rPr>
              <a:t>“</a:t>
            </a:r>
            <a:r>
              <a:rPr lang="es-HN" sz="1200" i="1" dirty="0">
                <a:solidFill>
                  <a:schemeClr val="bg1">
                    <a:lumMod val="50000"/>
                  </a:schemeClr>
                </a:solidFill>
                <a:latin typeface="Pluto Light" panose="020B0303020203060204" pitchFamily="34" charset="0"/>
                <a:cs typeface="Times New Roman" panose="02020603050405020304" pitchFamily="18" charset="0"/>
              </a:rPr>
              <a:t>Ninguna institución del Sector Público podrá contraer compromisos u obligaciones, celebrar contratos, autorizar obligaciones sin que cuente con la respectiva disponibilidad presupuestaria y financiera. Los compromisos se mantendrán hasta que las obras se realicen, los bienes se entreguen o los servicios sean prestados</a:t>
            </a:r>
            <a:r>
              <a:rPr lang="es-ES" sz="1200" dirty="0">
                <a:solidFill>
                  <a:schemeClr val="bg1">
                    <a:lumMod val="50000"/>
                  </a:schemeClr>
                </a:solidFill>
                <a:latin typeface="Pluto Light" panose="020B0303020203060204" pitchFamily="34" charset="0"/>
                <a:cs typeface="Times New Roman" panose="02020603050405020304" pitchFamily="18" charset="0"/>
              </a:rPr>
              <a:t>).”</a:t>
            </a:r>
            <a:endParaRPr lang="es-HN" sz="1200" dirty="0">
              <a:latin typeface="Pluto Light" panose="020B0303020203060204" pitchFamily="34" charset="0"/>
            </a:endParaRPr>
          </a:p>
        </p:txBody>
      </p:sp>
      <p:sp>
        <p:nvSpPr>
          <p:cNvPr id="7" name="Flecha: cheurón 6">
            <a:extLst>
              <a:ext uri="{FF2B5EF4-FFF2-40B4-BE49-F238E27FC236}">
                <a16:creationId xmlns:a16="http://schemas.microsoft.com/office/drawing/2014/main" id="{D11D76F6-153B-FFFC-62FD-C8CCBC9D9A5C}"/>
              </a:ext>
            </a:extLst>
          </p:cNvPr>
          <p:cNvSpPr/>
          <p:nvPr/>
        </p:nvSpPr>
        <p:spPr>
          <a:xfrm>
            <a:off x="380157" y="3707554"/>
            <a:ext cx="374936" cy="321528"/>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8" name="Rectángulo 7">
            <a:extLst>
              <a:ext uri="{FF2B5EF4-FFF2-40B4-BE49-F238E27FC236}">
                <a16:creationId xmlns:a16="http://schemas.microsoft.com/office/drawing/2014/main" id="{DCDE9B96-077F-392A-B20F-2D0240B61C03}"/>
              </a:ext>
            </a:extLst>
          </p:cNvPr>
          <p:cNvSpPr/>
          <p:nvPr/>
        </p:nvSpPr>
        <p:spPr>
          <a:xfrm>
            <a:off x="309136" y="3573141"/>
            <a:ext cx="5574178" cy="1172610"/>
          </a:xfrm>
          <a:prstGeom prst="rect">
            <a:avLst/>
          </a:prstGeom>
          <a:noFill/>
          <a:ln w="12700">
            <a:solidFill>
              <a:srgbClr val="38383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noFill/>
            </a:endParaRPr>
          </a:p>
        </p:txBody>
      </p:sp>
      <p:sp>
        <p:nvSpPr>
          <p:cNvPr id="10" name="Flecha: cheurón 9">
            <a:extLst>
              <a:ext uri="{FF2B5EF4-FFF2-40B4-BE49-F238E27FC236}">
                <a16:creationId xmlns:a16="http://schemas.microsoft.com/office/drawing/2014/main" id="{F058D8E3-F6C7-3FDF-057C-65267ABAA6E7}"/>
              </a:ext>
            </a:extLst>
          </p:cNvPr>
          <p:cNvSpPr/>
          <p:nvPr/>
        </p:nvSpPr>
        <p:spPr>
          <a:xfrm>
            <a:off x="352940" y="1270659"/>
            <a:ext cx="374936" cy="321528"/>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11" name="Flecha: cheurón 10">
            <a:extLst>
              <a:ext uri="{FF2B5EF4-FFF2-40B4-BE49-F238E27FC236}">
                <a16:creationId xmlns:a16="http://schemas.microsoft.com/office/drawing/2014/main" id="{A9E64CB4-1E2F-C3EE-717E-6F512E2F5F99}"/>
              </a:ext>
            </a:extLst>
          </p:cNvPr>
          <p:cNvSpPr/>
          <p:nvPr/>
        </p:nvSpPr>
        <p:spPr>
          <a:xfrm>
            <a:off x="368205" y="1888589"/>
            <a:ext cx="374936" cy="321528"/>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13" name="CuadroTexto 12">
            <a:extLst>
              <a:ext uri="{FF2B5EF4-FFF2-40B4-BE49-F238E27FC236}">
                <a16:creationId xmlns:a16="http://schemas.microsoft.com/office/drawing/2014/main" id="{FFF9F4FF-2D9F-791E-5C9A-0EA61410D289}"/>
              </a:ext>
            </a:extLst>
          </p:cNvPr>
          <p:cNvSpPr txBox="1"/>
          <p:nvPr/>
        </p:nvSpPr>
        <p:spPr>
          <a:xfrm>
            <a:off x="755093" y="3644105"/>
            <a:ext cx="4271291" cy="1015663"/>
          </a:xfrm>
          <a:prstGeom prst="rect">
            <a:avLst/>
          </a:prstGeom>
          <a:solidFill>
            <a:schemeClr val="bg1"/>
          </a:solidFill>
        </p:spPr>
        <p:txBody>
          <a:bodyPr wrap="square">
            <a:spAutoFit/>
          </a:bodyPr>
          <a:lstStyle/>
          <a:p>
            <a:pPr algn="just" defTabSz="457200" eaLnBrk="0" hangingPunct="0"/>
            <a:r>
              <a:rPr lang="es-ES" sz="1200" dirty="0">
                <a:solidFill>
                  <a:schemeClr val="bg1">
                    <a:lumMod val="50000"/>
                  </a:schemeClr>
                </a:solidFill>
                <a:latin typeface="Pluto Light" panose="020B0303020203060204" pitchFamily="34" charset="0"/>
                <a:cs typeface="Times New Roman" panose="02020603050405020304" pitchFamily="18" charset="0"/>
              </a:rPr>
              <a:t>Iniciar labores una vez que el contrato este firmado o listo para firmar (DL 62-2023 artículo 85,  párrafo tercero: … “</a:t>
            </a:r>
            <a:r>
              <a:rPr lang="es-HN" sz="1200" b="1" i="1" dirty="0">
                <a:solidFill>
                  <a:schemeClr val="bg1">
                    <a:lumMod val="50000"/>
                  </a:schemeClr>
                </a:solidFill>
                <a:latin typeface="Pluto Light" panose="020B0303020203060204" pitchFamily="34" charset="0"/>
                <a:cs typeface="Times New Roman" panose="02020603050405020304" pitchFamily="18" charset="0"/>
              </a:rPr>
              <a:t>y su efectividad se contará desde la fecha en que el contratado firme contrato y tome posesión del cargo.”</a:t>
            </a:r>
            <a:endParaRPr lang="es-ES" sz="1200" b="1" i="1" dirty="0">
              <a:solidFill>
                <a:schemeClr val="bg1">
                  <a:lumMod val="50000"/>
                </a:schemeClr>
              </a:solidFill>
              <a:latin typeface="Pluto Light" panose="020B030302020306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15C2E085-70EC-0188-2FB8-FDD295F9ECD1}"/>
              </a:ext>
            </a:extLst>
          </p:cNvPr>
          <p:cNvSpPr/>
          <p:nvPr/>
        </p:nvSpPr>
        <p:spPr>
          <a:xfrm>
            <a:off x="6096000" y="1133494"/>
            <a:ext cx="5675790" cy="1264459"/>
          </a:xfrm>
          <a:prstGeom prst="rect">
            <a:avLst/>
          </a:prstGeom>
          <a:noFill/>
          <a:ln w="12700">
            <a:solidFill>
              <a:srgbClr val="38383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HN" dirty="0">
                <a:noFill/>
              </a:rPr>
              <a:t>  </a:t>
            </a:r>
          </a:p>
        </p:txBody>
      </p:sp>
      <p:sp>
        <p:nvSpPr>
          <p:cNvPr id="15" name="Flecha: cheurón 14">
            <a:extLst>
              <a:ext uri="{FF2B5EF4-FFF2-40B4-BE49-F238E27FC236}">
                <a16:creationId xmlns:a16="http://schemas.microsoft.com/office/drawing/2014/main" id="{D4E97741-3563-9491-48F9-6E686D558D10}"/>
              </a:ext>
            </a:extLst>
          </p:cNvPr>
          <p:cNvSpPr/>
          <p:nvPr/>
        </p:nvSpPr>
        <p:spPr>
          <a:xfrm>
            <a:off x="6133170" y="1255563"/>
            <a:ext cx="374936" cy="321528"/>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18" name="CuadroTexto 17">
            <a:extLst>
              <a:ext uri="{FF2B5EF4-FFF2-40B4-BE49-F238E27FC236}">
                <a16:creationId xmlns:a16="http://schemas.microsoft.com/office/drawing/2014/main" id="{D9677780-765E-52E5-1ED8-01D293132072}"/>
              </a:ext>
            </a:extLst>
          </p:cNvPr>
          <p:cNvSpPr txBox="1"/>
          <p:nvPr/>
        </p:nvSpPr>
        <p:spPr>
          <a:xfrm>
            <a:off x="6508105" y="1133494"/>
            <a:ext cx="5073047" cy="1200329"/>
          </a:xfrm>
          <a:prstGeom prst="rect">
            <a:avLst/>
          </a:prstGeom>
          <a:noFill/>
        </p:spPr>
        <p:txBody>
          <a:bodyPr wrap="square">
            <a:spAutoFit/>
          </a:bodyPr>
          <a:lstStyle/>
          <a:p>
            <a:pPr algn="just" defTabSz="457200" eaLnBrk="0" hangingPunct="0"/>
            <a:r>
              <a:rPr lang="es-ES" sz="1200" dirty="0">
                <a:solidFill>
                  <a:schemeClr val="bg1">
                    <a:lumMod val="50000"/>
                  </a:schemeClr>
                </a:solidFill>
                <a:latin typeface="Pluto Light" panose="020B0303020203060204" pitchFamily="34" charset="0"/>
                <a:cs typeface="Times New Roman" panose="02020603050405020304" pitchFamily="18" charset="0"/>
              </a:rPr>
              <a:t>Realizar las consultas a SIREP sobre el estado laboral de las personas en otras instituciones (DL 62-2023 artículo 85 y 88: </a:t>
            </a:r>
            <a:r>
              <a:rPr lang="es-ES" sz="1200" b="1" i="1" dirty="0">
                <a:solidFill>
                  <a:schemeClr val="bg1">
                    <a:lumMod val="50000"/>
                  </a:schemeClr>
                </a:solidFill>
                <a:latin typeface="Pluto Light" panose="020B0303020203060204" pitchFamily="34" charset="0"/>
                <a:cs typeface="Times New Roman" panose="02020603050405020304" pitchFamily="18" charset="0"/>
              </a:rPr>
              <a:t>“Previo a la firma de contratos e inicio de la prestación del servicio, la autoridad responsable de la contratación debe consultar a SIREP si el candidato tiene alguna relación laboral con otra institución”.</a:t>
            </a:r>
          </a:p>
        </p:txBody>
      </p:sp>
      <p:sp>
        <p:nvSpPr>
          <p:cNvPr id="19" name="Rectángulo 18">
            <a:extLst>
              <a:ext uri="{FF2B5EF4-FFF2-40B4-BE49-F238E27FC236}">
                <a16:creationId xmlns:a16="http://schemas.microsoft.com/office/drawing/2014/main" id="{AC9D97CA-D563-B32E-F7F7-9E84651A3DDD}"/>
              </a:ext>
            </a:extLst>
          </p:cNvPr>
          <p:cNvSpPr/>
          <p:nvPr/>
        </p:nvSpPr>
        <p:spPr>
          <a:xfrm>
            <a:off x="6096000" y="2436737"/>
            <a:ext cx="5675790" cy="1754327"/>
          </a:xfrm>
          <a:prstGeom prst="rect">
            <a:avLst/>
          </a:prstGeom>
          <a:noFill/>
          <a:ln w="12700">
            <a:solidFill>
              <a:srgbClr val="38383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HN" dirty="0">
                <a:noFill/>
              </a:rPr>
              <a:t>  </a:t>
            </a:r>
          </a:p>
        </p:txBody>
      </p:sp>
      <p:sp>
        <p:nvSpPr>
          <p:cNvPr id="21" name="Flecha: cheurón 20">
            <a:extLst>
              <a:ext uri="{FF2B5EF4-FFF2-40B4-BE49-F238E27FC236}">
                <a16:creationId xmlns:a16="http://schemas.microsoft.com/office/drawing/2014/main" id="{EF5B4385-A23D-F8CF-6982-90F86F1D99AC}"/>
              </a:ext>
            </a:extLst>
          </p:cNvPr>
          <p:cNvSpPr/>
          <p:nvPr/>
        </p:nvSpPr>
        <p:spPr>
          <a:xfrm>
            <a:off x="6133170" y="2558807"/>
            <a:ext cx="374936" cy="321528"/>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23" name="CuadroTexto 22">
            <a:extLst>
              <a:ext uri="{FF2B5EF4-FFF2-40B4-BE49-F238E27FC236}">
                <a16:creationId xmlns:a16="http://schemas.microsoft.com/office/drawing/2014/main" id="{ABF3C029-D8A6-AC75-0349-0B98AFC1857E}"/>
              </a:ext>
            </a:extLst>
          </p:cNvPr>
          <p:cNvSpPr txBox="1"/>
          <p:nvPr/>
        </p:nvSpPr>
        <p:spPr>
          <a:xfrm>
            <a:off x="6508106" y="2436738"/>
            <a:ext cx="5073046" cy="1754326"/>
          </a:xfrm>
          <a:prstGeom prst="rect">
            <a:avLst/>
          </a:prstGeom>
          <a:noFill/>
        </p:spPr>
        <p:txBody>
          <a:bodyPr wrap="square">
            <a:spAutoFit/>
          </a:bodyPr>
          <a:lstStyle/>
          <a:p>
            <a:pPr algn="just" defTabSz="457200" eaLnBrk="0" hangingPunct="0"/>
            <a:r>
              <a:rPr lang="es-ES" sz="1200" dirty="0">
                <a:solidFill>
                  <a:schemeClr val="bg1">
                    <a:lumMod val="50000"/>
                  </a:schemeClr>
                </a:solidFill>
                <a:latin typeface="Pluto Light" panose="020B0303020203060204" pitchFamily="34" charset="0"/>
                <a:cs typeface="Times New Roman" panose="02020603050405020304" pitchFamily="18" charset="0"/>
              </a:rPr>
              <a:t>Modificaciones de Personal. (DL 62-2023 artículo 245 párrafo 1: </a:t>
            </a:r>
            <a:r>
              <a:rPr lang="es-HN" sz="1200" b="1" i="1" dirty="0">
                <a:solidFill>
                  <a:schemeClr val="bg1">
                    <a:lumMod val="50000"/>
                  </a:schemeClr>
                </a:solidFill>
                <a:latin typeface="Pluto Light" panose="020B0303020203060204" pitchFamily="34" charset="0"/>
                <a:cs typeface="Times New Roman" panose="02020603050405020304" pitchFamily="18" charset="0"/>
              </a:rPr>
              <a:t>Las modificaciones a la estructura de puestos en las instituciones de la Administración Central y Desconcentradas dictaminadas por el órgano competente en materia de recursos humanos u otras regidas por Leyes Especiales, deben ser autorizadas mediante Resolución Interna de la Secretaría de Estado en el Despacho de Finanzas (SEFIN), estas modificaciones deben ser financiadas con el presupuesto aprobado a cada Institución. </a:t>
            </a:r>
            <a:endParaRPr lang="es-ES" sz="1200" b="1" i="1" dirty="0">
              <a:solidFill>
                <a:schemeClr val="bg1">
                  <a:lumMod val="50000"/>
                </a:schemeClr>
              </a:solidFill>
              <a:latin typeface="Pluto Light" panose="020B0303020203060204" pitchFamily="34" charset="0"/>
              <a:cs typeface="Times New Roman" panose="02020603050405020304" pitchFamily="18" charset="0"/>
            </a:endParaRPr>
          </a:p>
        </p:txBody>
      </p:sp>
    </p:spTree>
    <p:extLst>
      <p:ext uri="{BB962C8B-B14F-4D97-AF65-F5344CB8AC3E}">
        <p14:creationId xmlns:p14="http://schemas.microsoft.com/office/powerpoint/2010/main" val="413245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ppt_x"/>
                                          </p:val>
                                        </p:tav>
                                        <p:tav tm="100000">
                                          <p:val>
                                            <p:strVal val="#ppt_x"/>
                                          </p:val>
                                        </p:tav>
                                      </p:tavLst>
                                    </p:anim>
                                    <p:anim calcmode="lin" valueType="num">
                                      <p:cBhvr additive="base">
                                        <p:cTn id="4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4" grpId="0" animBg="1"/>
      <p:bldP spid="5" grpId="0" animBg="1"/>
      <p:bldP spid="8" grpId="0" animBg="1"/>
      <p:bldP spid="14"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0B379A-ED5A-12D0-5581-32EAC2F24082}"/>
              </a:ext>
            </a:extLst>
          </p:cNvPr>
          <p:cNvSpPr>
            <a:spLocks noGrp="1"/>
          </p:cNvSpPr>
          <p:nvPr>
            <p:ph type="title"/>
          </p:nvPr>
        </p:nvSpPr>
        <p:spPr>
          <a:xfrm>
            <a:off x="0" y="227555"/>
            <a:ext cx="3574473" cy="581195"/>
          </a:xfrm>
          <a:solidFill>
            <a:schemeClr val="accent4">
              <a:lumMod val="20000"/>
              <a:lumOff val="80000"/>
            </a:schemeClr>
          </a:solidFill>
        </p:spPr>
        <p:txBody>
          <a:bodyPr anchor="ctr">
            <a:normAutofit/>
          </a:bodyPr>
          <a:lstStyle/>
          <a:p>
            <a:pPr algn="ctr"/>
            <a:r>
              <a:rPr lang="es-HN" sz="2800" dirty="0">
                <a:solidFill>
                  <a:schemeClr val="bg2">
                    <a:lumMod val="50000"/>
                  </a:schemeClr>
                </a:solidFill>
                <a:effectLst>
                  <a:outerShdw blurRad="38100" dist="38100" dir="2700000" algn="tl">
                    <a:srgbClr val="000000">
                      <a:alpha val="43137"/>
                    </a:srgbClr>
                  </a:outerShdw>
                </a:effectLst>
              </a:rPr>
              <a:t>Dato Importante </a:t>
            </a:r>
          </a:p>
        </p:txBody>
      </p:sp>
      <p:pic>
        <p:nvPicPr>
          <p:cNvPr id="14" name="Gráfico 13" descr="Aula de clases con relleno sólido">
            <a:extLst>
              <a:ext uri="{FF2B5EF4-FFF2-40B4-BE49-F238E27FC236}">
                <a16:creationId xmlns:a16="http://schemas.microsoft.com/office/drawing/2014/main" id="{4C17E461-7169-E9D6-3A9D-2D9F3E99641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3097" y="808750"/>
            <a:ext cx="4826000" cy="4826000"/>
          </a:xfrm>
          <a:prstGeom prst="rect">
            <a:avLst/>
          </a:prstGeom>
        </p:spPr>
      </p:pic>
      <p:sp>
        <p:nvSpPr>
          <p:cNvPr id="21" name="CuadroTexto 20">
            <a:extLst>
              <a:ext uri="{FF2B5EF4-FFF2-40B4-BE49-F238E27FC236}">
                <a16:creationId xmlns:a16="http://schemas.microsoft.com/office/drawing/2014/main" id="{177284C5-E738-A01D-EE3F-E80B82802F66}"/>
              </a:ext>
            </a:extLst>
          </p:cNvPr>
          <p:cNvSpPr txBox="1"/>
          <p:nvPr/>
        </p:nvSpPr>
        <p:spPr>
          <a:xfrm>
            <a:off x="7152905" y="2021234"/>
            <a:ext cx="4392550" cy="1754326"/>
          </a:xfrm>
          <a:prstGeom prst="rect">
            <a:avLst/>
          </a:prstGeom>
          <a:solidFill>
            <a:schemeClr val="bg1">
              <a:lumMod val="85000"/>
            </a:schemeClr>
          </a:solidFill>
        </p:spPr>
        <p:txBody>
          <a:bodyPr wrap="square">
            <a:spAutoFit/>
          </a:bodyPr>
          <a:lstStyle/>
          <a:p>
            <a:pPr algn="just"/>
            <a:r>
              <a:rPr lang="es-HN" dirty="0">
                <a:latin typeface="Pluto Light" panose="020B0303020203060204" pitchFamily="34" charset="0"/>
              </a:rPr>
              <a:t>Previo a la contratación e inicio de la prestación del servicio la institución debe consultar a SIREP si el candidato tiene alguna relación laboral con otra institución.</a:t>
            </a:r>
          </a:p>
        </p:txBody>
      </p:sp>
      <p:sp>
        <p:nvSpPr>
          <p:cNvPr id="22" name="Flecha: a la derecha 21">
            <a:extLst>
              <a:ext uri="{FF2B5EF4-FFF2-40B4-BE49-F238E27FC236}">
                <a16:creationId xmlns:a16="http://schemas.microsoft.com/office/drawing/2014/main" id="{7C979FF1-7669-529B-9C66-AA0AD72874C9}"/>
              </a:ext>
            </a:extLst>
          </p:cNvPr>
          <p:cNvSpPr/>
          <p:nvPr/>
        </p:nvSpPr>
        <p:spPr>
          <a:xfrm>
            <a:off x="5532583" y="2680188"/>
            <a:ext cx="1126836" cy="436418"/>
          </a:xfrm>
          <a:prstGeom prst="rightArrow">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23" name="Imagen 22">
            <a:extLst>
              <a:ext uri="{FF2B5EF4-FFF2-40B4-BE49-F238E27FC236}">
                <a16:creationId xmlns:a16="http://schemas.microsoft.com/office/drawing/2014/main" id="{34798E92-D210-C602-99BE-B38DC0E9D191}"/>
              </a:ext>
            </a:extLst>
          </p:cNvPr>
          <p:cNvPicPr>
            <a:picLocks noChangeAspect="1"/>
          </p:cNvPicPr>
          <p:nvPr/>
        </p:nvPicPr>
        <p:blipFill>
          <a:blip r:embed="rId4"/>
          <a:stretch>
            <a:fillRect/>
          </a:stretch>
        </p:blipFill>
        <p:spPr>
          <a:xfrm>
            <a:off x="10953035" y="0"/>
            <a:ext cx="1238965" cy="987548"/>
          </a:xfrm>
          <a:prstGeom prst="rect">
            <a:avLst/>
          </a:prstGeom>
        </p:spPr>
      </p:pic>
    </p:spTree>
    <p:extLst>
      <p:ext uri="{BB962C8B-B14F-4D97-AF65-F5344CB8AC3E}">
        <p14:creationId xmlns:p14="http://schemas.microsoft.com/office/powerpoint/2010/main" val="135283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7B77C029-98B2-9D46-460F-5BA1E3D370E6}"/>
              </a:ext>
            </a:extLst>
          </p:cNvPr>
          <p:cNvSpPr txBox="1"/>
          <p:nvPr/>
        </p:nvSpPr>
        <p:spPr>
          <a:xfrm>
            <a:off x="2023572" y="1330715"/>
            <a:ext cx="3742678" cy="3970318"/>
          </a:xfrm>
          <a:prstGeom prst="rect">
            <a:avLst/>
          </a:prstGeom>
          <a:solidFill>
            <a:schemeClr val="bg1">
              <a:lumMod val="95000"/>
            </a:schemeClr>
          </a:solidFill>
          <a:ln w="38100">
            <a:solidFill>
              <a:srgbClr val="62C2DA"/>
            </a:solidFill>
          </a:ln>
        </p:spPr>
        <p:txBody>
          <a:bodyPr wrap="square" rtlCol="0">
            <a:spAutoFit/>
          </a:bodyPr>
          <a:lstStyle/>
          <a:p>
            <a:pPr marL="342900" indent="-342900" algn="just">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Enviar solicitud posterior a la actualización del Anexo.</a:t>
            </a:r>
          </a:p>
          <a:p>
            <a:pPr marL="342900" indent="-342900" algn="just">
              <a:buAutoNum type="arabicPeriod"/>
            </a:pPr>
            <a:endParaRPr lang="es-ES" sz="1200" dirty="0">
              <a:solidFill>
                <a:schemeClr val="bg1">
                  <a:lumMod val="50000"/>
                </a:schemeClr>
              </a:solidFill>
              <a:latin typeface="Pluto Light" panose="020B0303020203060204" pitchFamily="34" charset="0"/>
              <a:cs typeface="Times New Roman" panose="02020603050405020304" pitchFamily="18" charset="0"/>
            </a:endParaRPr>
          </a:p>
          <a:p>
            <a:pPr marL="342900" indent="-342900" algn="just">
              <a:buFontTx/>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Actualizar registros antes de las fechas de planillas mensuales, no esperar las fechas de pago.</a:t>
            </a:r>
          </a:p>
          <a:p>
            <a:pPr marL="342900" indent="-342900" algn="just">
              <a:buFontTx/>
              <a:buAutoNum type="arabicPeriod"/>
            </a:pPr>
            <a:endParaRPr lang="es-ES" sz="1200" dirty="0">
              <a:solidFill>
                <a:schemeClr val="bg1">
                  <a:lumMod val="50000"/>
                </a:schemeClr>
              </a:solidFill>
              <a:latin typeface="Pluto Light" panose="020B0303020203060204" pitchFamily="34" charset="0"/>
              <a:cs typeface="Times New Roman" panose="02020603050405020304" pitchFamily="18" charset="0"/>
            </a:endParaRPr>
          </a:p>
          <a:p>
            <a:pPr marL="342900" indent="-342900" algn="just">
              <a:buFontTx/>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Toda solicitud debe venir con su oficio y el detalle de la solicitud firmados y sellados y documentos de respaldo (acuerdo, acción de personal, contrato, dictamen, ficha de personal, etc.)</a:t>
            </a:r>
          </a:p>
          <a:p>
            <a:pPr marL="342900" indent="-342900" algn="just">
              <a:buFontTx/>
              <a:buAutoNum type="arabicPeriod"/>
            </a:pPr>
            <a:endParaRPr lang="es-ES" sz="1200" dirty="0">
              <a:solidFill>
                <a:schemeClr val="bg1">
                  <a:lumMod val="50000"/>
                </a:schemeClr>
              </a:solidFill>
              <a:latin typeface="Pluto Light" panose="020B0303020203060204" pitchFamily="34" charset="0"/>
              <a:cs typeface="Times New Roman" panose="02020603050405020304" pitchFamily="18" charset="0"/>
            </a:endParaRPr>
          </a:p>
          <a:p>
            <a:pPr marL="342900" indent="-342900" algn="just">
              <a:buFontTx/>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Formato de archivos escaneados en PDF legibles que permitan la búsqueda de campos.</a:t>
            </a:r>
          </a:p>
          <a:p>
            <a:pPr marL="342900" indent="-342900" algn="just">
              <a:buFontTx/>
              <a:buAutoNum type="arabicPeriod"/>
            </a:pPr>
            <a:endParaRPr lang="es-ES" sz="1200" dirty="0">
              <a:solidFill>
                <a:schemeClr val="bg1">
                  <a:lumMod val="50000"/>
                </a:schemeClr>
              </a:solidFill>
              <a:latin typeface="Pluto Light" panose="020B0303020203060204" pitchFamily="34" charset="0"/>
              <a:cs typeface="Times New Roman" panose="02020603050405020304" pitchFamily="18" charset="0"/>
            </a:endParaRPr>
          </a:p>
          <a:p>
            <a:pPr marL="342900" indent="-342900" algn="just">
              <a:buFontTx/>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No enviar solicitud si no se tiene los documentos de respaldo, toda solicitud sin algún requisito se devuelve y debe ingresar como nueva.</a:t>
            </a:r>
          </a:p>
        </p:txBody>
      </p:sp>
      <p:sp>
        <p:nvSpPr>
          <p:cNvPr id="17" name="CuadroTexto 16">
            <a:extLst>
              <a:ext uri="{FF2B5EF4-FFF2-40B4-BE49-F238E27FC236}">
                <a16:creationId xmlns:a16="http://schemas.microsoft.com/office/drawing/2014/main" id="{25E9D7B0-B851-BAE0-91C1-744E3D16EB41}"/>
              </a:ext>
            </a:extLst>
          </p:cNvPr>
          <p:cNvSpPr txBox="1"/>
          <p:nvPr/>
        </p:nvSpPr>
        <p:spPr>
          <a:xfrm>
            <a:off x="6271739" y="1330715"/>
            <a:ext cx="3742678" cy="2539157"/>
          </a:xfrm>
          <a:prstGeom prst="rect">
            <a:avLst/>
          </a:prstGeom>
          <a:solidFill>
            <a:schemeClr val="bg1">
              <a:lumMod val="95000"/>
            </a:schemeClr>
          </a:solidFill>
          <a:ln w="38100">
            <a:solidFill>
              <a:srgbClr val="62C2DA"/>
            </a:solidFill>
          </a:ln>
        </p:spPr>
        <p:txBody>
          <a:bodyPr wrap="square" rtlCol="0">
            <a:spAutoFit/>
          </a:bodyPr>
          <a:lstStyle/>
          <a:p>
            <a:pPr algn="just"/>
            <a:r>
              <a:rPr lang="es-HN" sz="1200" dirty="0">
                <a:solidFill>
                  <a:schemeClr val="bg1">
                    <a:lumMod val="50000"/>
                  </a:schemeClr>
                </a:solidFill>
                <a:latin typeface="Pluto Light" panose="020B0303020203060204" pitchFamily="34" charset="0"/>
                <a:cs typeface="Times New Roman" panose="02020603050405020304" pitchFamily="18" charset="0"/>
              </a:rPr>
              <a:t>6. Describir en el Asunto del Correo una identificación del tipo de solicitud.</a:t>
            </a:r>
          </a:p>
          <a:p>
            <a:pPr algn="just"/>
            <a:endParaRPr lang="es-HN" sz="1200" dirty="0">
              <a:solidFill>
                <a:schemeClr val="bg1">
                  <a:lumMod val="50000"/>
                </a:schemeClr>
              </a:solidFill>
              <a:latin typeface="Pluto Light" panose="020B0303020203060204" pitchFamily="34" charset="0"/>
              <a:cs typeface="Times New Roman" panose="02020603050405020304" pitchFamily="18" charset="0"/>
            </a:endParaRPr>
          </a:p>
          <a:p>
            <a:pPr algn="just"/>
            <a:r>
              <a:rPr lang="es-HN" sz="1200" dirty="0">
                <a:solidFill>
                  <a:schemeClr val="bg1">
                    <a:lumMod val="50000"/>
                  </a:schemeClr>
                </a:solidFill>
                <a:latin typeface="Pluto Light" panose="020B0303020203060204" pitchFamily="34" charset="0"/>
                <a:cs typeface="Times New Roman" panose="02020603050405020304" pitchFamily="18" charset="0"/>
              </a:rPr>
              <a:t>7. Enviar solicitud a </a:t>
            </a:r>
            <a:r>
              <a:rPr lang="es-HN" sz="1200" dirty="0">
                <a:solidFill>
                  <a:schemeClr val="bg1">
                    <a:lumMod val="50000"/>
                  </a:schemeClr>
                </a:solidFill>
                <a:latin typeface="Pluto Light" panose="020B0303020203060204" pitchFamily="34" charset="0"/>
                <a:cs typeface="Times New Roman" panose="02020603050405020304" pitchFamily="18" charset="0"/>
                <a:hlinkClick r:id="rId2"/>
              </a:rPr>
              <a:t>sirep@sefin.gob.hn</a:t>
            </a:r>
            <a:r>
              <a:rPr lang="es-HN" sz="1200" dirty="0">
                <a:solidFill>
                  <a:schemeClr val="bg1">
                    <a:lumMod val="50000"/>
                  </a:schemeClr>
                </a:solidFill>
                <a:latin typeface="Pluto Light" panose="020B0303020203060204" pitchFamily="34" charset="0"/>
                <a:cs typeface="Times New Roman" panose="02020603050405020304" pitchFamily="18" charset="0"/>
              </a:rPr>
              <a:t> y copia a su Analista.</a:t>
            </a:r>
          </a:p>
          <a:p>
            <a:pPr algn="just"/>
            <a:endParaRPr lang="es-HN" sz="1200" dirty="0">
              <a:solidFill>
                <a:schemeClr val="bg1">
                  <a:lumMod val="50000"/>
                </a:schemeClr>
              </a:solidFill>
              <a:latin typeface="Pluto Light" panose="020B0303020203060204" pitchFamily="34" charset="0"/>
              <a:cs typeface="Times New Roman" panose="02020603050405020304" pitchFamily="18" charset="0"/>
            </a:endParaRPr>
          </a:p>
          <a:p>
            <a:pPr algn="just"/>
            <a:r>
              <a:rPr lang="es-HN" sz="1200" dirty="0">
                <a:solidFill>
                  <a:schemeClr val="bg1">
                    <a:lumMod val="50000"/>
                  </a:schemeClr>
                </a:solidFill>
                <a:latin typeface="Pluto Light" panose="020B0303020203060204" pitchFamily="34" charset="0"/>
                <a:cs typeface="Times New Roman" panose="02020603050405020304" pitchFamily="18" charset="0"/>
              </a:rPr>
              <a:t>8. Correcto llenado del formato con el detalle de la solicitud.</a:t>
            </a:r>
          </a:p>
          <a:p>
            <a:pPr algn="just"/>
            <a:endParaRPr lang="es-HN" sz="1200" dirty="0">
              <a:solidFill>
                <a:schemeClr val="bg1">
                  <a:lumMod val="50000"/>
                </a:schemeClr>
              </a:solidFill>
              <a:latin typeface="Pluto Light" panose="020B0303020203060204" pitchFamily="34" charset="0"/>
              <a:cs typeface="Times New Roman" panose="02020603050405020304" pitchFamily="18" charset="0"/>
            </a:endParaRPr>
          </a:p>
          <a:p>
            <a:pPr algn="just"/>
            <a:r>
              <a:rPr lang="es-HN" sz="1200" dirty="0">
                <a:solidFill>
                  <a:schemeClr val="bg1">
                    <a:lumMod val="50000"/>
                  </a:schemeClr>
                </a:solidFill>
                <a:latin typeface="Pluto Light" panose="020B0303020203060204" pitchFamily="34" charset="0"/>
                <a:cs typeface="Times New Roman" panose="02020603050405020304" pitchFamily="18" charset="0"/>
              </a:rPr>
              <a:t>9. Información cargada en el sistema con los campos completos y estados requeridos (Registros en Estado REG_PENDIENTE).</a:t>
            </a:r>
          </a:p>
          <a:p>
            <a:pPr algn="just"/>
            <a:endParaRPr lang="es-HN" sz="1500" dirty="0">
              <a:solidFill>
                <a:schemeClr val="bg1">
                  <a:lumMod val="50000"/>
                </a:schemeClr>
              </a:solidFill>
              <a:latin typeface="Cambria" panose="02040503050406030204" pitchFamily="18" charset="0"/>
              <a:cs typeface="Times New Roman" panose="02020603050405020304" pitchFamily="18" charset="0"/>
            </a:endParaRPr>
          </a:p>
        </p:txBody>
      </p:sp>
      <p:pic>
        <p:nvPicPr>
          <p:cNvPr id="2" name="Imagen 1">
            <a:extLst>
              <a:ext uri="{FF2B5EF4-FFF2-40B4-BE49-F238E27FC236}">
                <a16:creationId xmlns:a16="http://schemas.microsoft.com/office/drawing/2014/main" id="{42C67856-123A-69E5-1C0E-D7CFCABABF8D}"/>
              </a:ext>
            </a:extLst>
          </p:cNvPr>
          <p:cNvPicPr>
            <a:picLocks noChangeAspect="1"/>
          </p:cNvPicPr>
          <p:nvPr/>
        </p:nvPicPr>
        <p:blipFill>
          <a:blip r:embed="rId3"/>
          <a:stretch>
            <a:fillRect/>
          </a:stretch>
        </p:blipFill>
        <p:spPr>
          <a:xfrm>
            <a:off x="10813048" y="0"/>
            <a:ext cx="1378951" cy="1099127"/>
          </a:xfrm>
          <a:prstGeom prst="rect">
            <a:avLst/>
          </a:prstGeom>
        </p:spPr>
      </p:pic>
      <p:sp>
        <p:nvSpPr>
          <p:cNvPr id="4" name="Título 1">
            <a:extLst>
              <a:ext uri="{FF2B5EF4-FFF2-40B4-BE49-F238E27FC236}">
                <a16:creationId xmlns:a16="http://schemas.microsoft.com/office/drawing/2014/main" id="{04BAEE43-2BF8-54F4-5072-C75C3528E232}"/>
              </a:ext>
            </a:extLst>
          </p:cNvPr>
          <p:cNvSpPr txBox="1">
            <a:spLocks/>
          </p:cNvSpPr>
          <p:nvPr/>
        </p:nvSpPr>
        <p:spPr>
          <a:xfrm>
            <a:off x="1" y="304647"/>
            <a:ext cx="6564702"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II Etapa </a:t>
            </a:r>
          </a:p>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Envío de solicitud de registros</a:t>
            </a:r>
            <a:endParaRPr lang="es-HN" sz="3200"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Tree>
    <p:extLst>
      <p:ext uri="{BB962C8B-B14F-4D97-AF65-F5344CB8AC3E}">
        <p14:creationId xmlns:p14="http://schemas.microsoft.com/office/powerpoint/2010/main" val="363801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ítulo 4">
            <a:extLst>
              <a:ext uri="{FF2B5EF4-FFF2-40B4-BE49-F238E27FC236}">
                <a16:creationId xmlns:a16="http://schemas.microsoft.com/office/drawing/2014/main" id="{8DFAC3F3-69CE-2C68-DFDE-0A0A068FC6AC}"/>
              </a:ext>
            </a:extLst>
          </p:cNvPr>
          <p:cNvSpPr txBox="1">
            <a:spLocks/>
          </p:cNvSpPr>
          <p:nvPr/>
        </p:nvSpPr>
        <p:spPr>
          <a:xfrm>
            <a:off x="474741" y="1969990"/>
            <a:ext cx="4586785" cy="50127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rgbClr val="62C2DA"/>
                </a:solidFill>
                <a:latin typeface="Pluto Cond Regular" panose="020B050602020306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HN" sz="2400" b="1" dirty="0">
                <a:solidFill>
                  <a:schemeClr val="bg2">
                    <a:lumMod val="25000"/>
                  </a:schemeClr>
                </a:solidFill>
                <a:effectLst>
                  <a:outerShdw blurRad="38100" dist="38100" dir="2700000" algn="tl">
                    <a:srgbClr val="000000">
                      <a:alpha val="43137"/>
                    </a:srgbClr>
                  </a:outerShdw>
                </a:effectLst>
                <a:latin typeface="Pluto Light" panose="020B0303020203060204" pitchFamily="34" charset="0"/>
              </a:rPr>
              <a:t>Solicitud de Aprobación de Registros en SIREP</a:t>
            </a:r>
          </a:p>
        </p:txBody>
      </p:sp>
      <p:pic>
        <p:nvPicPr>
          <p:cNvPr id="3" name="Imagen 2">
            <a:extLst>
              <a:ext uri="{FF2B5EF4-FFF2-40B4-BE49-F238E27FC236}">
                <a16:creationId xmlns:a16="http://schemas.microsoft.com/office/drawing/2014/main" id="{42212DB6-4643-0390-4A2E-2B6409E5C2A0}"/>
              </a:ext>
            </a:extLst>
          </p:cNvPr>
          <p:cNvPicPr>
            <a:picLocks noChangeAspect="1"/>
          </p:cNvPicPr>
          <p:nvPr/>
        </p:nvPicPr>
        <p:blipFill>
          <a:blip r:embed="rId2"/>
          <a:stretch>
            <a:fillRect/>
          </a:stretch>
        </p:blipFill>
        <p:spPr>
          <a:xfrm>
            <a:off x="267351" y="4034672"/>
            <a:ext cx="6579813" cy="840608"/>
          </a:xfrm>
          <a:prstGeom prst="rect">
            <a:avLst/>
          </a:prstGeom>
        </p:spPr>
      </p:pic>
      <p:pic>
        <p:nvPicPr>
          <p:cNvPr id="4" name="Imagen 3">
            <a:extLst>
              <a:ext uri="{FF2B5EF4-FFF2-40B4-BE49-F238E27FC236}">
                <a16:creationId xmlns:a16="http://schemas.microsoft.com/office/drawing/2014/main" id="{077EEE6B-B0A7-E0AF-7722-634CB8886AB8}"/>
              </a:ext>
            </a:extLst>
          </p:cNvPr>
          <p:cNvPicPr>
            <a:picLocks noChangeAspect="1"/>
          </p:cNvPicPr>
          <p:nvPr/>
        </p:nvPicPr>
        <p:blipFill rotWithShape="1">
          <a:blip r:embed="rId3"/>
          <a:srcRect l="-1" t="1623" r="1402" b="101"/>
          <a:stretch/>
        </p:blipFill>
        <p:spPr>
          <a:xfrm>
            <a:off x="6949995" y="616326"/>
            <a:ext cx="4974654" cy="47014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73961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7FB34DAB-E651-A42B-27B9-075CAF1D3AEA}"/>
              </a:ext>
            </a:extLst>
          </p:cNvPr>
          <p:cNvPicPr>
            <a:picLocks noChangeAspect="1"/>
          </p:cNvPicPr>
          <p:nvPr/>
        </p:nvPicPr>
        <p:blipFill>
          <a:blip r:embed="rId2"/>
          <a:stretch>
            <a:fillRect/>
          </a:stretch>
        </p:blipFill>
        <p:spPr>
          <a:xfrm>
            <a:off x="1410740" y="1284198"/>
            <a:ext cx="9255929" cy="3376589"/>
          </a:xfrm>
          <a:prstGeom prst="rect">
            <a:avLst/>
          </a:prstGeom>
          <a:effectLst>
            <a:innerShdw blurRad="63500" dist="50800" dir="13500000">
              <a:prstClr val="black">
                <a:alpha val="50000"/>
              </a:prstClr>
            </a:innerShdw>
          </a:effectLst>
        </p:spPr>
      </p:pic>
      <p:sp>
        <p:nvSpPr>
          <p:cNvPr id="9" name="CuadroTexto 8">
            <a:extLst>
              <a:ext uri="{FF2B5EF4-FFF2-40B4-BE49-F238E27FC236}">
                <a16:creationId xmlns:a16="http://schemas.microsoft.com/office/drawing/2014/main" id="{BC95428B-7132-E020-C4F3-5E733018200A}"/>
              </a:ext>
            </a:extLst>
          </p:cNvPr>
          <p:cNvSpPr txBox="1"/>
          <p:nvPr/>
        </p:nvSpPr>
        <p:spPr>
          <a:xfrm>
            <a:off x="1625867" y="1538591"/>
            <a:ext cx="1874982" cy="1969770"/>
          </a:xfrm>
          <a:prstGeom prst="rect">
            <a:avLst/>
          </a:prstGeom>
          <a:noFill/>
        </p:spPr>
        <p:txBody>
          <a:bodyPr wrap="square" rtlCol="0">
            <a:spAutoFit/>
          </a:bodyPr>
          <a:lstStyle/>
          <a:p>
            <a:pPr marL="342900" indent="-342900">
              <a:buFont typeface="+mj-lt"/>
              <a:buAutoNum type="arabicPeriod"/>
            </a:pPr>
            <a:r>
              <a:rPr lang="es-ES" sz="1200" dirty="0">
                <a:solidFill>
                  <a:schemeClr val="bg1">
                    <a:lumMod val="50000"/>
                  </a:schemeClr>
                </a:solidFill>
                <a:latin typeface="Pluto Light" panose="020B0303020203060204" pitchFamily="34" charset="0"/>
                <a:cs typeface="Times New Roman" panose="02020603050405020304" pitchFamily="18" charset="0"/>
              </a:rPr>
              <a:t>Cada campo debe coincidir con lo que está registrado en la solicitud, ficha en el SIREP, documento de respaldo y anexo.</a:t>
            </a:r>
          </a:p>
          <a:p>
            <a:pPr marL="342900" indent="-342900">
              <a:buFont typeface="+mj-lt"/>
              <a:buAutoNum type="arabicPeriod"/>
            </a:pPr>
            <a:endParaRPr lang="es-HN" sz="1400" dirty="0"/>
          </a:p>
        </p:txBody>
      </p:sp>
      <p:sp>
        <p:nvSpPr>
          <p:cNvPr id="11" name="CuadroTexto 10">
            <a:extLst>
              <a:ext uri="{FF2B5EF4-FFF2-40B4-BE49-F238E27FC236}">
                <a16:creationId xmlns:a16="http://schemas.microsoft.com/office/drawing/2014/main" id="{72443D9C-A87D-A08A-7A8B-A46B346F0DD8}"/>
              </a:ext>
            </a:extLst>
          </p:cNvPr>
          <p:cNvSpPr txBox="1"/>
          <p:nvPr/>
        </p:nvSpPr>
        <p:spPr>
          <a:xfrm>
            <a:off x="3715976" y="1503373"/>
            <a:ext cx="2041831" cy="830997"/>
          </a:xfrm>
          <a:prstGeom prst="rect">
            <a:avLst/>
          </a:prstGeom>
          <a:noFill/>
        </p:spPr>
        <p:txBody>
          <a:bodyPr wrap="square">
            <a:spAutoFit/>
          </a:bodyPr>
          <a:lstStyle/>
          <a:p>
            <a:pPr marL="342900" indent="-342900" algn="just" defTabSz="457200" eaLnBrk="0" hangingPunct="0">
              <a:buFont typeface="+mj-lt"/>
              <a:buAutoNum type="arabicPeriod" startAt="2"/>
            </a:pPr>
            <a:r>
              <a:rPr lang="es-ES" sz="1200" dirty="0">
                <a:solidFill>
                  <a:schemeClr val="bg1">
                    <a:lumMod val="50000"/>
                  </a:schemeClr>
                </a:solidFill>
                <a:latin typeface="Pluto Light" panose="020B0303020203060204" pitchFamily="34" charset="0"/>
                <a:cs typeface="Times New Roman" panose="02020603050405020304" pitchFamily="18" charset="0"/>
              </a:rPr>
              <a:t>Llenar cada campo en el sistema con valores válidos.</a:t>
            </a:r>
          </a:p>
        </p:txBody>
      </p:sp>
      <p:sp>
        <p:nvSpPr>
          <p:cNvPr id="13" name="CuadroTexto 12">
            <a:extLst>
              <a:ext uri="{FF2B5EF4-FFF2-40B4-BE49-F238E27FC236}">
                <a16:creationId xmlns:a16="http://schemas.microsoft.com/office/drawing/2014/main" id="{8965F379-978B-87C0-2674-AC2CA66CFC07}"/>
              </a:ext>
            </a:extLst>
          </p:cNvPr>
          <p:cNvSpPr txBox="1"/>
          <p:nvPr/>
        </p:nvSpPr>
        <p:spPr>
          <a:xfrm>
            <a:off x="6096000" y="1503373"/>
            <a:ext cx="2064790" cy="830997"/>
          </a:xfrm>
          <a:prstGeom prst="rect">
            <a:avLst/>
          </a:prstGeom>
          <a:noFill/>
        </p:spPr>
        <p:txBody>
          <a:bodyPr wrap="square">
            <a:spAutoFit/>
          </a:bodyPr>
          <a:lstStyle/>
          <a:p>
            <a:pPr marL="342900" indent="-342900" algn="just" defTabSz="457200" eaLnBrk="0" hangingPunct="0">
              <a:buFont typeface="+mj-lt"/>
              <a:buAutoNum type="arabicPeriod" startAt="3"/>
            </a:pPr>
            <a:r>
              <a:rPr lang="es-ES" sz="1200" dirty="0">
                <a:solidFill>
                  <a:schemeClr val="bg1">
                    <a:lumMod val="50000"/>
                  </a:schemeClr>
                </a:solidFill>
                <a:latin typeface="Pluto Light" panose="020B0303020203060204" pitchFamily="34" charset="0"/>
                <a:cs typeface="Times New Roman" panose="02020603050405020304" pitchFamily="18" charset="0"/>
              </a:rPr>
              <a:t>Mantener el formato del correo original para no perder detalles.</a:t>
            </a:r>
          </a:p>
        </p:txBody>
      </p:sp>
      <p:sp>
        <p:nvSpPr>
          <p:cNvPr id="15" name="CuadroTexto 14">
            <a:extLst>
              <a:ext uri="{FF2B5EF4-FFF2-40B4-BE49-F238E27FC236}">
                <a16:creationId xmlns:a16="http://schemas.microsoft.com/office/drawing/2014/main" id="{E8D0B894-8EFA-B06E-8AD4-2F321264682E}"/>
              </a:ext>
            </a:extLst>
          </p:cNvPr>
          <p:cNvSpPr txBox="1"/>
          <p:nvPr/>
        </p:nvSpPr>
        <p:spPr>
          <a:xfrm>
            <a:off x="8336726" y="1503373"/>
            <a:ext cx="2388588" cy="2893100"/>
          </a:xfrm>
          <a:prstGeom prst="rect">
            <a:avLst/>
          </a:prstGeom>
          <a:noFill/>
        </p:spPr>
        <p:txBody>
          <a:bodyPr wrap="square">
            <a:spAutoFit/>
          </a:bodyPr>
          <a:lstStyle/>
          <a:p>
            <a:pPr marL="342900" indent="-342900" algn="just" defTabSz="457200" eaLnBrk="0" hangingPunct="0">
              <a:buFont typeface="+mj-lt"/>
              <a:buAutoNum type="arabicPeriod" startAt="4"/>
            </a:pPr>
            <a:r>
              <a:rPr lang="es-ES" sz="1200" dirty="0">
                <a:solidFill>
                  <a:schemeClr val="bg1">
                    <a:lumMod val="50000"/>
                  </a:schemeClr>
                </a:solidFill>
                <a:latin typeface="Pluto Light" panose="020B0303020203060204" pitchFamily="34" charset="0"/>
                <a:cs typeface="Times New Roman" panose="02020603050405020304" pitchFamily="18" charset="0"/>
              </a:rPr>
              <a:t>Toda solicitud cuya respuesta contenga observaciones se dará por atendida, y deberá ser enviada cuando estas sean subsanadas como una nueva solicitud (en un nuevo correo, con nuevo oficio y adjuntando los respaldos correspondientes), iniciando nuevamente el ciclo de atención. </a:t>
            </a:r>
          </a:p>
          <a:p>
            <a:pPr marL="457200" indent="-457200" algn="just" defTabSz="457200" eaLnBrk="0" hangingPunct="0">
              <a:buFont typeface="Arial" panose="020B0604020202020204" pitchFamily="34" charset="0"/>
              <a:buChar char="•"/>
            </a:pPr>
            <a:endParaRPr lang="es-ES" sz="1400" dirty="0">
              <a:solidFill>
                <a:schemeClr val="bg1">
                  <a:lumMod val="50000"/>
                </a:schemeClr>
              </a:solidFill>
              <a:latin typeface="Cambria" panose="02040503050406030204" pitchFamily="18" charset="0"/>
              <a:cs typeface="Times New Roman" panose="02020603050405020304" pitchFamily="18" charset="0"/>
            </a:endParaRPr>
          </a:p>
        </p:txBody>
      </p:sp>
      <p:pic>
        <p:nvPicPr>
          <p:cNvPr id="2" name="Imagen 1">
            <a:extLst>
              <a:ext uri="{FF2B5EF4-FFF2-40B4-BE49-F238E27FC236}">
                <a16:creationId xmlns:a16="http://schemas.microsoft.com/office/drawing/2014/main" id="{0B346540-CA14-A8E6-CA92-332B3AF125FA}"/>
              </a:ext>
            </a:extLst>
          </p:cNvPr>
          <p:cNvPicPr>
            <a:picLocks noChangeAspect="1"/>
          </p:cNvPicPr>
          <p:nvPr/>
        </p:nvPicPr>
        <p:blipFill>
          <a:blip r:embed="rId3"/>
          <a:stretch>
            <a:fillRect/>
          </a:stretch>
        </p:blipFill>
        <p:spPr>
          <a:xfrm>
            <a:off x="10823714" y="0"/>
            <a:ext cx="1378951" cy="1099127"/>
          </a:xfrm>
          <a:prstGeom prst="rect">
            <a:avLst/>
          </a:prstGeom>
        </p:spPr>
      </p:pic>
      <p:sp>
        <p:nvSpPr>
          <p:cNvPr id="4" name="Título 1">
            <a:extLst>
              <a:ext uri="{FF2B5EF4-FFF2-40B4-BE49-F238E27FC236}">
                <a16:creationId xmlns:a16="http://schemas.microsoft.com/office/drawing/2014/main" id="{F94F90EA-CBD0-2C6D-5DD2-61C49C7DAD90}"/>
              </a:ext>
            </a:extLst>
          </p:cNvPr>
          <p:cNvSpPr txBox="1">
            <a:spLocks/>
          </p:cNvSpPr>
          <p:nvPr/>
        </p:nvSpPr>
        <p:spPr>
          <a:xfrm>
            <a:off x="1" y="304647"/>
            <a:ext cx="6564702"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III Etapa </a:t>
            </a:r>
          </a:p>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Revisión y Gestión de la Solicitud</a:t>
            </a:r>
            <a:endParaRPr lang="es-HN" sz="3200"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Tree>
    <p:extLst>
      <p:ext uri="{BB962C8B-B14F-4D97-AF65-F5344CB8AC3E}">
        <p14:creationId xmlns:p14="http://schemas.microsoft.com/office/powerpoint/2010/main" val="11180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454A5D07-3370-34F0-03AF-EBE43DE9A0A0}"/>
              </a:ext>
            </a:extLst>
          </p:cNvPr>
          <p:cNvSpPr txBox="1"/>
          <p:nvPr/>
        </p:nvSpPr>
        <p:spPr>
          <a:xfrm>
            <a:off x="2735380" y="1372493"/>
            <a:ext cx="301839" cy="369332"/>
          </a:xfrm>
          <a:prstGeom prst="rect">
            <a:avLst/>
          </a:prstGeom>
          <a:solidFill>
            <a:srgbClr val="62C2DA"/>
          </a:solidFill>
          <a:ln>
            <a:noFill/>
          </a:ln>
        </p:spPr>
        <p:txBody>
          <a:bodyPr wrap="square" rtlCol="0">
            <a:spAutoFit/>
          </a:bodyPr>
          <a:lstStyle/>
          <a:p>
            <a:r>
              <a:rPr lang="es-ES" dirty="0">
                <a:solidFill>
                  <a:schemeClr val="bg1"/>
                </a:solidFill>
              </a:rPr>
              <a:t>1</a:t>
            </a:r>
            <a:endParaRPr lang="es-HN" dirty="0">
              <a:solidFill>
                <a:schemeClr val="bg1"/>
              </a:solidFill>
            </a:endParaRPr>
          </a:p>
        </p:txBody>
      </p:sp>
      <p:sp>
        <p:nvSpPr>
          <p:cNvPr id="12" name="CuadroTexto 11">
            <a:extLst>
              <a:ext uri="{FF2B5EF4-FFF2-40B4-BE49-F238E27FC236}">
                <a16:creationId xmlns:a16="http://schemas.microsoft.com/office/drawing/2014/main" id="{CCBA6BB5-115C-6F87-2021-ACB82A4008BD}"/>
              </a:ext>
            </a:extLst>
          </p:cNvPr>
          <p:cNvSpPr txBox="1"/>
          <p:nvPr/>
        </p:nvSpPr>
        <p:spPr>
          <a:xfrm>
            <a:off x="2699165" y="2121469"/>
            <a:ext cx="301840" cy="368779"/>
          </a:xfrm>
          <a:prstGeom prst="rect">
            <a:avLst/>
          </a:prstGeom>
          <a:solidFill>
            <a:srgbClr val="62C2DA"/>
          </a:solidFill>
        </p:spPr>
        <p:txBody>
          <a:bodyPr wrap="square" rtlCol="0">
            <a:spAutoFit/>
          </a:bodyPr>
          <a:lstStyle/>
          <a:p>
            <a:r>
              <a:rPr lang="es-ES" dirty="0">
                <a:solidFill>
                  <a:schemeClr val="bg1"/>
                </a:solidFill>
              </a:rPr>
              <a:t>2</a:t>
            </a:r>
            <a:endParaRPr lang="es-HN" dirty="0">
              <a:solidFill>
                <a:schemeClr val="bg1"/>
              </a:solidFill>
            </a:endParaRPr>
          </a:p>
        </p:txBody>
      </p:sp>
      <p:sp>
        <p:nvSpPr>
          <p:cNvPr id="13" name="CuadroTexto 12">
            <a:extLst>
              <a:ext uri="{FF2B5EF4-FFF2-40B4-BE49-F238E27FC236}">
                <a16:creationId xmlns:a16="http://schemas.microsoft.com/office/drawing/2014/main" id="{6879A0C7-ECA3-B249-22B1-E9B8CCEF76E3}"/>
              </a:ext>
            </a:extLst>
          </p:cNvPr>
          <p:cNvSpPr txBox="1"/>
          <p:nvPr/>
        </p:nvSpPr>
        <p:spPr>
          <a:xfrm>
            <a:off x="2732559" y="2882471"/>
            <a:ext cx="301840" cy="368779"/>
          </a:xfrm>
          <a:prstGeom prst="rect">
            <a:avLst/>
          </a:prstGeom>
          <a:solidFill>
            <a:srgbClr val="62C2DA"/>
          </a:solidFill>
        </p:spPr>
        <p:txBody>
          <a:bodyPr wrap="square" rtlCol="0">
            <a:spAutoFit/>
          </a:bodyPr>
          <a:lstStyle/>
          <a:p>
            <a:r>
              <a:rPr lang="es-ES" dirty="0">
                <a:solidFill>
                  <a:schemeClr val="bg1"/>
                </a:solidFill>
              </a:rPr>
              <a:t>3</a:t>
            </a:r>
            <a:endParaRPr lang="es-HN" dirty="0">
              <a:solidFill>
                <a:schemeClr val="bg1"/>
              </a:solidFill>
            </a:endParaRPr>
          </a:p>
        </p:txBody>
      </p:sp>
      <p:sp>
        <p:nvSpPr>
          <p:cNvPr id="14" name="CuadroTexto 13">
            <a:extLst>
              <a:ext uri="{FF2B5EF4-FFF2-40B4-BE49-F238E27FC236}">
                <a16:creationId xmlns:a16="http://schemas.microsoft.com/office/drawing/2014/main" id="{CCDCC360-D830-28EE-CAA3-6AC7CF291EC1}"/>
              </a:ext>
            </a:extLst>
          </p:cNvPr>
          <p:cNvSpPr txBox="1"/>
          <p:nvPr/>
        </p:nvSpPr>
        <p:spPr>
          <a:xfrm>
            <a:off x="2754759" y="3739648"/>
            <a:ext cx="288525" cy="369332"/>
          </a:xfrm>
          <a:prstGeom prst="rect">
            <a:avLst/>
          </a:prstGeom>
          <a:solidFill>
            <a:srgbClr val="62C2DA"/>
          </a:solidFill>
          <a:ln>
            <a:noFill/>
          </a:ln>
        </p:spPr>
        <p:txBody>
          <a:bodyPr wrap="square" rtlCol="0">
            <a:spAutoFit/>
          </a:bodyPr>
          <a:lstStyle/>
          <a:p>
            <a:r>
              <a:rPr lang="es-ES" dirty="0">
                <a:solidFill>
                  <a:schemeClr val="bg1"/>
                </a:solidFill>
              </a:rPr>
              <a:t>4</a:t>
            </a:r>
            <a:endParaRPr lang="es-HN" dirty="0">
              <a:solidFill>
                <a:schemeClr val="bg1"/>
              </a:solidFill>
            </a:endParaRPr>
          </a:p>
        </p:txBody>
      </p:sp>
      <p:sp>
        <p:nvSpPr>
          <p:cNvPr id="15" name="CuadroTexto 14">
            <a:extLst>
              <a:ext uri="{FF2B5EF4-FFF2-40B4-BE49-F238E27FC236}">
                <a16:creationId xmlns:a16="http://schemas.microsoft.com/office/drawing/2014/main" id="{B3B15C1B-2D88-6406-D653-A7576AA5633A}"/>
              </a:ext>
            </a:extLst>
          </p:cNvPr>
          <p:cNvSpPr txBox="1"/>
          <p:nvPr/>
        </p:nvSpPr>
        <p:spPr>
          <a:xfrm>
            <a:off x="2752758" y="4599729"/>
            <a:ext cx="279644" cy="369332"/>
          </a:xfrm>
          <a:prstGeom prst="rect">
            <a:avLst/>
          </a:prstGeom>
          <a:solidFill>
            <a:srgbClr val="62C2DA"/>
          </a:solidFill>
        </p:spPr>
        <p:txBody>
          <a:bodyPr wrap="square" rtlCol="0">
            <a:spAutoFit/>
          </a:bodyPr>
          <a:lstStyle/>
          <a:p>
            <a:r>
              <a:rPr lang="es-ES" dirty="0">
                <a:solidFill>
                  <a:schemeClr val="bg1"/>
                </a:solidFill>
              </a:rPr>
              <a:t>5</a:t>
            </a:r>
            <a:endParaRPr lang="es-HN" dirty="0">
              <a:solidFill>
                <a:schemeClr val="bg1"/>
              </a:solidFill>
            </a:endParaRPr>
          </a:p>
        </p:txBody>
      </p:sp>
      <p:sp>
        <p:nvSpPr>
          <p:cNvPr id="17" name="Rectángulo 16">
            <a:extLst>
              <a:ext uri="{FF2B5EF4-FFF2-40B4-BE49-F238E27FC236}">
                <a16:creationId xmlns:a16="http://schemas.microsoft.com/office/drawing/2014/main" id="{9AE16624-6727-F740-EA9A-64E7987AE870}"/>
              </a:ext>
            </a:extLst>
          </p:cNvPr>
          <p:cNvSpPr/>
          <p:nvPr/>
        </p:nvSpPr>
        <p:spPr>
          <a:xfrm>
            <a:off x="3663094" y="1264316"/>
            <a:ext cx="6014624" cy="645333"/>
          </a:xfrm>
          <a:prstGeom prst="rect">
            <a:avLst/>
          </a:prstGeom>
          <a:solidFill>
            <a:schemeClr val="bg1"/>
          </a:solid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bg1">
                  <a:lumMod val="50000"/>
                </a:schemeClr>
              </a:solidFill>
              <a:latin typeface="Cambria" panose="02040503050406030204" pitchFamily="18" charset="0"/>
              <a:cs typeface="Times New Roman" panose="02020603050405020304" pitchFamily="18" charset="0"/>
            </a:endParaRPr>
          </a:p>
          <a:p>
            <a:pPr algn="ctr"/>
            <a:endParaRPr lang="es-HN" dirty="0"/>
          </a:p>
        </p:txBody>
      </p:sp>
      <p:sp>
        <p:nvSpPr>
          <p:cNvPr id="18" name="Rectángulo 17">
            <a:extLst>
              <a:ext uri="{FF2B5EF4-FFF2-40B4-BE49-F238E27FC236}">
                <a16:creationId xmlns:a16="http://schemas.microsoft.com/office/drawing/2014/main" id="{CB201678-6A56-4FAD-942D-B74ECFBE84A2}"/>
              </a:ext>
            </a:extLst>
          </p:cNvPr>
          <p:cNvSpPr/>
          <p:nvPr/>
        </p:nvSpPr>
        <p:spPr>
          <a:xfrm>
            <a:off x="3663094" y="2054010"/>
            <a:ext cx="6014624" cy="594538"/>
          </a:xfrm>
          <a:prstGeom prst="rect">
            <a:avLst/>
          </a:prstGeom>
          <a:solidFill>
            <a:schemeClr val="bg1"/>
          </a:solid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19" name="Rectángulo 18">
            <a:extLst>
              <a:ext uri="{FF2B5EF4-FFF2-40B4-BE49-F238E27FC236}">
                <a16:creationId xmlns:a16="http://schemas.microsoft.com/office/drawing/2014/main" id="{6C4690BD-FD8A-ABC7-4168-A08CBC3F87BB}"/>
              </a:ext>
            </a:extLst>
          </p:cNvPr>
          <p:cNvSpPr/>
          <p:nvPr/>
        </p:nvSpPr>
        <p:spPr>
          <a:xfrm>
            <a:off x="3663094" y="2749737"/>
            <a:ext cx="6014624" cy="584775"/>
          </a:xfrm>
          <a:prstGeom prst="rect">
            <a:avLst/>
          </a:prstGeom>
          <a:solidFill>
            <a:schemeClr val="bg1"/>
          </a:solid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20" name="Rectángulo 19">
            <a:extLst>
              <a:ext uri="{FF2B5EF4-FFF2-40B4-BE49-F238E27FC236}">
                <a16:creationId xmlns:a16="http://schemas.microsoft.com/office/drawing/2014/main" id="{49C161B9-36EC-D7AC-F7BF-24D8DB18E3BA}"/>
              </a:ext>
            </a:extLst>
          </p:cNvPr>
          <p:cNvSpPr/>
          <p:nvPr/>
        </p:nvSpPr>
        <p:spPr>
          <a:xfrm>
            <a:off x="3654193" y="3626504"/>
            <a:ext cx="6000543" cy="530067"/>
          </a:xfrm>
          <a:prstGeom prst="rect">
            <a:avLst/>
          </a:prstGeom>
          <a:solidFill>
            <a:schemeClr val="bg1"/>
          </a:solid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21" name="Rectángulo 20">
            <a:extLst>
              <a:ext uri="{FF2B5EF4-FFF2-40B4-BE49-F238E27FC236}">
                <a16:creationId xmlns:a16="http://schemas.microsoft.com/office/drawing/2014/main" id="{AE0956AE-4D27-20A4-FE5C-2436A5A65DE8}"/>
              </a:ext>
            </a:extLst>
          </p:cNvPr>
          <p:cNvSpPr/>
          <p:nvPr/>
        </p:nvSpPr>
        <p:spPr>
          <a:xfrm>
            <a:off x="3654193" y="4361704"/>
            <a:ext cx="6014624" cy="765361"/>
          </a:xfrm>
          <a:prstGeom prst="rect">
            <a:avLst/>
          </a:prstGeom>
          <a:solidFill>
            <a:schemeClr val="bg1"/>
          </a:solid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22" name="CuadroTexto 21">
            <a:extLst>
              <a:ext uri="{FF2B5EF4-FFF2-40B4-BE49-F238E27FC236}">
                <a16:creationId xmlns:a16="http://schemas.microsoft.com/office/drawing/2014/main" id="{61346541-244D-00F0-CC13-EB2E347C2B46}"/>
              </a:ext>
            </a:extLst>
          </p:cNvPr>
          <p:cNvSpPr txBox="1"/>
          <p:nvPr/>
        </p:nvSpPr>
        <p:spPr>
          <a:xfrm>
            <a:off x="3693761" y="1294118"/>
            <a:ext cx="5921406" cy="523220"/>
          </a:xfrm>
          <a:prstGeom prst="rect">
            <a:avLst/>
          </a:prstGeom>
          <a:solidFill>
            <a:schemeClr val="bg1"/>
          </a:solidFill>
        </p:spPr>
        <p:txBody>
          <a:bodyPr wrap="square" rtlCol="0">
            <a:spAutoFit/>
          </a:bodyPr>
          <a:lstStyle/>
          <a:p>
            <a:pPr algn="just"/>
            <a:r>
              <a:rPr lang="es-ES" sz="1400" dirty="0">
                <a:solidFill>
                  <a:schemeClr val="bg1">
                    <a:lumMod val="50000"/>
                  </a:schemeClr>
                </a:solidFill>
                <a:latin typeface="Pluto Light" panose="020B0303020203060204" pitchFamily="34" charset="0"/>
                <a:cs typeface="Times New Roman" panose="02020603050405020304" pitchFamily="18" charset="0"/>
              </a:rPr>
              <a:t>Para validar planillas los F01s deben estar en Estado Aprobado.</a:t>
            </a:r>
            <a:endParaRPr lang="es-HN" sz="1400" dirty="0">
              <a:latin typeface="Pluto Light" panose="020B0303020203060204" pitchFamily="34" charset="0"/>
            </a:endParaRPr>
          </a:p>
        </p:txBody>
      </p:sp>
      <p:sp>
        <p:nvSpPr>
          <p:cNvPr id="23" name="CuadroTexto 22">
            <a:extLst>
              <a:ext uri="{FF2B5EF4-FFF2-40B4-BE49-F238E27FC236}">
                <a16:creationId xmlns:a16="http://schemas.microsoft.com/office/drawing/2014/main" id="{89B15FAA-B85A-D6BE-9F59-116F1B2BDDDA}"/>
              </a:ext>
            </a:extLst>
          </p:cNvPr>
          <p:cNvSpPr txBox="1"/>
          <p:nvPr/>
        </p:nvSpPr>
        <p:spPr>
          <a:xfrm>
            <a:off x="3724005" y="2114783"/>
            <a:ext cx="5921406" cy="523220"/>
          </a:xfrm>
          <a:prstGeom prst="rect">
            <a:avLst/>
          </a:prstGeom>
          <a:noFill/>
        </p:spPr>
        <p:txBody>
          <a:bodyPr wrap="square" rtlCol="0">
            <a:spAutoFit/>
          </a:bodyPr>
          <a:lstStyle/>
          <a:p>
            <a:pPr algn="just" defTabSz="457200" eaLnBrk="0" hangingPunct="0"/>
            <a:r>
              <a:rPr lang="es-ES" sz="1400" dirty="0">
                <a:solidFill>
                  <a:schemeClr val="bg1">
                    <a:lumMod val="50000"/>
                  </a:schemeClr>
                </a:solidFill>
                <a:latin typeface="Pluto Light" panose="020B0303020203060204" pitchFamily="34" charset="0"/>
                <a:cs typeface="Times New Roman" panose="02020603050405020304" pitchFamily="18" charset="0"/>
              </a:rPr>
              <a:t>Planillas sin duplicidad de datos (no pueden cargar F01s repetidos en una misma planilla).</a:t>
            </a:r>
          </a:p>
        </p:txBody>
      </p:sp>
      <p:sp>
        <p:nvSpPr>
          <p:cNvPr id="24" name="CuadroTexto 23">
            <a:extLst>
              <a:ext uri="{FF2B5EF4-FFF2-40B4-BE49-F238E27FC236}">
                <a16:creationId xmlns:a16="http://schemas.microsoft.com/office/drawing/2014/main" id="{58559670-91F6-EFBF-0B95-27C8C35EC35B}"/>
              </a:ext>
            </a:extLst>
          </p:cNvPr>
          <p:cNvSpPr txBox="1"/>
          <p:nvPr/>
        </p:nvSpPr>
        <p:spPr>
          <a:xfrm>
            <a:off x="3720802" y="2792909"/>
            <a:ext cx="5916961" cy="523220"/>
          </a:xfrm>
          <a:prstGeom prst="rect">
            <a:avLst/>
          </a:prstGeom>
          <a:noFill/>
        </p:spPr>
        <p:txBody>
          <a:bodyPr wrap="square" rtlCol="0">
            <a:spAutoFit/>
          </a:bodyPr>
          <a:lstStyle/>
          <a:p>
            <a:pPr algn="just" defTabSz="457200" eaLnBrk="0" hangingPunct="0"/>
            <a:r>
              <a:rPr lang="es-ES" sz="1400" dirty="0">
                <a:solidFill>
                  <a:schemeClr val="bg1">
                    <a:lumMod val="50000"/>
                  </a:schemeClr>
                </a:solidFill>
                <a:latin typeface="Pluto Light" panose="020B0303020203060204" pitchFamily="34" charset="0"/>
                <a:cs typeface="Times New Roman" panose="02020603050405020304" pitchFamily="18" charset="0"/>
              </a:rPr>
              <a:t>Actualización de registros previo a la carga y validación de planillas (cambios de puestos, salarios y quinquenios).</a:t>
            </a:r>
          </a:p>
        </p:txBody>
      </p:sp>
      <p:sp>
        <p:nvSpPr>
          <p:cNvPr id="26" name="CuadroTexto 25">
            <a:extLst>
              <a:ext uri="{FF2B5EF4-FFF2-40B4-BE49-F238E27FC236}">
                <a16:creationId xmlns:a16="http://schemas.microsoft.com/office/drawing/2014/main" id="{C7555568-BA0A-BD21-1C21-DBC3A8681176}"/>
              </a:ext>
            </a:extLst>
          </p:cNvPr>
          <p:cNvSpPr txBox="1"/>
          <p:nvPr/>
        </p:nvSpPr>
        <p:spPr>
          <a:xfrm>
            <a:off x="3720802" y="3622034"/>
            <a:ext cx="5956916" cy="769441"/>
          </a:xfrm>
          <a:prstGeom prst="rect">
            <a:avLst/>
          </a:prstGeom>
          <a:noFill/>
        </p:spPr>
        <p:txBody>
          <a:bodyPr wrap="square" rtlCol="0">
            <a:spAutoFit/>
          </a:bodyPr>
          <a:lstStyle/>
          <a:p>
            <a:r>
              <a:rPr lang="es-ES" sz="1400" dirty="0">
                <a:solidFill>
                  <a:schemeClr val="bg1">
                    <a:lumMod val="50000"/>
                  </a:schemeClr>
                </a:solidFill>
                <a:latin typeface="Pluto Light" panose="020B0303020203060204" pitchFamily="34" charset="0"/>
                <a:cs typeface="Times New Roman" panose="02020603050405020304" pitchFamily="18" charset="0"/>
              </a:rPr>
              <a:t>No incluir en planillas mensuales personas con registros en proceso, estos deben ir en complementarias.</a:t>
            </a:r>
          </a:p>
          <a:p>
            <a:endParaRPr lang="es-HN" sz="1600" dirty="0"/>
          </a:p>
        </p:txBody>
      </p:sp>
      <p:sp>
        <p:nvSpPr>
          <p:cNvPr id="27" name="CuadroTexto 26">
            <a:extLst>
              <a:ext uri="{FF2B5EF4-FFF2-40B4-BE49-F238E27FC236}">
                <a16:creationId xmlns:a16="http://schemas.microsoft.com/office/drawing/2014/main" id="{FB11AE5A-104E-9C21-8095-7A7D1AB7AEFE}"/>
              </a:ext>
            </a:extLst>
          </p:cNvPr>
          <p:cNvSpPr txBox="1"/>
          <p:nvPr/>
        </p:nvSpPr>
        <p:spPr>
          <a:xfrm>
            <a:off x="3720802" y="4361704"/>
            <a:ext cx="5899207" cy="984885"/>
          </a:xfrm>
          <a:prstGeom prst="rect">
            <a:avLst/>
          </a:prstGeom>
          <a:noFill/>
        </p:spPr>
        <p:txBody>
          <a:bodyPr wrap="square" rtlCol="0">
            <a:spAutoFit/>
          </a:bodyPr>
          <a:lstStyle/>
          <a:p>
            <a:r>
              <a:rPr lang="es-ES" sz="1400" dirty="0">
                <a:solidFill>
                  <a:schemeClr val="bg1">
                    <a:lumMod val="50000"/>
                  </a:schemeClr>
                </a:solidFill>
                <a:latin typeface="Pluto Light" panose="020B0303020203060204" pitchFamily="34" charset="0"/>
                <a:cs typeface="Times New Roman" panose="02020603050405020304" pitchFamily="18" charset="0"/>
              </a:rPr>
              <a:t>Los cambios deben realizarse a inicios de mes o cuando sean autorizados los movimientos, no hasta que están en proceso de pago.</a:t>
            </a:r>
          </a:p>
          <a:p>
            <a:endParaRPr lang="es-HN" sz="1600" dirty="0"/>
          </a:p>
        </p:txBody>
      </p:sp>
      <p:sp>
        <p:nvSpPr>
          <p:cNvPr id="28" name="Flecha: cheurón 27">
            <a:extLst>
              <a:ext uri="{FF2B5EF4-FFF2-40B4-BE49-F238E27FC236}">
                <a16:creationId xmlns:a16="http://schemas.microsoft.com/office/drawing/2014/main" id="{9F346992-4CE6-DE71-87FB-96707A1F226C}"/>
              </a:ext>
            </a:extLst>
          </p:cNvPr>
          <p:cNvSpPr/>
          <p:nvPr/>
        </p:nvSpPr>
        <p:spPr>
          <a:xfrm>
            <a:off x="3090485" y="1364431"/>
            <a:ext cx="412105" cy="354270"/>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dirty="0">
              <a:solidFill>
                <a:schemeClr val="tx1"/>
              </a:solidFill>
            </a:endParaRPr>
          </a:p>
        </p:txBody>
      </p:sp>
      <p:sp>
        <p:nvSpPr>
          <p:cNvPr id="29" name="Flecha: cheurón 28">
            <a:extLst>
              <a:ext uri="{FF2B5EF4-FFF2-40B4-BE49-F238E27FC236}">
                <a16:creationId xmlns:a16="http://schemas.microsoft.com/office/drawing/2014/main" id="{8EA64EF9-45B2-AEC1-A664-5117CB9D101F}"/>
              </a:ext>
            </a:extLst>
          </p:cNvPr>
          <p:cNvSpPr/>
          <p:nvPr/>
        </p:nvSpPr>
        <p:spPr>
          <a:xfrm>
            <a:off x="3084013" y="2895542"/>
            <a:ext cx="418577" cy="371954"/>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solidFill>
                <a:schemeClr val="tx1"/>
              </a:solidFill>
            </a:endParaRPr>
          </a:p>
        </p:txBody>
      </p:sp>
      <p:sp>
        <p:nvSpPr>
          <p:cNvPr id="30" name="Flecha: cheurón 29">
            <a:extLst>
              <a:ext uri="{FF2B5EF4-FFF2-40B4-BE49-F238E27FC236}">
                <a16:creationId xmlns:a16="http://schemas.microsoft.com/office/drawing/2014/main" id="{27EE5B76-CA98-66F0-AAF7-7F77F5FE5534}"/>
              </a:ext>
            </a:extLst>
          </p:cNvPr>
          <p:cNvSpPr/>
          <p:nvPr/>
        </p:nvSpPr>
        <p:spPr>
          <a:xfrm>
            <a:off x="3084013" y="3750872"/>
            <a:ext cx="416575" cy="354270"/>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solidFill>
                <a:schemeClr val="tx1"/>
              </a:solidFill>
            </a:endParaRPr>
          </a:p>
        </p:txBody>
      </p:sp>
      <p:sp>
        <p:nvSpPr>
          <p:cNvPr id="31" name="Flecha: cheurón 30">
            <a:extLst>
              <a:ext uri="{FF2B5EF4-FFF2-40B4-BE49-F238E27FC236}">
                <a16:creationId xmlns:a16="http://schemas.microsoft.com/office/drawing/2014/main" id="{029537A3-FD35-AC30-AB46-79DFAA8E7FBA}"/>
              </a:ext>
            </a:extLst>
          </p:cNvPr>
          <p:cNvSpPr/>
          <p:nvPr/>
        </p:nvSpPr>
        <p:spPr>
          <a:xfrm>
            <a:off x="3116029" y="4610658"/>
            <a:ext cx="384559" cy="354270"/>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solidFill>
                <a:schemeClr val="tx1"/>
              </a:solidFill>
            </a:endParaRPr>
          </a:p>
        </p:txBody>
      </p:sp>
      <p:sp>
        <p:nvSpPr>
          <p:cNvPr id="32" name="Flecha: cheurón 31">
            <a:extLst>
              <a:ext uri="{FF2B5EF4-FFF2-40B4-BE49-F238E27FC236}">
                <a16:creationId xmlns:a16="http://schemas.microsoft.com/office/drawing/2014/main" id="{3D882E73-E959-C257-C3A4-123DA84490B0}"/>
              </a:ext>
            </a:extLst>
          </p:cNvPr>
          <p:cNvSpPr/>
          <p:nvPr/>
        </p:nvSpPr>
        <p:spPr>
          <a:xfrm>
            <a:off x="3086577" y="2099067"/>
            <a:ext cx="409253" cy="354270"/>
          </a:xfrm>
          <a:prstGeom prst="chevron">
            <a:avLst/>
          </a:prstGeom>
          <a:solidFill>
            <a:srgbClr val="62C2DA"/>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solidFill>
                <a:schemeClr val="tx1"/>
              </a:solidFill>
            </a:endParaRPr>
          </a:p>
        </p:txBody>
      </p:sp>
      <p:pic>
        <p:nvPicPr>
          <p:cNvPr id="2" name="Imagen 1">
            <a:extLst>
              <a:ext uri="{FF2B5EF4-FFF2-40B4-BE49-F238E27FC236}">
                <a16:creationId xmlns:a16="http://schemas.microsoft.com/office/drawing/2014/main" id="{8B6B0967-216F-7C7D-EB6E-0BDEBC8B129B}"/>
              </a:ext>
            </a:extLst>
          </p:cNvPr>
          <p:cNvPicPr>
            <a:picLocks noChangeAspect="1"/>
          </p:cNvPicPr>
          <p:nvPr/>
        </p:nvPicPr>
        <p:blipFill>
          <a:blip r:embed="rId2"/>
          <a:stretch>
            <a:fillRect/>
          </a:stretch>
        </p:blipFill>
        <p:spPr>
          <a:xfrm>
            <a:off x="10823714" y="0"/>
            <a:ext cx="1378951" cy="1099127"/>
          </a:xfrm>
          <a:prstGeom prst="rect">
            <a:avLst/>
          </a:prstGeom>
        </p:spPr>
      </p:pic>
      <p:sp>
        <p:nvSpPr>
          <p:cNvPr id="4" name="Título 1">
            <a:extLst>
              <a:ext uri="{FF2B5EF4-FFF2-40B4-BE49-F238E27FC236}">
                <a16:creationId xmlns:a16="http://schemas.microsoft.com/office/drawing/2014/main" id="{AC0E18E1-3111-A533-ADA7-832E78144CFD}"/>
              </a:ext>
            </a:extLst>
          </p:cNvPr>
          <p:cNvSpPr txBox="1">
            <a:spLocks/>
          </p:cNvSpPr>
          <p:nvPr/>
        </p:nvSpPr>
        <p:spPr>
          <a:xfrm>
            <a:off x="1" y="304647"/>
            <a:ext cx="6564702" cy="725932"/>
          </a:xfrm>
          <a:prstGeom prst="rect">
            <a:avLst/>
          </a:prstGeom>
          <a:solidFill>
            <a:schemeClr val="bg2">
              <a:lumMod val="2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IV Etapa </a:t>
            </a:r>
          </a:p>
          <a:p>
            <a:pPr algn="ctr"/>
            <a:r>
              <a:rPr lang="es-E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Carga de Planillas</a:t>
            </a:r>
            <a:endParaRPr lang="es-HN" sz="3200"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p:txBody>
      </p:sp>
    </p:spTree>
    <p:extLst>
      <p:ext uri="{BB962C8B-B14F-4D97-AF65-F5344CB8AC3E}">
        <p14:creationId xmlns:p14="http://schemas.microsoft.com/office/powerpoint/2010/main" val="1508251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ítulo 1">
            <a:extLst>
              <a:ext uri="{FF2B5EF4-FFF2-40B4-BE49-F238E27FC236}">
                <a16:creationId xmlns:a16="http://schemas.microsoft.com/office/drawing/2014/main" id="{4E37A17E-AB03-0455-990E-85C82CEE6FD0}"/>
              </a:ext>
            </a:extLst>
          </p:cNvPr>
          <p:cNvSpPr txBox="1">
            <a:spLocks/>
          </p:cNvSpPr>
          <p:nvPr/>
        </p:nvSpPr>
        <p:spPr>
          <a:xfrm>
            <a:off x="1994412" y="598713"/>
            <a:ext cx="8203175" cy="4543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Pluto Bold" panose="020B0803020203060204" pitchFamily="34" charset="0"/>
                <a:ea typeface="+mj-ea"/>
                <a:cs typeface="+mj-cs"/>
              </a:defRPr>
            </a:lvl1pPr>
          </a:lstStyle>
          <a:p>
            <a:pPr algn="ctr" defTabSz="457200" eaLnBrk="0" hangingPunct="0"/>
            <a:r>
              <a:rPr lang="es-ES" sz="2800" b="1" dirty="0">
                <a:solidFill>
                  <a:schemeClr val="bg2">
                    <a:lumMod val="25000"/>
                  </a:schemeClr>
                </a:solidFill>
                <a:effectLst>
                  <a:outerShdw blurRad="38100" dist="38100" dir="2700000" algn="tl">
                    <a:srgbClr val="000000">
                      <a:alpha val="43137"/>
                    </a:srgbClr>
                  </a:outerShdw>
                </a:effectLst>
                <a:latin typeface="Pluto Light" panose="020B0303020203060204" pitchFamily="34" charset="0"/>
              </a:rPr>
              <a:t>Formatos y Solicitudes SIREP</a:t>
            </a:r>
          </a:p>
        </p:txBody>
      </p:sp>
      <p:sp>
        <p:nvSpPr>
          <p:cNvPr id="16" name="CuadroTexto 15">
            <a:extLst>
              <a:ext uri="{FF2B5EF4-FFF2-40B4-BE49-F238E27FC236}">
                <a16:creationId xmlns:a16="http://schemas.microsoft.com/office/drawing/2014/main" id="{6BF2E671-A8EA-20BD-DCC5-EB8CFA9D301E}"/>
              </a:ext>
            </a:extLst>
          </p:cNvPr>
          <p:cNvSpPr txBox="1"/>
          <p:nvPr/>
        </p:nvSpPr>
        <p:spPr>
          <a:xfrm>
            <a:off x="1582907" y="1473261"/>
            <a:ext cx="3838575" cy="3662541"/>
          </a:xfrm>
          <a:prstGeom prst="rect">
            <a:avLst/>
          </a:prstGeom>
          <a:solidFill>
            <a:schemeClr val="accent4">
              <a:lumMod val="20000"/>
              <a:lumOff val="80000"/>
            </a:schemeClr>
          </a:solidFill>
        </p:spPr>
        <p:txBody>
          <a:bodyPr wrap="square" rtlCol="0">
            <a:spAutoFit/>
          </a:bodyPr>
          <a:lstStyle/>
          <a:p>
            <a:pPr algn="just" defTabSz="457200" eaLnBrk="0" hangingPunct="0"/>
            <a:r>
              <a:rPr lang="es-ES" sz="2000" dirty="0">
                <a:solidFill>
                  <a:schemeClr val="bg2">
                    <a:lumMod val="25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Oficio de firma autorizada</a:t>
            </a:r>
          </a:p>
          <a:p>
            <a:pPr algn="just" defTabSz="457200" eaLnBrk="0" hangingPunct="0"/>
            <a:endParaRPr lang="es-ES" dirty="0">
              <a:solidFill>
                <a:srgbClr val="002060"/>
              </a:solidFill>
              <a:latin typeface="Pluto Light" panose="020B0303020203060204" pitchFamily="34" charset="0"/>
              <a:cs typeface="Times New Roman" panose="02020603050405020304" pitchFamily="18" charset="0"/>
            </a:endParaRPr>
          </a:p>
          <a:p>
            <a:pPr marL="457200" indent="-457200" defTabSz="457200" eaLnBrk="0" hangingPunct="0">
              <a:buFont typeface="Arial" panose="020B0604020202020204" pitchFamily="34" charset="0"/>
              <a:buChar char="•"/>
            </a:pPr>
            <a:r>
              <a:rPr lang="es-ES" sz="1600" dirty="0">
                <a:solidFill>
                  <a:schemeClr val="bg2">
                    <a:lumMod val="25000"/>
                  </a:schemeClr>
                </a:solidFill>
                <a:latin typeface="Pluto Light" panose="020B0303020203060204" pitchFamily="34" charset="0"/>
                <a:cs typeface="Times New Roman" panose="02020603050405020304" pitchFamily="18" charset="0"/>
              </a:rPr>
              <a:t>Datos del Autorizador: Gerente, Sub Gerente, Jefe o Encargado del Departamento de RRHH</a:t>
            </a:r>
          </a:p>
          <a:p>
            <a:pPr marL="457200" indent="-457200" algn="just" defTabSz="457200" eaLnBrk="0" hangingPunct="0">
              <a:buFont typeface="Arial" panose="020B0604020202020204" pitchFamily="34" charset="0"/>
              <a:buChar char="•"/>
            </a:pPr>
            <a:endParaRPr lang="es-ES" sz="1600" dirty="0">
              <a:solidFill>
                <a:schemeClr val="bg2">
                  <a:lumMod val="25000"/>
                </a:schemeClr>
              </a:solidFill>
              <a:latin typeface="Pluto Light" panose="020B0303020203060204" pitchFamily="34" charset="0"/>
              <a:cs typeface="Times New Roman" panose="02020603050405020304" pitchFamily="18" charset="0"/>
            </a:endParaRPr>
          </a:p>
          <a:p>
            <a:pPr marL="457200" indent="-457200" defTabSz="457200" eaLnBrk="0" hangingPunct="0">
              <a:buFont typeface="Arial" panose="020B0604020202020204" pitchFamily="34" charset="0"/>
              <a:buChar char="•"/>
            </a:pPr>
            <a:r>
              <a:rPr lang="es-ES" sz="1600" dirty="0">
                <a:solidFill>
                  <a:schemeClr val="bg2">
                    <a:lumMod val="25000"/>
                  </a:schemeClr>
                </a:solidFill>
                <a:latin typeface="Pluto Light" panose="020B0303020203060204" pitchFamily="34" charset="0"/>
                <a:cs typeface="Times New Roman" panose="02020603050405020304" pitchFamily="18" charset="0"/>
              </a:rPr>
              <a:t>Datos del Analista: Nombre completo, correo institucional, teléfono fijo, teléfono móvil.</a:t>
            </a:r>
          </a:p>
          <a:p>
            <a:pPr marL="457200" indent="-457200" algn="just" defTabSz="457200" eaLnBrk="0" hangingPunct="0">
              <a:buFont typeface="Arial" panose="020B0604020202020204" pitchFamily="34" charset="0"/>
              <a:buChar char="•"/>
            </a:pPr>
            <a:endParaRPr lang="es-ES" sz="1600" dirty="0">
              <a:solidFill>
                <a:schemeClr val="bg2">
                  <a:lumMod val="25000"/>
                </a:schemeClr>
              </a:solidFill>
              <a:latin typeface="Pluto Light" panose="020B0303020203060204" pitchFamily="34" charset="0"/>
              <a:cs typeface="Times New Roman" panose="02020603050405020304" pitchFamily="18" charset="0"/>
            </a:endParaRPr>
          </a:p>
          <a:p>
            <a:pPr marL="457200" indent="-457200" algn="just" defTabSz="457200" eaLnBrk="0" hangingPunct="0">
              <a:buFont typeface="Arial" panose="020B0604020202020204" pitchFamily="34" charset="0"/>
              <a:buChar char="•"/>
            </a:pPr>
            <a:r>
              <a:rPr lang="es-ES" sz="1600" dirty="0">
                <a:solidFill>
                  <a:schemeClr val="bg2">
                    <a:lumMod val="25000"/>
                  </a:schemeClr>
                </a:solidFill>
                <a:latin typeface="Pluto Light" panose="020B0303020203060204" pitchFamily="34" charset="0"/>
                <a:cs typeface="Times New Roman" panose="02020603050405020304" pitchFamily="18" charset="0"/>
              </a:rPr>
              <a:t>Firma autorizada</a:t>
            </a:r>
          </a:p>
          <a:p>
            <a:pPr algn="just"/>
            <a:endParaRPr lang="es-HN" dirty="0"/>
          </a:p>
        </p:txBody>
      </p:sp>
      <p:pic>
        <p:nvPicPr>
          <p:cNvPr id="19" name="Imagen 18">
            <a:extLst>
              <a:ext uri="{FF2B5EF4-FFF2-40B4-BE49-F238E27FC236}">
                <a16:creationId xmlns:a16="http://schemas.microsoft.com/office/drawing/2014/main" id="{A2A2512E-4A69-1B94-E3DC-215E3AE50515}"/>
              </a:ext>
            </a:extLst>
          </p:cNvPr>
          <p:cNvPicPr>
            <a:picLocks noChangeAspect="1"/>
          </p:cNvPicPr>
          <p:nvPr/>
        </p:nvPicPr>
        <p:blipFill>
          <a:blip r:embed="rId2"/>
          <a:stretch>
            <a:fillRect/>
          </a:stretch>
        </p:blipFill>
        <p:spPr>
          <a:xfrm>
            <a:off x="6991627" y="1473261"/>
            <a:ext cx="2828925" cy="35394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Flecha: a la derecha 1">
            <a:extLst>
              <a:ext uri="{FF2B5EF4-FFF2-40B4-BE49-F238E27FC236}">
                <a16:creationId xmlns:a16="http://schemas.microsoft.com/office/drawing/2014/main" id="{4D94E64E-FC7B-39E7-87AB-2D3BD0CD63C7}"/>
              </a:ext>
            </a:extLst>
          </p:cNvPr>
          <p:cNvSpPr/>
          <p:nvPr/>
        </p:nvSpPr>
        <p:spPr>
          <a:xfrm>
            <a:off x="5643136" y="2898397"/>
            <a:ext cx="1126836" cy="436418"/>
          </a:xfrm>
          <a:prstGeom prst="rightArrow">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4" name="Imagen 3">
            <a:extLst>
              <a:ext uri="{FF2B5EF4-FFF2-40B4-BE49-F238E27FC236}">
                <a16:creationId xmlns:a16="http://schemas.microsoft.com/office/drawing/2014/main" id="{9E971881-CB67-7DFE-ACFF-CA2141C33BBF}"/>
              </a:ext>
            </a:extLst>
          </p:cNvPr>
          <p:cNvPicPr>
            <a:picLocks noChangeAspect="1"/>
          </p:cNvPicPr>
          <p:nvPr/>
        </p:nvPicPr>
        <p:blipFill>
          <a:blip r:embed="rId3"/>
          <a:stretch>
            <a:fillRect/>
          </a:stretch>
        </p:blipFill>
        <p:spPr>
          <a:xfrm>
            <a:off x="10953035" y="0"/>
            <a:ext cx="1238965" cy="987548"/>
          </a:xfrm>
          <a:prstGeom prst="rect">
            <a:avLst/>
          </a:prstGeom>
        </p:spPr>
      </p:pic>
    </p:spTree>
    <p:extLst>
      <p:ext uri="{BB962C8B-B14F-4D97-AF65-F5344CB8AC3E}">
        <p14:creationId xmlns:p14="http://schemas.microsoft.com/office/powerpoint/2010/main" val="251755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3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ítulo 4">
            <a:extLst>
              <a:ext uri="{FF2B5EF4-FFF2-40B4-BE49-F238E27FC236}">
                <a16:creationId xmlns:a16="http://schemas.microsoft.com/office/drawing/2014/main" id="{B76A000A-0DDF-1931-BFC5-07D0E63E99A4}"/>
              </a:ext>
            </a:extLst>
          </p:cNvPr>
          <p:cNvSpPr>
            <a:spLocks noGrp="1"/>
          </p:cNvSpPr>
          <p:nvPr>
            <p:ph type="subTitle" idx="13"/>
          </p:nvPr>
        </p:nvSpPr>
        <p:spPr>
          <a:xfrm>
            <a:off x="474742" y="1969990"/>
            <a:ext cx="4033658" cy="501274"/>
          </a:xfrm>
        </p:spPr>
        <p:txBody>
          <a:bodyPr/>
          <a:lstStyle/>
          <a:p>
            <a:r>
              <a:rPr lang="es-HN" sz="2400" b="1" dirty="0">
                <a:solidFill>
                  <a:schemeClr val="bg2">
                    <a:lumMod val="25000"/>
                  </a:schemeClr>
                </a:solidFill>
                <a:effectLst>
                  <a:outerShdw blurRad="38100" dist="38100" dir="2700000" algn="tl">
                    <a:srgbClr val="000000">
                      <a:alpha val="43137"/>
                    </a:srgbClr>
                  </a:outerShdw>
                </a:effectLst>
                <a:latin typeface="Pluto Light" panose="020B0303020203060204" pitchFamily="34" charset="0"/>
              </a:rPr>
              <a:t>Solicitud de Creación de Usuario en SIREP</a:t>
            </a:r>
          </a:p>
        </p:txBody>
      </p:sp>
      <p:pic>
        <p:nvPicPr>
          <p:cNvPr id="6" name="Imagen 5">
            <a:extLst>
              <a:ext uri="{FF2B5EF4-FFF2-40B4-BE49-F238E27FC236}">
                <a16:creationId xmlns:a16="http://schemas.microsoft.com/office/drawing/2014/main" id="{996D2EA1-D8F7-E822-8E5B-4B52B1648B00}"/>
              </a:ext>
            </a:extLst>
          </p:cNvPr>
          <p:cNvPicPr>
            <a:picLocks noChangeAspect="1"/>
          </p:cNvPicPr>
          <p:nvPr/>
        </p:nvPicPr>
        <p:blipFill>
          <a:blip r:embed="rId2"/>
          <a:stretch>
            <a:fillRect/>
          </a:stretch>
        </p:blipFill>
        <p:spPr>
          <a:xfrm>
            <a:off x="4839810" y="213064"/>
            <a:ext cx="4125157" cy="564619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3708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2B481195-7C37-0993-9E62-57AB58532749}"/>
              </a:ext>
            </a:extLst>
          </p:cNvPr>
          <p:cNvPicPr>
            <a:picLocks noChangeAspect="1"/>
          </p:cNvPicPr>
          <p:nvPr/>
        </p:nvPicPr>
        <p:blipFill>
          <a:blip r:embed="rId2"/>
          <a:stretch>
            <a:fillRect/>
          </a:stretch>
        </p:blipFill>
        <p:spPr>
          <a:xfrm>
            <a:off x="3846960" y="647172"/>
            <a:ext cx="4036291" cy="3217223"/>
          </a:xfrm>
          <a:prstGeom prst="rect">
            <a:avLst/>
          </a:prstGeom>
        </p:spPr>
      </p:pic>
      <p:sp>
        <p:nvSpPr>
          <p:cNvPr id="7" name="CuadroTexto 6">
            <a:extLst>
              <a:ext uri="{FF2B5EF4-FFF2-40B4-BE49-F238E27FC236}">
                <a16:creationId xmlns:a16="http://schemas.microsoft.com/office/drawing/2014/main" id="{67AFCD0B-EBEB-378B-2480-C5950ACD639B}"/>
              </a:ext>
            </a:extLst>
          </p:cNvPr>
          <p:cNvSpPr txBox="1"/>
          <p:nvPr/>
        </p:nvSpPr>
        <p:spPr>
          <a:xfrm>
            <a:off x="3637972" y="4435962"/>
            <a:ext cx="4916055"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HN" sz="3600" b="1" i="0" u="none" strike="noStrike" kern="1200" cap="none" spc="0" normalizeH="0" baseline="0" noProof="0" dirty="0">
                <a:ln>
                  <a:noFill/>
                </a:ln>
                <a:solidFill>
                  <a:srgbClr val="50BFCF"/>
                </a:solidFill>
                <a:effectLst>
                  <a:outerShdw blurRad="38100" dist="38100" dir="2700000" algn="tl">
                    <a:srgbClr val="000000">
                      <a:alpha val="43137"/>
                    </a:srgbClr>
                  </a:outerShdw>
                </a:effectLst>
                <a:uLnTx/>
                <a:uFillTx/>
                <a:latin typeface="Pluto Light" panose="020B0303020203060204" pitchFamily="34" charset="0"/>
                <a:ea typeface="Cambria" panose="02040503050406030204" pitchFamily="18" charset="0"/>
                <a:cs typeface="+mn-cs"/>
              </a:rPr>
              <a:t>Gracias por su atención</a:t>
            </a:r>
            <a:endParaRPr kumimoji="0" lang="es-HN" sz="3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4367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2853cb3-12b4-4550-81ff-ad7f49057512" xsi:nil="true"/>
    <lcf76f155ced4ddcb4097134ff3c332f xmlns="a2930914-b23b-4174-89a6-c5a9412419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F9A5B4198BDB69438B92689FAA3FADD0" ma:contentTypeVersion="13" ma:contentTypeDescription="Crear nuevo documento." ma:contentTypeScope="" ma:versionID="2dd3bf066d0bebadc4a09e8251eef6ff">
  <xsd:schema xmlns:xsd="http://www.w3.org/2001/XMLSchema" xmlns:xs="http://www.w3.org/2001/XMLSchema" xmlns:p="http://schemas.microsoft.com/office/2006/metadata/properties" xmlns:ns2="a2930914-b23b-4174-89a6-c5a94124190b" xmlns:ns3="e2853cb3-12b4-4550-81ff-ad7f49057512" targetNamespace="http://schemas.microsoft.com/office/2006/metadata/properties" ma:root="true" ma:fieldsID="33ed04731f46540a896af2a79a4d9c7a" ns2:_="" ns3:_="">
    <xsd:import namespace="a2930914-b23b-4174-89a6-c5a94124190b"/>
    <xsd:import namespace="e2853cb3-12b4-4550-81ff-ad7f4905751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930914-b23b-4174-89a6-c5a9412419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Etiquetas de imagen" ma:readOnly="false" ma:fieldId="{5cf76f15-5ced-4ddc-b409-7134ff3c332f}" ma:taxonomyMulti="true" ma:sspId="dcf89a55-4b37-4071-8d50-5f5f9934320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2853cb3-12b4-4550-81ff-ad7f4905751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5be1241-11e1-4841-9b5c-95b12c8434cc}" ma:internalName="TaxCatchAll" ma:showField="CatchAllData" ma:web="e2853cb3-12b4-4550-81ff-ad7f4905751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2F9F7A-2783-4A83-8000-831133F73512}">
  <ds:schemaRefs>
    <ds:schemaRef ds:uri="http://schemas.microsoft.com/sharepoint/v3/contenttype/forms"/>
  </ds:schemaRefs>
</ds:datastoreItem>
</file>

<file path=customXml/itemProps2.xml><?xml version="1.0" encoding="utf-8"?>
<ds:datastoreItem xmlns:ds="http://schemas.openxmlformats.org/officeDocument/2006/customXml" ds:itemID="{7A66FABC-25DE-408A-A53E-83B4A56CE9B1}">
  <ds:schemaRefs>
    <ds:schemaRef ds:uri="http://schemas.microsoft.com/office/2006/metadata/properties"/>
    <ds:schemaRef ds:uri="http://schemas.microsoft.com/office/infopath/2007/PartnerControls"/>
    <ds:schemaRef ds:uri="e2853cb3-12b4-4550-81ff-ad7f49057512"/>
    <ds:schemaRef ds:uri="a2930914-b23b-4174-89a6-c5a94124190b"/>
  </ds:schemaRefs>
</ds:datastoreItem>
</file>

<file path=customXml/itemProps3.xml><?xml version="1.0" encoding="utf-8"?>
<ds:datastoreItem xmlns:ds="http://schemas.openxmlformats.org/officeDocument/2006/customXml" ds:itemID="{C3978AE0-23AA-4568-90A0-FF8F1F8D0E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930914-b23b-4174-89a6-c5a94124190b"/>
    <ds:schemaRef ds:uri="e2853cb3-12b4-4550-81ff-ad7f490575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3644</TotalTime>
  <Words>937</Words>
  <Application>Microsoft Office PowerPoint</Application>
  <PresentationFormat>Panorámica</PresentationFormat>
  <Paragraphs>99</Paragraphs>
  <Slides>15</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15</vt:i4>
      </vt:variant>
    </vt:vector>
  </HeadingPairs>
  <TitlesOfParts>
    <vt:vector size="25" baseType="lpstr">
      <vt:lpstr>Aptos</vt:lpstr>
      <vt:lpstr>Aptos Display</vt:lpstr>
      <vt:lpstr>Arial</vt:lpstr>
      <vt:lpstr>Cambria</vt:lpstr>
      <vt:lpstr>Open Sans</vt:lpstr>
      <vt:lpstr>Pluto Bold</vt:lpstr>
      <vt:lpstr>Pluto Cond Regular</vt:lpstr>
      <vt:lpstr>Pluto Light</vt:lpstr>
      <vt:lpstr>Pluto Regular</vt:lpstr>
      <vt:lpstr>Tema de Office</vt:lpstr>
      <vt:lpstr>SISTEMA DE REGISTRO Y CONTROL DE SERVIDORES  SIREP</vt:lpstr>
      <vt:lpstr>Presentación de PowerPoint</vt:lpstr>
      <vt:lpstr>Presentación de PowerPoint</vt:lpstr>
      <vt:lpstr>Presentación de PowerPoint</vt:lpstr>
      <vt:lpstr>Gestiones de Recursos Humanos</vt:lpstr>
      <vt:lpstr>Presentación de PowerPoint</vt:lpstr>
      <vt:lpstr>Presentación de PowerPoint</vt:lpstr>
      <vt:lpstr>Dato Importante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Luis Eduardo Delcid Portillo</dc:creator>
  <cp:lastModifiedBy>Lynn Esther Flores Camacho</cp:lastModifiedBy>
  <cp:revision>17</cp:revision>
  <dcterms:created xsi:type="dcterms:W3CDTF">2024-07-23T20:12:52Z</dcterms:created>
  <dcterms:modified xsi:type="dcterms:W3CDTF">2024-09-03T20:10:40Z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0x010100F9A5B4198BDB69438B92689FAA3FADD0</vt:lpwstr>
  </property>
</Properties>
</file>